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325" r:id="rId2"/>
    <p:sldId id="323" r:id="rId3"/>
    <p:sldId id="326" r:id="rId4"/>
    <p:sldId id="322" r:id="rId5"/>
    <p:sldId id="257" r:id="rId6"/>
    <p:sldId id="259" r:id="rId7"/>
    <p:sldId id="260" r:id="rId8"/>
    <p:sldId id="262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4" r:id="rId37"/>
    <p:sldId id="295" r:id="rId38"/>
    <p:sldId id="296" r:id="rId39"/>
    <p:sldId id="297" r:id="rId40"/>
    <p:sldId id="298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28" r:id="rId54"/>
    <p:sldId id="327" r:id="rId55"/>
    <p:sldId id="314" r:id="rId56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6A9D4A7-A8EE-4510-A1A0-0EF72E906BDD}">
          <p14:sldIdLst>
            <p14:sldId id="325"/>
            <p14:sldId id="323"/>
            <p14:sldId id="326"/>
            <p14:sldId id="322"/>
            <p14:sldId id="257"/>
            <p14:sldId id="259"/>
            <p14:sldId id="260"/>
            <p14:sldId id="262"/>
            <p14:sldId id="264"/>
          </p14:sldIdLst>
        </p14:section>
        <p14:section name="Раздел без заголовка" id="{F5625ADC-4905-4C4B-8E45-07483C020B27}">
          <p14:sldIdLst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4"/>
            <p14:sldId id="295"/>
            <p14:sldId id="296"/>
            <p14:sldId id="297"/>
            <p14:sldId id="298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28"/>
            <p14:sldId id="327"/>
            <p14:sldId id="31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993300"/>
    <a:srgbClr val="3399FF"/>
    <a:srgbClr val="000066"/>
    <a:srgbClr val="0000FF"/>
    <a:srgbClr val="FF0000"/>
    <a:srgbClr val="660066"/>
    <a:srgbClr val="800080"/>
    <a:srgbClr val="FF99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90" autoAdjust="0"/>
    <p:restoredTop sz="94728" autoAdjust="0"/>
  </p:normalViewPr>
  <p:slideViewPr>
    <p:cSldViewPr>
      <p:cViewPr varScale="1">
        <p:scale>
          <a:sx n="62" d="100"/>
          <a:sy n="62" d="100"/>
        </p:scale>
        <p:origin x="-1566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EEB781-4119-4566-B2A9-8A416D1063AA}" type="datetimeFigureOut">
              <a:rPr lang="ru-RU" smtClean="0"/>
              <a:t>10.06.2013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4A627E-B440-42AC-B23E-053D64634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960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4A627E-B440-42AC-B23E-053D646341A4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596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0ECF9-5718-4FD1-B410-E9A6FA9CA5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28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59B31-3CB4-4559-8C4F-1D4E4FD625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655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03DAE-9E76-4619-8896-BD78B81E2C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268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82389-E951-4C62-950A-3A9DAE2D61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276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2851F-4324-4847-96FC-31A9B3E633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401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EA886-0C5A-4BCC-9028-FEA2EFDD03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246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E59621-10C5-452C-BA8D-B5100294B6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227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27210-D9B1-40C9-9E3A-5441D97319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505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8A207-62FB-44A2-A6D9-79A7DF3514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239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302C7-A2BB-4EC5-ADEC-2FF1E067F3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245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4A7BA-D645-4A5E-8B86-C44C363014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587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B348E238-6568-47A4-B3DE-D5932DF7DE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media2.mp3"/><Relationship Id="rId7" Type="http://schemas.openxmlformats.org/officeDocument/2006/relationships/image" Target="../media/image26.jpeg"/><Relationship Id="rId2" Type="http://schemas.microsoft.com/office/2007/relationships/media" Target="../media/media2.mp3"/><Relationship Id="rId1" Type="http://schemas.openxmlformats.org/officeDocument/2006/relationships/tags" Target="../tags/tag13.xml"/><Relationship Id="rId6" Type="http://schemas.openxmlformats.org/officeDocument/2006/relationships/image" Target="../media/image25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7.xml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8.xml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3.png"/><Relationship Id="rId2" Type="http://schemas.microsoft.com/office/2007/relationships/media" Target="../media/media3.mp3"/><Relationship Id="rId1" Type="http://schemas.openxmlformats.org/officeDocument/2006/relationships/tags" Target="../tags/tag19.xml"/><Relationship Id="rId6" Type="http://schemas.openxmlformats.org/officeDocument/2006/relationships/image" Target="../media/image36.jp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0.xml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1.xml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2.xml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3.xml"/><Relationship Id="rId4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4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5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6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9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1.xml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2.xml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3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4.xml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6.xml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8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9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0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1.xml"/><Relationship Id="rId5" Type="http://schemas.openxmlformats.org/officeDocument/2006/relationships/image" Target="../media/image67.jpeg"/><Relationship Id="rId4" Type="http://schemas.openxmlformats.org/officeDocument/2006/relationships/image" Target="../media/image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4" Type="http://schemas.openxmlformats.org/officeDocument/2006/relationships/image" Target="../media/image7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4.xml"/><Relationship Id="rId4" Type="http://schemas.openxmlformats.org/officeDocument/2006/relationships/image" Target="../media/image7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5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7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6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8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9.xml"/><Relationship Id="rId4" Type="http://schemas.openxmlformats.org/officeDocument/2006/relationships/image" Target="../media/image8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4" Type="http://schemas.openxmlformats.org/officeDocument/2006/relationships/image" Target="../media/image8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1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2.xml"/><Relationship Id="rId4" Type="http://schemas.openxmlformats.org/officeDocument/2006/relationships/image" Target="../media/image86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4" Type="http://schemas.openxmlformats.org/officeDocument/2006/relationships/image" Target="../media/image8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46375256_Foto_Aleksay_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29908" y="-116061"/>
            <a:ext cx="9403815" cy="7182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 rot="21410278">
            <a:off x="55646" y="2691345"/>
            <a:ext cx="8229600" cy="1143000"/>
          </a:xfrm>
          <a:noFill/>
        </p:spPr>
        <p:txBody>
          <a:bodyPr/>
          <a:lstStyle/>
          <a:p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Факультет общественных профессий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12" name="Объект 11" descr="photo_big_305598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29377" y="181509"/>
            <a:ext cx="2838450" cy="18954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muzmo_ru_Paul_Mauriat_-_Toccata_423894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15400" y="6705600"/>
            <a:ext cx="152400" cy="152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8785127"/>
      </p:ext>
    </p:extLst>
  </p:cSld>
  <p:clrMapOvr>
    <a:masterClrMapping/>
  </p:clrMapOvr>
  <p:transition spd="slow" advTm="627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  <p:extLst mod="1">
    <p:ext uri="{E180D4A7-C9FB-4DFB-919C-405C955672EB}">
      <p14:showEvtLst xmlns:p14="http://schemas.microsoft.com/office/powerpoint/2010/main">
        <p14:playEvt time="4776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31442" y="852954"/>
            <a:ext cx="3886200" cy="1712205"/>
          </a:xfrm>
        </p:spPr>
        <p:txBody>
          <a:bodyPr/>
          <a:lstStyle/>
          <a:p>
            <a:r>
              <a:rPr lang="ru-RU" sz="1800" b="1" dirty="0"/>
              <a:t>За семь лет работы коллектива насчитывается около 80 выступлений и участия в различных воспитательных </a:t>
            </a:r>
            <a:r>
              <a:rPr lang="ru-RU" sz="1800" b="1" dirty="0" smtClean="0"/>
              <a:t>мероприятиях.</a:t>
            </a:r>
            <a:br>
              <a:rPr lang="ru-RU" sz="1800" b="1" dirty="0" smtClean="0"/>
            </a:b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/>
              <a:t>Репертуар ансамбля включает произведения зарубежных, русских, белорусских </a:t>
            </a:r>
            <a:r>
              <a:rPr lang="ru-RU" sz="1800" b="1" dirty="0" smtClean="0"/>
              <a:t>композиторов</a:t>
            </a:r>
            <a:r>
              <a:rPr lang="en-US" sz="1800" b="1" dirty="0" smtClean="0"/>
              <a:t>.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1000"/>
            <a:ext cx="4455885" cy="33419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284" y="3418112"/>
            <a:ext cx="4586517" cy="3439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3119025"/>
      </p:ext>
    </p:extLst>
  </p:cSld>
  <p:clrMapOvr>
    <a:masterClrMapping/>
  </p:clrMapOvr>
  <p:transition spd="med" advTm="1262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69887" y="30843"/>
            <a:ext cx="7886700" cy="1404937"/>
          </a:xfrm>
        </p:spPr>
        <p:txBody>
          <a:bodyPr/>
          <a:lstStyle/>
          <a:p>
            <a:r>
              <a:rPr lang="ru-RU" sz="2800" b="1" dirty="0"/>
              <a:t>Руководитель объединения «Изобразительное творчество» </a:t>
            </a:r>
            <a:r>
              <a:rPr lang="ru-RU" sz="2800" b="1" dirty="0" smtClean="0"/>
              <a:t>доцент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b="1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 rot="10800000" flipV="1">
            <a:off x="623888" y="5943600"/>
            <a:ext cx="7886700" cy="762000"/>
          </a:xfrm>
        </p:spPr>
        <p:txBody>
          <a:bodyPr/>
          <a:lstStyle/>
          <a:p>
            <a:r>
              <a:rPr lang="ru-RU" b="1" dirty="0" smtClean="0"/>
              <a:t>           </a:t>
            </a:r>
            <a:r>
              <a:rPr lang="ru-RU" b="1" dirty="0" err="1" smtClean="0"/>
              <a:t>Заброцкая</a:t>
            </a:r>
            <a:r>
              <a:rPr lang="ru-RU" b="1" dirty="0" smtClean="0"/>
              <a:t> </a:t>
            </a:r>
            <a:r>
              <a:rPr lang="ru-RU" b="1" dirty="0"/>
              <a:t>Валентина </a:t>
            </a:r>
            <a:r>
              <a:rPr lang="ru-RU" b="1" dirty="0" smtClean="0"/>
              <a:t>Степановна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76" y="1025487"/>
            <a:ext cx="6401923" cy="4800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212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515">
        <p14:flash/>
      </p:transition>
    </mc:Choice>
    <mc:Fallback xmlns="">
      <p:transition spd="slow" advTm="75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8552" y="152400"/>
            <a:ext cx="3735388" cy="1143000"/>
          </a:xfrm>
        </p:spPr>
        <p:txBody>
          <a:bodyPr/>
          <a:lstStyle/>
          <a:p>
            <a:r>
              <a:rPr lang="ru-RU" sz="2000" b="1" dirty="0"/>
              <a:t>В творческом объединении педагог решает следующие задачи:</a:t>
            </a:r>
            <a:br>
              <a:rPr lang="ru-RU" sz="2000" b="1" dirty="0"/>
            </a:br>
            <a:endParaRPr lang="ru-RU" sz="2000" b="1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38100" y="1066800"/>
            <a:ext cx="3733800" cy="4876800"/>
          </a:xfrm>
        </p:spPr>
        <p:txBody>
          <a:bodyPr/>
          <a:lstStyle/>
          <a:p>
            <a:r>
              <a:rPr lang="ru-RU" sz="1800" dirty="0" smtClean="0"/>
              <a:t>1</a:t>
            </a:r>
            <a:r>
              <a:rPr lang="ru-RU" sz="1800" dirty="0"/>
              <a:t>.    развитие творческих способностей слушателей;</a:t>
            </a:r>
          </a:p>
          <a:p>
            <a:r>
              <a:rPr lang="ru-RU" sz="1800" dirty="0"/>
              <a:t>2.    расширение художественного кругозора;</a:t>
            </a:r>
          </a:p>
          <a:p>
            <a:r>
              <a:rPr lang="ru-RU" sz="1800" dirty="0"/>
              <a:t>3.    развитие и углубление интересов слушателей;</a:t>
            </a:r>
          </a:p>
          <a:p>
            <a:r>
              <a:rPr lang="ru-RU" sz="1800" dirty="0"/>
              <a:t>4.    развитие коммуникативных навыков на основе совместной творческой деятельности;</a:t>
            </a:r>
          </a:p>
          <a:p>
            <a:r>
              <a:rPr lang="ru-RU" sz="1800" dirty="0"/>
              <a:t>5.   организация досуга слушателей;</a:t>
            </a:r>
          </a:p>
          <a:p>
            <a:r>
              <a:rPr lang="ru-RU" sz="1800" dirty="0"/>
              <a:t>6.    укрепление физического и психического здоровья;</a:t>
            </a:r>
          </a:p>
          <a:p>
            <a:r>
              <a:rPr lang="ru-RU" sz="1800" dirty="0"/>
              <a:t>7.   изучение видов и жанров изобразительного искусства;</a:t>
            </a:r>
          </a:p>
          <a:p>
            <a:r>
              <a:rPr lang="ru-RU" sz="1800" dirty="0"/>
              <a:t>8.   технологии выполнения изделий;</a:t>
            </a:r>
          </a:p>
          <a:p>
            <a:r>
              <a:rPr lang="ru-RU" sz="1800" dirty="0"/>
              <a:t>9.    воспитание художественной культуры.</a:t>
            </a:r>
          </a:p>
          <a:p>
            <a:endParaRPr lang="ru-RU" sz="1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1" y="3165782"/>
            <a:ext cx="2800349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40" y="3009161"/>
            <a:ext cx="2971800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870" y="-41582"/>
            <a:ext cx="3886200" cy="3142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50144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26310">
        <p15:prstTrans prst="fallOver"/>
      </p:transition>
    </mc:Choice>
    <mc:Fallback>
      <p:transition spd="slow" advTm="263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184" y="228600"/>
            <a:ext cx="2949575" cy="3124200"/>
          </a:xfrm>
        </p:spPr>
        <p:txBody>
          <a:bodyPr/>
          <a:lstStyle/>
          <a:p>
            <a:r>
              <a:rPr lang="ru-RU" sz="2000" b="1" dirty="0"/>
              <a:t>Все эти и многие другие задачи успешно решаются при организации </a:t>
            </a:r>
            <a:r>
              <a:rPr lang="ru-RU" sz="2000" b="1" dirty="0" smtClean="0"/>
              <a:t>объединения </a:t>
            </a:r>
            <a:r>
              <a:rPr lang="ru-RU" sz="2000" b="1" dirty="0"/>
              <a:t>на основе работы с различным </a:t>
            </a:r>
            <a:r>
              <a:rPr lang="ru-RU" sz="2000" b="1" dirty="0" smtClean="0"/>
              <a:t>материалом.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630238" y="2859357"/>
            <a:ext cx="3784313" cy="3984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359" y="1334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126" y="2779441"/>
            <a:ext cx="3048065" cy="4064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WaP.Ka4Ka.Ru_Yann_Tiersen_-_Comtine_Dun_Autre_Ete__Lapres_Mid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95800" y="3352800"/>
            <a:ext cx="381000" cy="381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993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2147">
        <p:dissolve/>
      </p:transition>
    </mc:Choice>
    <mc:Fallback xmlns="">
      <p:transition spd="slow" advTm="12147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25402" y="304800"/>
            <a:ext cx="3127375" cy="1529329"/>
          </a:xfrm>
        </p:spPr>
        <p:txBody>
          <a:bodyPr/>
          <a:lstStyle/>
          <a:p>
            <a:r>
              <a:rPr lang="ru-RU" sz="1600" b="1" dirty="0"/>
              <a:t>Занятия по изобразительной деятельности </a:t>
            </a:r>
            <a:r>
              <a:rPr lang="ru-RU" sz="1600" b="1" dirty="0" smtClean="0"/>
              <a:t>со слушателями можно </a:t>
            </a:r>
            <a:r>
              <a:rPr lang="ru-RU" sz="1600" b="1" dirty="0"/>
              <a:t>дифференцировать по типу и по виду: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63499" y="1735931"/>
            <a:ext cx="2949575" cy="3811588"/>
          </a:xfrm>
        </p:spPr>
        <p:txBody>
          <a:bodyPr/>
          <a:lstStyle/>
          <a:p>
            <a:r>
              <a:rPr lang="ru-RU" dirty="0" smtClean="0"/>
              <a:t>•    </a:t>
            </a:r>
            <a:r>
              <a:rPr lang="ru-RU" dirty="0"/>
              <a:t>занятия по сообщению слушателям новых знаний и ознакомлению их с новыми способами изображения;</a:t>
            </a:r>
          </a:p>
          <a:p>
            <a:r>
              <a:rPr lang="ru-RU" dirty="0"/>
              <a:t>•    занятия по упражнению слушателей в применении знаний и способов действия, направленные на репродуктивный способ познания и формирование при этом обобщенных, гибких, вариативных знаний и умений;</a:t>
            </a:r>
          </a:p>
          <a:p>
            <a:r>
              <a:rPr lang="ru-RU" dirty="0"/>
              <a:t>•    занятия творческие, на которых слушатели включаются в поисковую деятельность, свободны и самостоятельны в разработке и реализации </a:t>
            </a:r>
            <a:r>
              <a:rPr lang="ru-RU" dirty="0" smtClean="0"/>
              <a:t>замыслов.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812256"/>
            <a:ext cx="5394325" cy="4045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0"/>
            <a:ext cx="4629150" cy="3471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938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576">
        <p:blinds dir="vert"/>
      </p:transition>
    </mc:Choice>
    <mc:Fallback xmlns="">
      <p:transition spd="slow" advTm="30576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По содержанию изображения различают рисование по представлению, по памяти, с натуры, а так же предметное, сюжетное и </a:t>
            </a:r>
            <a:r>
              <a:rPr lang="ru-RU" sz="2400" dirty="0" smtClean="0"/>
              <a:t>декоративное.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524001"/>
            <a:ext cx="37592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417638"/>
            <a:ext cx="4191000" cy="3143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056" y="3705206"/>
            <a:ext cx="245745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23725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16206">
        <p15:prstTrans prst="peelOff"/>
      </p:transition>
    </mc:Choice>
    <mc:Fallback>
      <p:transition spd="slow" advTm="162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11238" y="40878"/>
            <a:ext cx="6761162" cy="838200"/>
          </a:xfrm>
        </p:spPr>
        <p:txBody>
          <a:bodyPr/>
          <a:lstStyle/>
          <a:p>
            <a:r>
              <a:rPr lang="ru-RU" sz="2400" b="1" dirty="0"/>
              <a:t>Руководитель объединения «Художественный текстиль. Батик</a:t>
            </a:r>
            <a:r>
              <a:rPr lang="ru-RU" sz="2400" b="1" dirty="0" smtClean="0"/>
              <a:t>.»</a:t>
            </a:r>
            <a:endParaRPr lang="ru-RU" sz="24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79078"/>
            <a:ext cx="6705600" cy="4989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 rot="10800000" flipV="1">
            <a:off x="630237" y="5868988"/>
            <a:ext cx="6892924" cy="608012"/>
          </a:xfrm>
        </p:spPr>
        <p:txBody>
          <a:bodyPr/>
          <a:lstStyle/>
          <a:p>
            <a:pPr algn="ctr"/>
            <a:r>
              <a:rPr lang="ru-RU" sz="2800" b="1" dirty="0" smtClean="0"/>
              <a:t>           </a:t>
            </a:r>
            <a:r>
              <a:rPr lang="ru-RU" sz="2800" b="1" dirty="0" err="1" smtClean="0"/>
              <a:t>Клевжиц</a:t>
            </a:r>
            <a:r>
              <a:rPr lang="ru-RU" sz="2800" b="1" dirty="0" smtClean="0"/>
              <a:t> </a:t>
            </a:r>
            <a:r>
              <a:rPr lang="ru-RU" sz="2800" b="1" dirty="0"/>
              <a:t>Алла Алексеевна</a:t>
            </a:r>
            <a:endParaRPr lang="ru-RU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48581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 advTm="7889">
        <p15:prstTrans prst="origami"/>
      </p:transition>
    </mc:Choice>
    <mc:Fallback>
      <p:transition spd="slow" advTm="78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8" r="15868"/>
          <a:stretch>
            <a:fillRect/>
          </a:stretch>
        </p:blipFill>
        <p:spPr>
          <a:xfrm>
            <a:off x="3447491" y="457200"/>
            <a:ext cx="5573073" cy="579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0" y="167821"/>
            <a:ext cx="3579813" cy="5715000"/>
          </a:xfrm>
        </p:spPr>
        <p:txBody>
          <a:bodyPr/>
          <a:lstStyle/>
          <a:p>
            <a:r>
              <a:rPr lang="ru-RU" sz="2400" b="1" dirty="0"/>
              <a:t>Объединение молодёжи по интересам «Художественный текстиль. Батик»</a:t>
            </a:r>
            <a:r>
              <a:rPr lang="ru-RU" sz="2400" dirty="0"/>
              <a:t> является существенным дополнением к целому ряду художественных дисциплин, играющих важную роль в процессе подготовки преподавателя изобразительного искусства и формирование творческой личности </a:t>
            </a:r>
            <a:r>
              <a:rPr lang="ru-RU" sz="2400" dirty="0" smtClean="0"/>
              <a:t>педагога-художника.</a:t>
            </a:r>
            <a:endParaRPr lang="ru-RU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16453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15284">
        <p15:prstTrans prst="prestige"/>
      </p:transition>
    </mc:Choice>
    <mc:Fallback>
      <p:transition spd="slow" advTm="152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89193" y="0"/>
            <a:ext cx="3275013" cy="1219200"/>
          </a:xfrm>
        </p:spPr>
        <p:txBody>
          <a:bodyPr/>
          <a:lstStyle/>
          <a:p>
            <a:r>
              <a:rPr lang="ru-RU" b="1" i="1" dirty="0"/>
              <a:t>Цель </a:t>
            </a:r>
            <a:r>
              <a:rPr lang="ru-RU" b="1" i="1" dirty="0" smtClean="0"/>
              <a:t>объединения</a:t>
            </a:r>
            <a:r>
              <a:rPr lang="ru-RU" dirty="0"/>
              <a:t>: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59" y="1207724"/>
            <a:ext cx="6215019" cy="4661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148989" y="2057400"/>
            <a:ext cx="2949575" cy="3811588"/>
          </a:xfrm>
        </p:spPr>
        <p:txBody>
          <a:bodyPr/>
          <a:lstStyle/>
          <a:p>
            <a:r>
              <a:rPr lang="ru-RU" sz="1800" b="1" dirty="0" smtClean="0"/>
              <a:t>- знакомство </a:t>
            </a:r>
            <a:r>
              <a:rPr lang="ru-RU" sz="1800" b="1" dirty="0"/>
              <a:t>с многогранным миром декоративно-прикладного искусства, изучение специфики этого вида искусства, объединяющего в себе материальную и духовную культуру человечества.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95424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Tm="15285">
        <p15:prstTrans prst="curtains"/>
      </p:transition>
    </mc:Choice>
    <mc:Fallback>
      <p:transition spd="slow" advTm="152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381000" y="-118382"/>
            <a:ext cx="2949575" cy="1069975"/>
          </a:xfrm>
        </p:spPr>
        <p:txBody>
          <a:bodyPr/>
          <a:lstStyle/>
          <a:p>
            <a:r>
              <a:rPr lang="ru-RU" b="1" i="1" dirty="0" smtClean="0"/>
              <a:t>Задачи:</a:t>
            </a:r>
            <a:endParaRPr lang="ru-RU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3457575" y="534492"/>
            <a:ext cx="5534025" cy="5332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52400" y="1143000"/>
            <a:ext cx="2949575" cy="3811588"/>
          </a:xfrm>
        </p:spPr>
        <p:txBody>
          <a:bodyPr/>
          <a:lstStyle/>
          <a:p>
            <a:r>
              <a:rPr lang="ru-RU" sz="1800" dirty="0"/>
              <a:t>-изучение основ батика</a:t>
            </a:r>
            <a:r>
              <a:rPr lang="ru-RU" sz="1800" dirty="0" smtClean="0"/>
              <a:t>;</a:t>
            </a:r>
          </a:p>
          <a:p>
            <a:endParaRPr lang="ru-RU" sz="1800" dirty="0"/>
          </a:p>
          <a:p>
            <a:r>
              <a:rPr lang="ru-RU" sz="1800" dirty="0"/>
              <a:t>-практическое освоение некоторых техник декоративно-прикладного искусства. </a:t>
            </a:r>
            <a:endParaRPr lang="ru-RU" sz="1800" dirty="0" smtClean="0"/>
          </a:p>
          <a:p>
            <a:endParaRPr lang="ru-RU" sz="1800" dirty="0"/>
          </a:p>
          <a:p>
            <a:pPr marL="285750" indent="-285750">
              <a:buFontTx/>
              <a:buChar char="-"/>
            </a:pPr>
            <a:r>
              <a:rPr lang="ru-RU" sz="1800" dirty="0" smtClean="0"/>
              <a:t>основных </a:t>
            </a:r>
            <a:r>
              <a:rPr lang="ru-RU" sz="1800" dirty="0"/>
              <a:t>способов формообразования и приёмов декорирования</a:t>
            </a:r>
            <a:r>
              <a:rPr lang="ru-RU" sz="1800" dirty="0" smtClean="0"/>
              <a:t>;</a:t>
            </a:r>
          </a:p>
          <a:p>
            <a:pPr marL="285750" indent="-285750">
              <a:buFontTx/>
              <a:buChar char="-"/>
            </a:pPr>
            <a:endParaRPr lang="ru-RU" sz="1800" dirty="0"/>
          </a:p>
          <a:p>
            <a:r>
              <a:rPr lang="ru-RU" sz="1800" dirty="0"/>
              <a:t>-воспитание эстетической культуры и развитие художественных способностей </a:t>
            </a:r>
            <a:r>
              <a:rPr lang="ru-RU" sz="1800" dirty="0" smtClean="0"/>
              <a:t>студентов.</a:t>
            </a:r>
            <a:endParaRPr lang="ru-RU" sz="1800" dirty="0"/>
          </a:p>
        </p:txBody>
      </p:sp>
      <p:pic>
        <p:nvPicPr>
          <p:cNvPr id="4" name=".... - MEDLYAK!!!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6249491"/>
            <a:ext cx="152400" cy="152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89598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19140">
        <p15:prstTrans prst="drape"/>
      </p:transition>
    </mc:Choice>
    <mc:Fallback>
      <p:transition spd="slow" advTm="191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" y="-367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Декан </a:t>
            </a:r>
            <a:r>
              <a:rPr lang="ru-RU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</a:t>
            </a:r>
            <a:r>
              <a:rPr lang="ru-RU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акультета </a:t>
            </a:r>
            <a:r>
              <a:rPr lang="ru-RU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общественных профессий </a:t>
            </a:r>
            <a:endParaRPr lang="ru-RU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460872" y="6104856"/>
            <a:ext cx="7772400" cy="55989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Дедковская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Елена Григорьевна 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534" y="1530236"/>
            <a:ext cx="3429000" cy="4602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6313813"/>
      </p:ext>
    </p:extLst>
  </p:cSld>
  <p:clrMapOvr>
    <a:masterClrMapping/>
  </p:clrMapOvr>
  <p:transition spd="slow" advTm="627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342" y="314854"/>
            <a:ext cx="4793058" cy="6390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322263" y="987425"/>
            <a:ext cx="2949575" cy="3811588"/>
          </a:xfrm>
        </p:spPr>
        <p:txBody>
          <a:bodyPr/>
          <a:lstStyle/>
          <a:p>
            <a:r>
              <a:rPr lang="en-US" sz="2400" dirty="0" smtClean="0"/>
              <a:t>  </a:t>
            </a:r>
            <a:r>
              <a:rPr lang="ru-RU" sz="2400" dirty="0" smtClean="0"/>
              <a:t>В </a:t>
            </a:r>
            <a:r>
              <a:rPr lang="ru-RU" sz="2400" dirty="0"/>
              <a:t>современной интерпретации «батик» - это обобщённое название разнообразных способов ручной росписи ткани. </a:t>
            </a:r>
            <a:r>
              <a:rPr lang="en-US" sz="2400" dirty="0" smtClean="0"/>
              <a:t>      </a:t>
            </a:r>
            <a:r>
              <a:rPr lang="ru-RU" sz="2400" dirty="0" smtClean="0"/>
              <a:t>Различают </a:t>
            </a:r>
            <a:r>
              <a:rPr lang="ru-RU" sz="2400" dirty="0"/>
              <a:t>несколько видов росписи: «холодный» батик, «горячий» батик, «узелковый» </a:t>
            </a:r>
            <a:r>
              <a:rPr lang="ru-RU" sz="2400" dirty="0" smtClean="0"/>
              <a:t>батик.</a:t>
            </a:r>
            <a:endParaRPr lang="ru-RU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453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999">
        <p14:switch dir="r"/>
      </p:transition>
    </mc:Choice>
    <mc:Fallback xmlns="">
      <p:transition spd="slow" advTm="159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30238" y="457200"/>
            <a:ext cx="4398962" cy="762000"/>
          </a:xfrm>
        </p:spPr>
        <p:txBody>
          <a:bodyPr/>
          <a:lstStyle/>
          <a:p>
            <a:r>
              <a:rPr lang="ru-RU" dirty="0"/>
              <a:t>«</a:t>
            </a:r>
            <a:r>
              <a:rPr lang="ru-RU" b="1" i="1" dirty="0"/>
              <a:t>Холодный</a:t>
            </a:r>
            <a:r>
              <a:rPr lang="ru-RU" dirty="0"/>
              <a:t>»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514" y="1981200"/>
            <a:ext cx="5907086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18270" y="1523206"/>
            <a:ext cx="2949575" cy="3811588"/>
          </a:xfrm>
        </p:spPr>
        <p:txBody>
          <a:bodyPr/>
          <a:lstStyle/>
          <a:p>
            <a:r>
              <a:rPr lang="en-US" sz="2400" dirty="0" smtClean="0"/>
              <a:t>- </a:t>
            </a:r>
            <a:r>
              <a:rPr lang="ru-RU" sz="2400" dirty="0" smtClean="0"/>
              <a:t>способ </a:t>
            </a:r>
            <a:r>
              <a:rPr lang="ru-RU" sz="2400" dirty="0"/>
              <a:t>заключается в нанесении на ткань непроницаемого состава – резерва, который создаёт чёткий контур рисунка и не даёт перетекать краске. Количество красок, которые при этом используются, не ограничено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962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7722">
        <p14:glitter pattern="hexagon"/>
      </p:transition>
    </mc:Choice>
    <mc:Fallback xmlns="">
      <p:transition spd="slow" advTm="177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21446"/>
            <a:ext cx="2949575" cy="762000"/>
          </a:xfrm>
        </p:spPr>
        <p:txBody>
          <a:bodyPr/>
          <a:lstStyle/>
          <a:p>
            <a:r>
              <a:rPr lang="ru-RU" dirty="0"/>
              <a:t>«</a:t>
            </a:r>
            <a:r>
              <a:rPr lang="ru-RU" b="1" i="1" dirty="0"/>
              <a:t>Горячий</a:t>
            </a:r>
            <a:r>
              <a:rPr lang="ru-RU" dirty="0"/>
              <a:t>»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5140">
            <a:off x="3657600" y="762000"/>
            <a:ext cx="4120865" cy="5494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303894" y="1518443"/>
            <a:ext cx="2949575" cy="3811588"/>
          </a:xfrm>
        </p:spPr>
        <p:txBody>
          <a:bodyPr/>
          <a:lstStyle/>
          <a:p>
            <a:r>
              <a:rPr lang="ru-RU" sz="2400" dirty="0" smtClean="0"/>
              <a:t>батик </a:t>
            </a:r>
            <a:r>
              <a:rPr lang="ru-RU" sz="2400" dirty="0"/>
              <a:t>– нанесение расплавленного воска на ткань, как для контура, так и для покрытия отдельных </a:t>
            </a:r>
            <a:r>
              <a:rPr lang="ru-RU" sz="2400" dirty="0" smtClean="0"/>
              <a:t>участков, </a:t>
            </a:r>
            <a:r>
              <a:rPr lang="ru-RU" sz="2400" dirty="0"/>
              <a:t>чтобы защитить и выделить цвет узора или </a:t>
            </a:r>
            <a:r>
              <a:rPr lang="ru-RU" sz="2400" dirty="0" smtClean="0"/>
              <a:t>фона.</a:t>
            </a:r>
            <a:endParaRPr lang="ru-RU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847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4943">
        <p14:ripple/>
      </p:transition>
    </mc:Choice>
    <mc:Fallback xmlns="">
      <p:transition spd="slow" advTm="149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611188"/>
          </a:xfrm>
        </p:spPr>
        <p:txBody>
          <a:bodyPr/>
          <a:lstStyle/>
          <a:p>
            <a:r>
              <a:rPr lang="ru-RU" dirty="0"/>
              <a:t>«</a:t>
            </a:r>
            <a:r>
              <a:rPr lang="ru-RU" b="1" i="1" dirty="0"/>
              <a:t>Узелковый</a:t>
            </a:r>
            <a:r>
              <a:rPr lang="ru-RU" dirty="0"/>
              <a:t>»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426" y="1518443"/>
            <a:ext cx="5082117" cy="3811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346226" y="1518443"/>
            <a:ext cx="2949575" cy="3811588"/>
          </a:xfrm>
        </p:spPr>
        <p:txBody>
          <a:bodyPr/>
          <a:lstStyle/>
          <a:p>
            <a:r>
              <a:rPr lang="ru-RU" sz="2400" dirty="0" smtClean="0"/>
              <a:t>батик </a:t>
            </a:r>
            <a:r>
              <a:rPr lang="ru-RU" sz="2400" dirty="0"/>
              <a:t>– это не роспись, а её окрашивание. Получение различных цветовых эффектов за счёт перевязывания отдельных участков ткани и дальнейшего </a:t>
            </a:r>
            <a:r>
              <a:rPr lang="ru-RU" sz="2400" dirty="0" smtClean="0"/>
              <a:t>окрашивания.</a:t>
            </a:r>
            <a:endParaRPr lang="ru-RU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493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3701">
        <p14:shred/>
      </p:transition>
    </mc:Choice>
    <mc:Fallback xmlns="">
      <p:transition spd="slow" advTm="137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219200" y="-304800"/>
            <a:ext cx="6629400" cy="1600200"/>
          </a:xfrm>
        </p:spPr>
        <p:txBody>
          <a:bodyPr/>
          <a:lstStyle/>
          <a:p>
            <a:r>
              <a:rPr lang="ru-RU" sz="2400" b="1" dirty="0"/>
              <a:t>«Хоровая студия» художественный руководитель  </a:t>
            </a:r>
            <a:r>
              <a:rPr lang="ru-RU" sz="2400" b="1" dirty="0" smtClean="0"/>
              <a:t>доцент, кандидат педагогических наук </a:t>
            </a:r>
            <a:endParaRPr lang="ru-RU" sz="2400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47899" y="2018507"/>
            <a:ext cx="4343401" cy="3200400"/>
          </a:xfrm>
        </p:spPr>
      </p:pic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1752600" y="5942806"/>
            <a:ext cx="6629400" cy="762793"/>
          </a:xfrm>
        </p:spPr>
        <p:txBody>
          <a:bodyPr/>
          <a:lstStyle/>
          <a:p>
            <a:r>
              <a:rPr lang="ru-RU" sz="2800" b="1" dirty="0"/>
              <a:t>Алла Александровна Ковалевская</a:t>
            </a:r>
            <a:endParaRPr lang="ru-RU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3108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7229">
        <p15:prstTrans prst="peelOff"/>
      </p:transition>
    </mc:Choice>
    <mc:Fallback>
      <p:transition spd="slow" advTm="72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21579" y="4335624"/>
            <a:ext cx="3254375" cy="1981200"/>
          </a:xfrm>
        </p:spPr>
        <p:txBody>
          <a:bodyPr/>
          <a:lstStyle/>
          <a:p>
            <a:r>
              <a:rPr lang="ru-RU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Концертмейстер хора </a:t>
            </a:r>
            <a:r>
              <a:rPr lang="ru-RU" sz="2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Гришковская</a:t>
            </a:r>
            <a:r>
              <a:rPr lang="ru-RU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Людмила Николаевна </a:t>
            </a:r>
            <a:endParaRPr lang="ru-RU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3351213" cy="4649788"/>
          </a:xfrm>
        </p:spPr>
        <p:txBody>
          <a:bodyPr/>
          <a:lstStyle/>
          <a:p>
            <a:r>
              <a:rPr lang="en-US" dirty="0" smtClean="0"/>
              <a:t>  </a:t>
            </a:r>
            <a:r>
              <a:rPr lang="ru-RU" dirty="0" smtClean="0"/>
              <a:t>Большие </a:t>
            </a:r>
            <a:r>
              <a:rPr lang="ru-RU" dirty="0"/>
              <a:t>возможности в процессе эстетического воспитания  личности имеет хоровое искусство. Как специфический род человеческого мышления и деятельности, оно в течение огромного исторического периода более других искусств было широко и непосредственно вплетено в процесс материальной и духовной жизни людей и выполняло свое предназначение в интересах общества.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056" y="64289"/>
            <a:ext cx="5187700" cy="3890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81400"/>
            <a:ext cx="4652865" cy="3489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806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3021">
        <p14:prism isInverted="1"/>
      </p:transition>
    </mc:Choice>
    <mc:Fallback xmlns="">
      <p:transition spd="slow" advTm="230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457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534" y="502919"/>
            <a:ext cx="5600066" cy="4657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271780" y="762000"/>
            <a:ext cx="2949575" cy="5106988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ru-RU" dirty="0" smtClean="0">
                <a:solidFill>
                  <a:srgbClr val="000066"/>
                </a:solidFill>
              </a:rPr>
              <a:t>Являясь </a:t>
            </a:r>
            <a:r>
              <a:rPr lang="ru-RU" dirty="0">
                <a:solidFill>
                  <a:srgbClr val="000066"/>
                </a:solidFill>
              </a:rPr>
              <a:t>ярким выразительным воплощением ментальных особенностей, национального мировоззрения, философских, религиозных, нравственных, эстетических взглядов, господствующих в тот или иной исторический период, хоровое искусство оказывало влияние на духовный мир человека и его взаимоотношения в обществе, способствовало формированию адекватного восприятия социума, нравственной позиции, положительного отношения к лучшим национальным традициям и общечеловеческим </a:t>
            </a:r>
            <a:r>
              <a:rPr lang="ru-RU" dirty="0" smtClean="0">
                <a:solidFill>
                  <a:srgbClr val="000066"/>
                </a:solidFill>
              </a:rPr>
              <a:t>ценностям.</a:t>
            </a:r>
            <a:endParaRPr lang="ru-RU" dirty="0">
              <a:solidFill>
                <a:srgbClr val="00006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3194082"/>
      </p:ext>
    </p:extLst>
  </p:cSld>
  <p:clrMapOvr>
    <a:masterClrMapping/>
  </p:clrMapOvr>
  <p:transition spd="slow" advTm="2535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6362">
            <a:off x="4197332" y="178623"/>
            <a:ext cx="4729320" cy="3559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 rot="21237180">
            <a:off x="343641" y="1289276"/>
            <a:ext cx="2949575" cy="3811588"/>
          </a:xfrm>
        </p:spPr>
        <p:txBody>
          <a:bodyPr/>
          <a:lstStyle/>
          <a:p>
            <a:r>
              <a:rPr lang="ru-RU" sz="2400" dirty="0">
                <a:solidFill>
                  <a:srgbClr val="0000FF"/>
                </a:solidFill>
              </a:rPr>
              <a:t>Руководитель в своей деятельности использует патриотический репертуар, народные песни в обработке</a:t>
            </a:r>
            <a:r>
              <a:rPr lang="ru-RU" sz="2400" dirty="0" smtClean="0">
                <a:solidFill>
                  <a:srgbClr val="0000FF"/>
                </a:solidFill>
              </a:rPr>
              <a:t>, произведения  современных композиторов.</a:t>
            </a:r>
            <a:endParaRPr lang="ru-RU" sz="2400" dirty="0">
              <a:solidFill>
                <a:srgbClr val="0000FF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5524">
            <a:off x="3357963" y="3639752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05038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15985">
        <p15:prstTrans prst="drape"/>
      </p:transition>
    </mc:Choice>
    <mc:Fallback>
      <p:transition spd="slow" advTm="159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59267" y="762000"/>
            <a:ext cx="8255000" cy="1143000"/>
          </a:xfrm>
        </p:spPr>
        <p:txBody>
          <a:bodyPr/>
          <a:lstStyle/>
          <a:p>
            <a:pPr algn="l"/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Репертуар способствует ознакомлению участников с произведениями в соответствии постепенного усложнения технических и творческих задач. Объем вокально-хоровых знаний, умений и их последовательность направлены на приобретение ими вокально-хоровых навыков.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136" y="3445933"/>
            <a:ext cx="4756855" cy="3567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334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00"/>
    </mc:Choice>
    <mc:Fallback xmlns="">
      <p:transition spd="slow" advTm="15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775" y="1879600"/>
            <a:ext cx="6578850" cy="495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68300"/>
            <a:ext cx="8229600" cy="1143000"/>
          </a:xfrm>
        </p:spPr>
        <p:txBody>
          <a:bodyPr/>
          <a:lstStyle/>
          <a:p>
            <a:r>
              <a:rPr lang="ru-RU" sz="2800" b="1" i="1" dirty="0"/>
              <a:t>Хоровая студия</a:t>
            </a:r>
            <a:r>
              <a:rPr lang="ru-RU" sz="2800" dirty="0"/>
              <a:t> – творческое объединение, </a:t>
            </a:r>
            <a:r>
              <a:rPr lang="ru-RU" sz="2800" dirty="0" smtClean="0"/>
              <a:t>способствующее </a:t>
            </a:r>
            <a:r>
              <a:rPr lang="ru-RU" sz="2800" dirty="0"/>
              <a:t>получению возможности наглядного использования основных моментов организации и </a:t>
            </a:r>
            <a:r>
              <a:rPr lang="ru-RU" sz="2800" dirty="0" smtClean="0"/>
              <a:t>практической работы хора.</a:t>
            </a:r>
            <a:endParaRPr lang="ru-RU" sz="28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497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02"/>
    </mc:Choice>
    <mc:Fallback xmlns="">
      <p:transition spd="slow" advTm="16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/>
              <a:t>ДОБРО ПОЖАЛОВАТЬ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/>
              <a:t> 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/>
              <a:t>НА ФАКУЛЬТЕТ ОБЩЕСТВЕННЫХ ПРОФЕССИЙ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166018"/>
            <a:ext cx="472440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1200" b="1" dirty="0"/>
              <a:t> </a:t>
            </a:r>
            <a:endParaRPr lang="ru-RU" sz="1200" dirty="0"/>
          </a:p>
          <a:p>
            <a:pPr marL="0" indent="0">
              <a:buNone/>
            </a:pPr>
            <a:r>
              <a:rPr lang="ru-RU" sz="1800" b="1" dirty="0" smtClean="0"/>
              <a:t> ФОП </a:t>
            </a:r>
            <a:r>
              <a:rPr lang="ru-RU" sz="1800" b="1" dirty="0"/>
              <a:t>осуществляет свою деятельность</a:t>
            </a:r>
            <a:r>
              <a:rPr lang="ru-RU" sz="1800" dirty="0"/>
              <a:t> </a:t>
            </a:r>
            <a:r>
              <a:rPr lang="ru-RU" sz="1600" dirty="0"/>
              <a:t>совместно со структурными подразделениями университета по следующим направлениям:</a:t>
            </a:r>
          </a:p>
          <a:p>
            <a:r>
              <a:rPr lang="ru-RU" sz="1600" dirty="0"/>
              <a:t>	-оказание методической и практической помощи структурным подразделениям университета в организациях и проведении культурно-просветительских мероприятий;</a:t>
            </a:r>
          </a:p>
          <a:p>
            <a:r>
              <a:rPr lang="ru-RU" sz="1600" dirty="0"/>
              <a:t>	-участие в плановых общественных мероприятиях в рамках воспитательной работы, организации общеуниверситетских студенческих праздниках, концертах;</a:t>
            </a:r>
          </a:p>
          <a:p>
            <a:r>
              <a:rPr lang="ru-RU" sz="1600" dirty="0"/>
              <a:t>	-осуществление анализа эффективности работы. Распространение опыта организации кружковой работы.</a:t>
            </a:r>
          </a:p>
          <a:p>
            <a:r>
              <a:rPr lang="ru-RU" sz="1200" b="1" dirty="0"/>
              <a:t> </a:t>
            </a:r>
            <a:endParaRPr lang="ru-RU" sz="1200" dirty="0"/>
          </a:p>
          <a:p>
            <a:endParaRPr lang="ru-RU" sz="12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412" y="1182543"/>
            <a:ext cx="4722477" cy="3541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014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4848">
        <p:circle/>
      </p:transition>
    </mc:Choice>
    <mc:Fallback xmlns="">
      <p:transition spd="slow" advTm="1484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9533" y="609600"/>
            <a:ext cx="8229600" cy="1143000"/>
          </a:xfrm>
        </p:spPr>
        <p:txBody>
          <a:bodyPr/>
          <a:lstStyle/>
          <a:p>
            <a:r>
              <a:rPr lang="ru-RU" sz="2400" dirty="0" smtClean="0"/>
              <a:t>Непосредственное участие каждого сотрудника в качестве певца, а также наблюдение за проведением занятий руководителем хора содействуют воспитанию чувства организованности, развитию умения пения в хоре, знакомства с  хоровыми  партиями и анализу качества звучания хора в целом.</a:t>
            </a:r>
            <a:endParaRPr lang="ru-RU" sz="2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0" y="2336800"/>
            <a:ext cx="4428067" cy="3321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1" y="3337983"/>
            <a:ext cx="4682067" cy="3511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936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8579">
        <p:checker/>
      </p:transition>
    </mc:Choice>
    <mc:Fallback xmlns="">
      <p:transition spd="slow" advTm="18579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8694" y="257705"/>
            <a:ext cx="6380162" cy="611188"/>
          </a:xfrm>
        </p:spPr>
        <p:txBody>
          <a:bodyPr/>
          <a:lstStyle/>
          <a:p>
            <a:r>
              <a:rPr lang="ru-RU" sz="2400" b="1" dirty="0"/>
              <a:t>Объединения молодёжи по интересам  «Декорирование ткани» </a:t>
            </a:r>
            <a:r>
              <a:rPr lang="ru-RU" sz="2400" b="1" dirty="0" smtClean="0"/>
              <a:t>руководитель</a:t>
            </a:r>
            <a:endParaRPr lang="ru-RU" sz="2400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1676400" y="841351"/>
            <a:ext cx="4800600" cy="5101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762000" y="5804959"/>
            <a:ext cx="6324600" cy="956733"/>
          </a:xfrm>
        </p:spPr>
        <p:txBody>
          <a:bodyPr/>
          <a:lstStyle/>
          <a:p>
            <a:pPr algn="just"/>
            <a:r>
              <a:rPr lang="en-US" b="1" dirty="0" smtClean="0"/>
              <a:t>            </a:t>
            </a:r>
            <a:r>
              <a:rPr lang="ru-RU" sz="2800" b="1" dirty="0" smtClean="0"/>
              <a:t>Дорофеева </a:t>
            </a:r>
            <a:r>
              <a:rPr lang="ru-RU" sz="2800" b="1" dirty="0"/>
              <a:t>Ольга Сергеевна</a:t>
            </a:r>
            <a:endParaRPr lang="ru-RU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3324665"/>
      </p:ext>
    </p:extLst>
  </p:cSld>
  <p:clrMapOvr>
    <a:masterClrMapping/>
  </p:clrMapOvr>
  <p:transition spd="slow" advTm="636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13" y="551278"/>
            <a:ext cx="4316581" cy="5755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369208" y="838200"/>
            <a:ext cx="2949575" cy="4800600"/>
          </a:xfrm>
        </p:spPr>
        <p:txBody>
          <a:bodyPr/>
          <a:lstStyle/>
          <a:p>
            <a:r>
              <a:rPr lang="ru-RU" sz="2000" dirty="0">
                <a:solidFill>
                  <a:srgbClr val="0070C0"/>
                </a:solidFill>
              </a:rPr>
              <a:t>Роспись по ткани известна еще с древних времен. И сейчас интерес к этому виду декорирования ни сколько не угас. Скорее наоборот. Ведь возможности росписи по ткани неограниченны: платки, шали, занавески, пастельное белье, платья, предметы интерьера, картины  и т.д.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7209034"/>
      </p:ext>
    </p:extLst>
  </p:cSld>
  <p:clrMapOvr>
    <a:masterClrMapping/>
  </p:clrMapOvr>
  <p:transition spd="slow" advTm="15423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Появляются новые материалы - современные ткани, красители, а также инструменты для работы. 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03" y="1828800"/>
            <a:ext cx="4038600" cy="3029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0539">
            <a:off x="4819292" y="3344182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6612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12236">
        <p15:prstTrans prst="airplane"/>
      </p:transition>
    </mc:Choice>
    <mc:Fallback>
      <p:transition spd="slow" advTm="122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2057">
            <a:off x="3887788" y="1143000"/>
            <a:ext cx="5027612" cy="43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335664" y="304800"/>
            <a:ext cx="2949575" cy="3811588"/>
          </a:xfrm>
        </p:spPr>
        <p:txBody>
          <a:bodyPr/>
          <a:lstStyle/>
          <a:p>
            <a:r>
              <a:rPr lang="ru-RU" sz="1800" dirty="0">
                <a:solidFill>
                  <a:srgbClr val="660066"/>
                </a:solidFill>
              </a:rPr>
              <a:t>В творческом объединении  на занятиях по батику не только углубляются знания слушателей  и совершенствуются их практические навыки, но и развивается их мастерство. </a:t>
            </a:r>
            <a:endParaRPr lang="ru-RU" sz="1800" dirty="0" smtClean="0">
              <a:solidFill>
                <a:srgbClr val="660066"/>
              </a:solidFill>
            </a:endParaRPr>
          </a:p>
          <a:p>
            <a:r>
              <a:rPr lang="ru-RU" sz="1800" dirty="0" smtClean="0">
                <a:solidFill>
                  <a:srgbClr val="660066"/>
                </a:solidFill>
              </a:rPr>
              <a:t>Содержание </a:t>
            </a:r>
            <a:r>
              <a:rPr lang="ru-RU" sz="1800" dirty="0">
                <a:solidFill>
                  <a:srgbClr val="660066"/>
                </a:solidFill>
              </a:rPr>
              <a:t>занятий в системе дополнительного образования расширяет и углубляет понимание студентами вопросов теории изобразительного искусства, совершенствует их умение использовать теоретические знания на практике, в самостоятельной творческой </a:t>
            </a:r>
            <a:r>
              <a:rPr lang="ru-RU" sz="1800" dirty="0" smtClean="0">
                <a:solidFill>
                  <a:srgbClr val="660066"/>
                </a:solidFill>
              </a:rPr>
              <a:t>работе.</a:t>
            </a:r>
            <a:endParaRPr lang="ru-RU" sz="1800" dirty="0">
              <a:solidFill>
                <a:srgbClr val="66006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0811876"/>
      </p:ext>
    </p:extLst>
  </p:cSld>
  <p:clrMapOvr>
    <a:masterClrMapping/>
  </p:clrMapOvr>
  <p:transition spd="slow" advTm="24451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Объектом творческого поиска определены технологические особенности художественной росписи </a:t>
            </a:r>
            <a:r>
              <a:rPr lang="ru-RU" sz="2400" dirty="0" smtClean="0"/>
              <a:t>ткани.</a:t>
            </a:r>
            <a:endParaRPr lang="ru-RU" sz="24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1600200"/>
            <a:ext cx="6827308" cy="5120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01869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13873">
        <p15:prstTrans prst="fallOver"/>
      </p:transition>
    </mc:Choice>
    <mc:Fallback>
      <p:transition spd="slow" advTm="138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611188"/>
          </a:xfrm>
        </p:spPr>
        <p:txBody>
          <a:bodyPr/>
          <a:lstStyle/>
          <a:p>
            <a:r>
              <a:rPr lang="ru-RU" sz="2400" b="1" i="1" dirty="0"/>
              <a:t>Основная цель объединения</a:t>
            </a:r>
            <a:r>
              <a:rPr lang="ru-RU" sz="2400" dirty="0"/>
              <a:t>: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656">
            <a:off x="3636639" y="1695542"/>
            <a:ext cx="5217236" cy="3974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228600" y="1371600"/>
            <a:ext cx="2949575" cy="3811588"/>
          </a:xfrm>
        </p:spPr>
        <p:txBody>
          <a:bodyPr/>
          <a:lstStyle/>
          <a:p>
            <a:r>
              <a:rPr lang="ru-RU" sz="2000" dirty="0" smtClean="0"/>
              <a:t>- формирование </a:t>
            </a:r>
            <a:r>
              <a:rPr lang="ru-RU" sz="2000" dirty="0"/>
              <a:t>знаний, выработка умений и навыков в области декоративно-прикладного искусства (техника росписи по ткани), приобщение слушателей  к творческой </a:t>
            </a:r>
            <a:r>
              <a:rPr lang="ru-RU" sz="2000" dirty="0" smtClean="0"/>
              <a:t>деятельности.</a:t>
            </a:r>
            <a:endParaRPr lang="ru-RU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004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8899">
        <p14:reveal/>
      </p:transition>
    </mc:Choice>
    <mc:Fallback xmlns="">
      <p:transition spd="slow" advTm="188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2000" dirty="0" smtClean="0"/>
              <a:t>    </a:t>
            </a:r>
            <a:r>
              <a:rPr lang="ru-RU" sz="2000" b="1" dirty="0" smtClean="0"/>
              <a:t>В </a:t>
            </a:r>
            <a:r>
              <a:rPr lang="ru-RU" sz="2000" b="1" dirty="0"/>
              <a:t>результате изучения курса слушатель должен: 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-знать историю художественной росписи ткани; </a:t>
            </a:r>
            <a:br>
              <a:rPr lang="ru-RU" sz="2000" dirty="0"/>
            </a:br>
            <a:r>
              <a:rPr lang="ru-RU" sz="2000" dirty="0"/>
              <a:t>-владеть терминологией, встречающейся при изучении темы;</a:t>
            </a:r>
            <a:br>
              <a:rPr lang="ru-RU" sz="2000" dirty="0"/>
            </a:br>
            <a:r>
              <a:rPr lang="ru-RU" sz="2000" dirty="0"/>
              <a:t>-уметь анализировать результаты своей творческой </a:t>
            </a:r>
            <a:r>
              <a:rPr lang="ru-RU" sz="2000" dirty="0" smtClean="0"/>
              <a:t>работы.</a:t>
            </a: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01" y="1930497"/>
            <a:ext cx="3583187" cy="4777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8619">
            <a:off x="4365580" y="2089495"/>
            <a:ext cx="4363832" cy="3456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3964115"/>
      </p:ext>
    </p:extLst>
  </p:cSld>
  <p:clrMapOvr>
    <a:masterClrMapping/>
  </p:clrMapOvr>
  <p:transition spd="slow" advTm="1442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660066"/>
                </a:solidFill>
              </a:rPr>
              <a:t>Ручная роспись тканей является разновидностью художественного текстиля, который, в свою очередь, представляет немаловажный раздел декоративно-прикладного </a:t>
            </a:r>
            <a:r>
              <a:rPr lang="ru-RU" sz="2400" dirty="0" smtClean="0">
                <a:solidFill>
                  <a:srgbClr val="660066"/>
                </a:solidFill>
              </a:rPr>
              <a:t>искусства.</a:t>
            </a:r>
            <a:endParaRPr lang="ru-RU" sz="2400" dirty="0">
              <a:solidFill>
                <a:srgbClr val="660066"/>
              </a:solidFill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1862">
            <a:off x="457200" y="2348706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2274">
            <a:off x="5042869" y="2027025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1149514"/>
      </p:ext>
    </p:extLst>
  </p:cSld>
  <p:clrMapOvr>
    <a:masterClrMapping/>
  </p:clrMapOvr>
  <p:transition spd="slow" advTm="12753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3399FF"/>
                </a:solidFill>
              </a:rPr>
              <a:t>Этот вид прикладного искусства имеет глубокие народные корни и традиции, дошедшие до сегодняшних </a:t>
            </a:r>
            <a:r>
              <a:rPr lang="ru-RU" sz="2800" dirty="0" smtClean="0">
                <a:solidFill>
                  <a:srgbClr val="3399FF"/>
                </a:solidFill>
              </a:rPr>
              <a:t>дней.</a:t>
            </a:r>
            <a:endParaRPr lang="ru-RU" sz="2800" dirty="0">
              <a:solidFill>
                <a:srgbClr val="3399FF"/>
              </a:solidFill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2774">
            <a:off x="4970264" y="1600200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839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084">
        <p:fade/>
      </p:transition>
    </mc:Choice>
    <mc:Fallback xmlns="">
      <p:transition spd="med" advTm="110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63"/>
            <a:ext cx="9144000" cy="6858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143000" y="103302"/>
            <a:ext cx="6858000" cy="879475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ru-RU" sz="2800" b="1" dirty="0" smtClean="0"/>
              <a:t>Направление работы на факультете общественных профессий</a:t>
            </a:r>
            <a:endParaRPr lang="ru-RU" sz="2800" b="1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-76200" y="892585"/>
            <a:ext cx="5410200" cy="5890830"/>
          </a:xfrm>
        </p:spPr>
        <p:txBody>
          <a:bodyPr/>
          <a:lstStyle/>
          <a:p>
            <a:r>
              <a:rPr lang="ru-RU" sz="1800" b="1" dirty="0" smtClean="0"/>
              <a:t>Изучение методики организации кружковой работы по направлениям:</a:t>
            </a:r>
          </a:p>
          <a:p>
            <a:endParaRPr lang="ru-RU" sz="1200" b="1" dirty="0" smtClean="0"/>
          </a:p>
          <a:p>
            <a:r>
              <a:rPr lang="ru-RU" sz="1400" dirty="0" smtClean="0"/>
              <a:t>-</a:t>
            </a:r>
            <a:r>
              <a:rPr lang="ru-RU" sz="1600" dirty="0" smtClean="0">
                <a:solidFill>
                  <a:srgbClr val="000066"/>
                </a:solidFill>
              </a:rPr>
              <a:t>хоровое пение;</a:t>
            </a:r>
          </a:p>
          <a:p>
            <a:r>
              <a:rPr lang="ru-RU" sz="1600" dirty="0" smtClean="0">
                <a:solidFill>
                  <a:srgbClr val="000066"/>
                </a:solidFill>
              </a:rPr>
              <a:t>-изобразительное творчество и живопись;</a:t>
            </a:r>
          </a:p>
          <a:p>
            <a:r>
              <a:rPr lang="ru-RU" sz="1600" dirty="0" smtClean="0">
                <a:solidFill>
                  <a:srgbClr val="000066"/>
                </a:solidFill>
              </a:rPr>
              <a:t>-декоративно-прикладное искусство;</a:t>
            </a:r>
          </a:p>
          <a:p>
            <a:r>
              <a:rPr lang="ru-RU" sz="1600" dirty="0" smtClean="0">
                <a:solidFill>
                  <a:srgbClr val="000066"/>
                </a:solidFill>
              </a:rPr>
              <a:t>-художественная роспись тканей;</a:t>
            </a:r>
          </a:p>
          <a:p>
            <a:r>
              <a:rPr lang="ru-RU" sz="1600" dirty="0" smtClean="0">
                <a:solidFill>
                  <a:srgbClr val="000066"/>
                </a:solidFill>
              </a:rPr>
              <a:t>-инструментальная музыка </a:t>
            </a:r>
          </a:p>
          <a:p>
            <a:r>
              <a:rPr lang="ru-RU" sz="1600" dirty="0" smtClean="0">
                <a:solidFill>
                  <a:srgbClr val="000066"/>
                </a:solidFill>
              </a:rPr>
              <a:t>-литературное чтение. </a:t>
            </a:r>
          </a:p>
          <a:p>
            <a:endParaRPr lang="ru-RU" sz="1800" dirty="0" smtClean="0"/>
          </a:p>
          <a:p>
            <a:r>
              <a:rPr lang="ru-RU" sz="1800" b="1" dirty="0" smtClean="0"/>
              <a:t>Приобретение навыков в организации и проведении таких культурно-массовых мероприятий как:</a:t>
            </a:r>
          </a:p>
          <a:p>
            <a:endParaRPr lang="ru-RU" sz="1600" b="1" dirty="0" smtClean="0"/>
          </a:p>
          <a:p>
            <a:r>
              <a:rPr lang="ru-RU" sz="1600" dirty="0" smtClean="0"/>
              <a:t>-</a:t>
            </a:r>
            <a:r>
              <a:rPr lang="ru-RU" sz="1600" dirty="0" smtClean="0">
                <a:solidFill>
                  <a:srgbClr val="000066"/>
                </a:solidFill>
              </a:rPr>
              <a:t>выставки;</a:t>
            </a:r>
          </a:p>
          <a:p>
            <a:r>
              <a:rPr lang="ru-RU" sz="1600" dirty="0" smtClean="0">
                <a:solidFill>
                  <a:srgbClr val="000066"/>
                </a:solidFill>
              </a:rPr>
              <a:t>- тематические вечера;</a:t>
            </a:r>
          </a:p>
          <a:p>
            <a:r>
              <a:rPr lang="ru-RU" sz="1600" dirty="0" smtClean="0">
                <a:solidFill>
                  <a:srgbClr val="000066"/>
                </a:solidFill>
              </a:rPr>
              <a:t>-праздники песни;</a:t>
            </a:r>
          </a:p>
          <a:p>
            <a:r>
              <a:rPr lang="ru-RU" sz="1600" dirty="0">
                <a:solidFill>
                  <a:srgbClr val="000066"/>
                </a:solidFill>
              </a:rPr>
              <a:t>-</a:t>
            </a:r>
            <a:r>
              <a:rPr lang="ru-RU" sz="1600" dirty="0" smtClean="0">
                <a:solidFill>
                  <a:srgbClr val="000066"/>
                </a:solidFill>
              </a:rPr>
              <a:t>разработка сценариев ;</a:t>
            </a:r>
          </a:p>
          <a:p>
            <a:r>
              <a:rPr lang="ru-RU" sz="1600" dirty="0" smtClean="0">
                <a:solidFill>
                  <a:srgbClr val="000066"/>
                </a:solidFill>
              </a:rPr>
              <a:t>-участие в проведение в культурно-  массовых мероприятий факультетов, университета, города.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936" y="1061291"/>
            <a:ext cx="4165064" cy="5553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0485542"/>
      </p:ext>
    </p:extLst>
  </p:cSld>
  <p:clrMapOvr>
    <a:masterClrMapping/>
  </p:clrMapOvr>
  <p:transition spd="med" advTm="2206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Современные художники по текстилю с глубоким уважением относятся к прошлому этого искусства, постоянно черпая из него творческие замыслы, что и обусловливает появление новых технологий на основе использования традиций древней росписи </a:t>
            </a:r>
            <a:r>
              <a:rPr lang="ru-RU" sz="2400" dirty="0" smtClean="0"/>
              <a:t>тканей.</a:t>
            </a:r>
            <a:endParaRPr lang="ru-RU" sz="2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3934">
            <a:off x="614164" y="1906247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8670">
            <a:off x="4648200" y="2348706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271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392">
        <p:split orient="vert"/>
      </p:transition>
    </mc:Choice>
    <mc:Fallback xmlns="">
      <p:transition spd="slow" advTm="1739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52008" y="713467"/>
            <a:ext cx="7272791" cy="530225"/>
          </a:xfrm>
        </p:spPr>
        <p:txBody>
          <a:bodyPr/>
          <a:lstStyle/>
          <a:p>
            <a:r>
              <a:rPr lang="ru-RU" sz="1800" dirty="0"/>
              <a:t> </a:t>
            </a:r>
            <a:br>
              <a:rPr lang="ru-RU" sz="1800" dirty="0"/>
            </a:br>
            <a:r>
              <a:rPr lang="ru-RU" sz="2400" b="1" dirty="0"/>
              <a:t>Объединение по </a:t>
            </a:r>
            <a:r>
              <a:rPr lang="ru-RU" sz="2400" b="1" dirty="0" smtClean="0"/>
              <a:t>интересам «Цимбального  искусства» </a:t>
            </a:r>
            <a:r>
              <a:rPr lang="ru-RU" sz="2400" b="1" dirty="0"/>
              <a:t>Художественный р</a:t>
            </a:r>
            <a:r>
              <a:rPr lang="ru-RU" sz="2400" b="1" dirty="0" smtClean="0"/>
              <a:t>уководитель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204" y="1081045"/>
            <a:ext cx="6815591" cy="4695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990600" y="6006440"/>
            <a:ext cx="7543800" cy="687388"/>
          </a:xfrm>
        </p:spPr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sz="2800" b="1" dirty="0" smtClean="0"/>
              <a:t>Статута </a:t>
            </a:r>
            <a:r>
              <a:rPr lang="ru-RU" sz="2800" b="1" dirty="0"/>
              <a:t>Лариса Владимировна </a:t>
            </a:r>
            <a:r>
              <a:rPr lang="ru-RU" sz="1800" b="1" dirty="0"/>
              <a:t/>
            </a:r>
            <a:br>
              <a:rPr lang="ru-RU" sz="1800" b="1" dirty="0"/>
            </a:br>
            <a:endParaRPr lang="ru-RU" sz="1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20417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6581">
        <p15:prstTrans prst="crush"/>
      </p:transition>
    </mc:Choice>
    <mc:Fallback>
      <p:transition spd="slow" advTm="65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128" y="3429000"/>
            <a:ext cx="5114586" cy="3409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88843" cy="3992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629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7439">
        <p:checker/>
      </p:transition>
    </mc:Choice>
    <mc:Fallback xmlns="">
      <p:transition spd="slow" advTm="7439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42" y="241981"/>
            <a:ext cx="8846344" cy="5897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172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545">
        <p14:prism/>
      </p:transition>
    </mc:Choice>
    <mc:Fallback xmlns="">
      <p:transition spd="slow" advTm="75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36184" y="433160"/>
            <a:ext cx="7109505" cy="779624"/>
          </a:xfrm>
        </p:spPr>
        <p:txBody>
          <a:bodyPr/>
          <a:lstStyle/>
          <a:p>
            <a:r>
              <a:rPr lang="ru-RU" sz="2400" b="1" dirty="0"/>
              <a:t>Литературное объединение </a:t>
            </a:r>
            <a:r>
              <a:rPr lang="ru-RU" sz="2400" b="1" dirty="0" smtClean="0"/>
              <a:t>«Пролеска</a:t>
            </a:r>
            <a:r>
              <a:rPr lang="ru-RU" sz="2400" b="1" dirty="0"/>
              <a:t>». Художественный </a:t>
            </a:r>
            <a:r>
              <a:rPr lang="ru-RU" sz="2400" b="1" dirty="0" smtClean="0"/>
              <a:t>руководитель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155286" y="6141224"/>
            <a:ext cx="6271305" cy="992188"/>
          </a:xfrm>
        </p:spPr>
        <p:txBody>
          <a:bodyPr/>
          <a:lstStyle/>
          <a:p>
            <a:pPr algn="ctr"/>
            <a:r>
              <a:rPr lang="ru-RU" sz="3200" b="1" dirty="0" err="1"/>
              <a:t>Чечко</a:t>
            </a:r>
            <a:r>
              <a:rPr lang="ru-RU" sz="3200" b="1" dirty="0"/>
              <a:t> Татьяна Николаевна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97806" y="1450194"/>
            <a:ext cx="5505550" cy="4129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108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8693">
        <p:dissolve/>
      </p:transition>
    </mc:Choice>
    <mc:Fallback xmlns="">
      <p:transition spd="slow" advTm="8693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День Единения народов Беларуси и России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59618"/>
            <a:ext cx="4695975" cy="3521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0" y="3505200"/>
            <a:ext cx="44704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0597231"/>
      </p:ext>
    </p:extLst>
  </p:cSld>
  <p:clrMapOvr>
    <a:masterClrMapping/>
  </p:clrMapOvr>
  <p:transition spd="slow" advTm="10528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0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0023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00" y="3303590"/>
            <a:ext cx="4838700" cy="3629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9" y="2932112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597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849">
        <p14:prism isInverted="1"/>
      </p:transition>
    </mc:Choice>
    <mc:Fallback xmlns="">
      <p:transition spd="slow" advTm="128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00" y="3276600"/>
            <a:ext cx="5410200" cy="4057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-152400"/>
            <a:ext cx="5791200" cy="43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802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649">
        <p:blinds dir="vert"/>
      </p:transition>
    </mc:Choice>
    <mc:Fallback xmlns="">
      <p:transition spd="slow" advTm="10649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101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/>
          <a:lstStyle/>
          <a:p>
            <a:r>
              <a:rPr lang="ru-RU" sz="3600" dirty="0" smtClean="0">
                <a:solidFill>
                  <a:srgbClr val="0000FF"/>
                </a:solidFill>
              </a:rPr>
              <a:t>День Победы, музыкально-поэтическая миниатюра «СОЛОВЬИ».</a:t>
            </a:r>
            <a:endParaRPr lang="ru-RU" sz="3600" dirty="0">
              <a:solidFill>
                <a:srgbClr val="0000FF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600" y="3505653"/>
            <a:ext cx="4531784" cy="3398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1417638"/>
            <a:ext cx="4713816" cy="3535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22055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9274">
        <p15:prstTrans prst="airplane"/>
      </p:transition>
    </mc:Choice>
    <mc:Fallback>
      <p:transition spd="slow" advTm="92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01" y="2248694"/>
            <a:ext cx="5791201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304800" y="76994"/>
            <a:ext cx="2949575" cy="3811588"/>
          </a:xfrm>
        </p:spPr>
        <p:txBody>
          <a:bodyPr/>
          <a:lstStyle/>
          <a:p>
            <a:r>
              <a:rPr lang="ru-RU" sz="2400" dirty="0" smtClean="0"/>
              <a:t>Литературно-музыкальная композиция </a:t>
            </a:r>
            <a:r>
              <a:rPr lang="ru-RU" sz="2400" dirty="0" smtClean="0">
                <a:solidFill>
                  <a:srgbClr val="000066"/>
                </a:solidFill>
              </a:rPr>
              <a:t>«КНИГИ - </a:t>
            </a:r>
            <a:r>
              <a:rPr lang="ru-RU" sz="2400" dirty="0">
                <a:solidFill>
                  <a:srgbClr val="000066"/>
                </a:solidFill>
              </a:rPr>
              <a:t>реки, </a:t>
            </a:r>
            <a:r>
              <a:rPr lang="ru-RU" sz="2400" dirty="0" smtClean="0">
                <a:solidFill>
                  <a:srgbClr val="000066"/>
                </a:solidFill>
              </a:rPr>
              <a:t>которые напоят  Вселенную».</a:t>
            </a:r>
            <a:endParaRPr lang="ru-RU" sz="2400" dirty="0">
              <a:solidFill>
                <a:srgbClr val="00006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8523558"/>
      </p:ext>
    </p:extLst>
  </p:cSld>
  <p:clrMapOvr>
    <a:masterClrMapping/>
  </p:clrMapOvr>
  <p:transition spd="slow" advTm="910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/>
              <a:t>Руководитель инструментального ансамбля «Фантазия» магистр искусствоведения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9" name="Объект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237067" y="5897563"/>
            <a:ext cx="7890933" cy="96043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    Герасимова Наталья Анатольевна.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25" y="1005681"/>
            <a:ext cx="6618850" cy="4846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spd="slow" advTm="464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Поэтическая минута памяти  Марины Ивановны Цветаевой.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24000"/>
            <a:ext cx="6705600" cy="5029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118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038">
        <p14:prism isInverted="1"/>
      </p:transition>
    </mc:Choice>
    <mc:Fallback xmlns="">
      <p:transition spd="slow" advTm="90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257" y="3276600"/>
            <a:ext cx="4749800" cy="3562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152400"/>
            <a:ext cx="48768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402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8664">
        <p14:ripple/>
      </p:transition>
    </mc:Choice>
    <mc:Fallback xmlns="">
      <p:transition spd="slow" advTm="86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33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9665">
        <p14:shred/>
      </p:transition>
    </mc:Choice>
    <mc:Fallback xmlns="">
      <p:transition spd="slow" advTm="96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76841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Факультет общественных профессий – это:</a:t>
            </a:r>
            <a:b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</a:t>
            </a:r>
            <a:r>
              <a:rPr lang="ru-RU" sz="1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/>
            </a:r>
            <a:br>
              <a:rPr lang="ru-RU" sz="1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ru-RU" sz="1200" dirty="0"/>
              <a:t> </a:t>
            </a:r>
            <a:br>
              <a:rPr lang="ru-RU" sz="1200" dirty="0"/>
            </a:br>
            <a:endParaRPr lang="ru-RU" sz="1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391932"/>
            <a:ext cx="8813494" cy="5070838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99"/>
                </a:solidFill>
              </a:rPr>
              <a:t>    </a:t>
            </a:r>
            <a:r>
              <a:rPr lang="ru-RU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99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1.Высококвалифицированные </a:t>
            </a:r>
            <a:r>
              <a:rPr lang="ru-RU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99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 доброжелательные педагоги дополнительного образования.</a:t>
            </a:r>
          </a:p>
          <a:p>
            <a:pPr marL="0" indent="0">
              <a:buNone/>
            </a:pPr>
            <a:r>
              <a:rPr lang="ru-RU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99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       </a:t>
            </a:r>
          </a:p>
          <a:p>
            <a:pPr marL="0" indent="0">
              <a:buNone/>
            </a:pPr>
            <a:r>
              <a:rPr lang="ru-RU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99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 2.Объединения </a:t>
            </a:r>
            <a:r>
              <a:rPr lang="ru-RU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99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молодёжи по интересам с многолетними </a:t>
            </a:r>
            <a:r>
              <a:rPr lang="ru-RU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99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традициями.</a:t>
            </a:r>
          </a:p>
          <a:p>
            <a:pPr marL="0" indent="0">
              <a:buNone/>
            </a:pPr>
            <a:r>
              <a:rPr lang="ru-RU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99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                                   </a:t>
            </a:r>
          </a:p>
          <a:p>
            <a:pPr marL="0" indent="0">
              <a:buNone/>
            </a:pPr>
            <a:r>
              <a:rPr lang="ru-RU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99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 3.Организация </a:t>
            </a:r>
            <a:r>
              <a:rPr lang="ru-RU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99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 проведение выставок изобразительного  творчества.</a:t>
            </a:r>
          </a:p>
          <a:p>
            <a:pPr marL="0" indent="0">
              <a:buNone/>
            </a:pPr>
            <a:r>
              <a:rPr lang="ru-RU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99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                             </a:t>
            </a:r>
          </a:p>
          <a:p>
            <a:pPr marL="0" indent="0">
              <a:buNone/>
            </a:pPr>
            <a:r>
              <a:rPr lang="ru-RU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99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99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4.Участие </a:t>
            </a:r>
            <a:r>
              <a:rPr lang="ru-RU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99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 вокально-инструментальных фестивалях и конкурсах талантливой молодёжи</a:t>
            </a:r>
            <a:r>
              <a:rPr lang="ru-RU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99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.</a:t>
            </a:r>
          </a:p>
          <a:p>
            <a:endParaRPr lang="ru-RU" sz="2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0099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marL="0" indent="0">
              <a:buNone/>
            </a:pPr>
            <a:r>
              <a:rPr lang="ru-RU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99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5.Приобщение </a:t>
            </a:r>
            <a:r>
              <a:rPr lang="ru-RU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99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студенческой молодёжи к тайнам живописи и декоративно-прикладного искусства, к духовности и </a:t>
            </a:r>
            <a:r>
              <a:rPr lang="ru-RU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99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само совершенствованию, </a:t>
            </a:r>
            <a:r>
              <a:rPr lang="ru-RU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99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 литературным шедеврам.</a:t>
            </a:r>
          </a:p>
          <a:p>
            <a:pPr marL="0" indent="0">
              <a:buNone/>
            </a:pPr>
            <a:r>
              <a:rPr lang="ru-RU" sz="1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 </a:t>
            </a:r>
          </a:p>
          <a:p>
            <a:endParaRPr lang="ru-RU" sz="1400" dirty="0"/>
          </a:p>
        </p:txBody>
      </p:sp>
      <p:sp>
        <p:nvSpPr>
          <p:cNvPr id="14" name="Объект 1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208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4731">
        <p14:shred/>
      </p:transition>
    </mc:Choice>
    <mc:Fallback xmlns="">
      <p:transition spd="slow" advTm="247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f0146b61548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880" y="94320"/>
            <a:ext cx="8158239" cy="6669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462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843">
        <p14:prism isInverted="1"/>
      </p:transition>
    </mc:Choice>
    <mc:Fallback xmlns="">
      <p:transition spd="slow" advTm="78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5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315200" cy="838200"/>
          </a:xfrm>
        </p:spPr>
        <p:txBody>
          <a:bodyPr/>
          <a:lstStyle/>
          <a:p>
            <a:r>
              <a:rPr lang="ru-RU" sz="2800" dirty="0"/>
              <a:t>Инструментальный ансамбль «Фантазия» создан в сентябре 2005 года.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1"/>
            <a:ext cx="9144000" cy="5638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spd="slow" advTm="498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22" y="485180"/>
            <a:ext cx="4188354" cy="3141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951387" y="3173412"/>
            <a:ext cx="3887788" cy="3684588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haroni" panose="02010803020104030203" pitchFamily="2" charset="-79"/>
              </a:rPr>
              <a:t>    Изначально </a:t>
            </a: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haroni" panose="02010803020104030203" pitchFamily="2" charset="-79"/>
              </a:rPr>
              <a:t>в состав ансамбля входили три баяниста, один аккордеонист, бас-гитарист и ударник. Со временем состав коллектива был усилен и стал успешно вести концертно-пропагандистскую деятельность.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398" y="0"/>
            <a:ext cx="3958169" cy="2968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49" y="3793728"/>
            <a:ext cx="4163913" cy="2775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spd="slow" advTm="1207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sz="1800" dirty="0"/>
              <a:t>Ансамбль «Фантазия» принял участие в отборочном туре Республиканского фестиваля-конкурса художественного творчества студентов высших учебных заведений Республики Беларусь «АРТ –вакации» и завоевал звание «лауреата» областного этапа (2008г.), награждён дипломом победителя в номинации «Ансамбль народной музыки». В 2011г.- Бронзовый Диплом на международном конкурсе </a:t>
            </a:r>
            <a:r>
              <a:rPr lang="ru-RU" sz="1800" dirty="0" smtClean="0"/>
              <a:t>«</a:t>
            </a:r>
            <a:r>
              <a:rPr lang="ru-RU" sz="1800" dirty="0"/>
              <a:t>Н</a:t>
            </a:r>
            <a:r>
              <a:rPr lang="ru-RU" sz="1800" dirty="0" smtClean="0"/>
              <a:t>евские </a:t>
            </a:r>
            <a:r>
              <a:rPr lang="ru-RU" sz="1800" dirty="0"/>
              <a:t>встречи» (Санкт-Петербург).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3667" y="2286000"/>
            <a:ext cx="3868737" cy="8239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5" y="1978819"/>
            <a:ext cx="3479822" cy="4802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42" y="1681162"/>
            <a:ext cx="3668958" cy="5100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22379">
        <p15:prstTrans prst="fallOver"/>
      </p:transition>
    </mc:Choice>
    <mc:Fallback>
      <p:transition spd="slow" advTm="223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1052c3f156a01783ab0dda6df4690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0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62586"/>
            <a:ext cx="4800600" cy="3600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8296" y="881975"/>
            <a:ext cx="2949575" cy="1600200"/>
          </a:xfrm>
        </p:spPr>
        <p:txBody>
          <a:bodyPr/>
          <a:lstStyle/>
          <a:p>
            <a:r>
              <a:rPr lang="ru-RU" sz="1800" b="1" dirty="0"/>
              <a:t>Руководитель ансамбля Наталья Анатольевна является автором некоторых исполняемых аранжировок инструментальных </a:t>
            </a:r>
            <a:r>
              <a:rPr lang="ru-RU" sz="1800" b="1" dirty="0" smtClean="0"/>
              <a:t>произведений.</a:t>
            </a:r>
            <a:endParaRPr lang="ru-RU" sz="1800" b="1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6249407" y="3963194"/>
            <a:ext cx="2904896" cy="3058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797539" y="1797742"/>
            <a:ext cx="2949575" cy="38115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335" y="3964782"/>
            <a:ext cx="3231415" cy="2591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2743200"/>
            <a:ext cx="30861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86222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12991">
        <p15:prstTrans prst="fracture"/>
      </p:transition>
    </mc:Choice>
    <mc:Fallback>
      <p:transition spd="slow" advClick="0" advTm="129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8523" objId="4"/>
        <p14:stopEvt time="12991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6|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2|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0.9|1.1|1.9|1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1.3|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|1.4|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2|1|1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2|1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3|1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4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7|1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4|1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4|1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2|1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2|1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|1.1|1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2|1.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1|1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2|1.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1|1.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1|1.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1|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2|1.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7|1.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4|1.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2|1.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9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|1.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2|1.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1|1.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3|1.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1|2.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9|1.7|2.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7|1.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5|1.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5|3.1|0.9|2.7|0.6|2.7|0.5|2.5|0.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2|0.9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1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6|1.4|1.5"/>
</p:tagLst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3601</TotalTime>
  <Words>1269</Words>
  <Application>Microsoft Office PowerPoint</Application>
  <PresentationFormat>Экран (4:3)</PresentationFormat>
  <Paragraphs>114</Paragraphs>
  <Slides>55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Оформление по умолчанию</vt:lpstr>
      <vt:lpstr>Факультет общественных профессий  </vt:lpstr>
      <vt:lpstr>Декан факультета общественных профессий </vt:lpstr>
      <vt:lpstr>ДОБРО ПОЖАЛОВАТЬ   НА ФАКУЛЬТЕТ ОБЩЕСТВЕННЫХ ПРОФЕССИЙ </vt:lpstr>
      <vt:lpstr>Направление работы на факультете общественных профессий</vt:lpstr>
      <vt:lpstr>Руководитель инструментального ансамбля «Фантазия» магистр искусствоведения   </vt:lpstr>
      <vt:lpstr>Инструментальный ансамбль «Фантазия» создан в сентябре 2005 года.</vt:lpstr>
      <vt:lpstr>Презентация PowerPoint</vt:lpstr>
      <vt:lpstr>Ансамбль «Фантазия» принял участие в отборочном туре Республиканского фестиваля-конкурса художественного творчества студентов высших учебных заведений Республики Беларусь «АРТ –вакации» и завоевал звание «лауреата» областного этапа (2008г.), награждён дипломом победителя в номинации «Ансамбль народной музыки». В 2011г.- Бронзовый Диплом на международном конкурсе «Невские встречи» (Санкт-Петербург).</vt:lpstr>
      <vt:lpstr>Руководитель ансамбля Наталья Анатольевна является автором некоторых исполняемых аранжировок инструментальных произведений.</vt:lpstr>
      <vt:lpstr>За семь лет работы коллектива насчитывается около 80 выступлений и участия в различных воспитательных мероприятиях.   Репертуар ансамбля включает произведения зарубежных, русских, белорусских композиторов. </vt:lpstr>
      <vt:lpstr>Руководитель объединения «Изобразительное творчество» доцент </vt:lpstr>
      <vt:lpstr>В творческом объединении педагог решает следующие задачи: </vt:lpstr>
      <vt:lpstr>Все эти и многие другие задачи успешно решаются при организации объединения на основе работы с различным материалом. </vt:lpstr>
      <vt:lpstr>Занятия по изобразительной деятельности со слушателями можно дифференцировать по типу и по виду: </vt:lpstr>
      <vt:lpstr>По содержанию изображения различают рисование по представлению, по памяти, с натуры, а так же предметное, сюжетное и декоративное.</vt:lpstr>
      <vt:lpstr>Руководитель объединения «Художественный текстиль. Батик.»</vt:lpstr>
      <vt:lpstr>Презентация PowerPoint</vt:lpstr>
      <vt:lpstr>Цель объединения:</vt:lpstr>
      <vt:lpstr>Задачи:</vt:lpstr>
      <vt:lpstr>Презентация PowerPoint</vt:lpstr>
      <vt:lpstr>«Холодный»</vt:lpstr>
      <vt:lpstr>«Горячий»</vt:lpstr>
      <vt:lpstr>«Узелковый»</vt:lpstr>
      <vt:lpstr>«Хоровая студия» художественный руководитель  доцент, кандидат педагогических наук </vt:lpstr>
      <vt:lpstr>Концертмейстер хора Гришковская Людмила Николаевна </vt:lpstr>
      <vt:lpstr>Презентация PowerPoint</vt:lpstr>
      <vt:lpstr>Презентация PowerPoint</vt:lpstr>
      <vt:lpstr>Репертуар способствует ознакомлению участников с произведениями в соответствии постепенного усложнения технических и творческих задач. Объем вокально-хоровых знаний, умений и их последовательность направлены на приобретение ими вокально-хоровых навыков. </vt:lpstr>
      <vt:lpstr>Хоровая студия – творческое объединение, способствующее получению возможности наглядного использования основных моментов организации и практической работы хора.</vt:lpstr>
      <vt:lpstr>Непосредственное участие каждого сотрудника в качестве певца, а также наблюдение за проведением занятий руководителем хора содействуют воспитанию чувства организованности, развитию умения пения в хоре, знакомства с  хоровыми  партиями и анализу качества звучания хора в целом.</vt:lpstr>
      <vt:lpstr>Объединения молодёжи по интересам  «Декорирование ткани» руководитель</vt:lpstr>
      <vt:lpstr>Презентация PowerPoint</vt:lpstr>
      <vt:lpstr>Появляются новые материалы - современные ткани, красители, а также инструменты для работы.  </vt:lpstr>
      <vt:lpstr>Презентация PowerPoint</vt:lpstr>
      <vt:lpstr>Объектом творческого поиска определены технологические особенности художественной росписи ткани.</vt:lpstr>
      <vt:lpstr>Основная цель объединения: </vt:lpstr>
      <vt:lpstr>    В результате изучения курса слушатель должен:  -знать историю художественной росписи ткани;  -владеть терминологией, встречающейся при изучении темы; -уметь анализировать результаты своей творческой работы.</vt:lpstr>
      <vt:lpstr>Ручная роспись тканей является разновидностью художественного текстиля, который, в свою очередь, представляет немаловажный раздел декоративно-прикладного искусства.</vt:lpstr>
      <vt:lpstr>Этот вид прикладного искусства имеет глубокие народные корни и традиции, дошедшие до сегодняшних дней.</vt:lpstr>
      <vt:lpstr>Современные художники по текстилю с глубоким уважением относятся к прошлому этого искусства, постоянно черпая из него творческие замыслы, что и обусловливает появление новых технологий на основе использования традиций древней росписи тканей.</vt:lpstr>
      <vt:lpstr>  Объединение по интересам «Цимбального  искусства» Художественный руководитель </vt:lpstr>
      <vt:lpstr>Презентация PowerPoint</vt:lpstr>
      <vt:lpstr>Презентация PowerPoint</vt:lpstr>
      <vt:lpstr>Литературное объединение «Пролеска». Художественный руководитель </vt:lpstr>
      <vt:lpstr>День Единения народов Беларуси и России</vt:lpstr>
      <vt:lpstr>Презентация PowerPoint</vt:lpstr>
      <vt:lpstr>Презентация PowerPoint</vt:lpstr>
      <vt:lpstr>День Победы, музыкально-поэтическая миниатюра «СОЛОВЬИ».</vt:lpstr>
      <vt:lpstr>Презентация PowerPoint</vt:lpstr>
      <vt:lpstr>Поэтическая минута памяти  Марины Ивановны Цветаевой.</vt:lpstr>
      <vt:lpstr>Презентация PowerPoint</vt:lpstr>
      <vt:lpstr>Презентация PowerPoint</vt:lpstr>
      <vt:lpstr>Презентация PowerPoint</vt:lpstr>
      <vt:lpstr>Факультет общественных профессий – это:     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Ольга Унтилова</dc:creator>
  <cp:lastModifiedBy>COMP</cp:lastModifiedBy>
  <cp:revision>56</cp:revision>
  <cp:lastPrinted>1601-01-01T00:00:00Z</cp:lastPrinted>
  <dcterms:created xsi:type="dcterms:W3CDTF">1601-01-01T00:00:00Z</dcterms:created>
  <dcterms:modified xsi:type="dcterms:W3CDTF">2013-06-10T06:47:29Z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