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6" r:id="rId5"/>
    <p:sldId id="267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90" r:id="rId20"/>
    <p:sldId id="287" r:id="rId21"/>
    <p:sldId id="289" r:id="rId22"/>
    <p:sldId id="28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B5D"/>
    <a:srgbClr val="C9C6BF"/>
    <a:srgbClr val="F9EED0"/>
    <a:srgbClr val="E6F1B5"/>
    <a:srgbClr val="E5E4A9"/>
    <a:srgbClr val="990000"/>
    <a:srgbClr val="EBF8B6"/>
    <a:srgbClr val="512332"/>
    <a:srgbClr val="FDBA23"/>
    <a:srgbClr val="F0A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90DD-8384-4596-93A1-94147E5F4816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411433">
            <a:off x="2961869" y="2676224"/>
            <a:ext cx="4110127" cy="1792798"/>
          </a:xfrm>
          <a:prstGeom prst="rect">
            <a:avLst/>
          </a:prstGeom>
          <a:noFill/>
          <a:effectLst>
            <a:outerShdw blurRad="50800" dist="38100" dir="1200000" algn="l" rotWithShape="0">
              <a:srgbClr val="6633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850" b="1" dirty="0" smtClean="0">
                <a:solidFill>
                  <a:srgbClr val="663300"/>
                </a:solidFill>
                <a:latin typeface="Tolstyak" pitchFamily="82" charset="0"/>
              </a:rPr>
              <a:t>Книги – юбиляры</a:t>
            </a:r>
          </a:p>
          <a:p>
            <a:pPr algn="ctr"/>
            <a:r>
              <a:rPr lang="ru-RU" sz="7200" b="1" dirty="0" smtClean="0">
                <a:solidFill>
                  <a:srgbClr val="663300"/>
                </a:solidFill>
                <a:latin typeface="Tolstyak" pitchFamily="82" charset="0"/>
              </a:rPr>
              <a:t>2015</a:t>
            </a:r>
            <a:endParaRPr lang="ru-RU" sz="7200" b="1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61038">
            <a:off x="59904" y="266359"/>
            <a:ext cx="1431802" cy="1569660"/>
          </a:xfrm>
          <a:prstGeom prst="rect">
            <a:avLst/>
          </a:prstGeom>
          <a:noFill/>
          <a:effectLst>
            <a:outerShdw blurRad="241300" dist="50800" dir="5400000" sx="114000" sy="114000" algn="ctr" rotWithShape="0">
              <a:schemeClr val="tx1">
                <a:alpha val="57000"/>
              </a:schemeClr>
            </a:outerShdw>
          </a:effectLst>
        </p:spPr>
        <p:txBody>
          <a:bodyPr wrap="non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EBF8B6">
                        <a:shade val="30000"/>
                        <a:satMod val="115000"/>
                      </a:srgbClr>
                    </a:gs>
                    <a:gs pos="50000">
                      <a:srgbClr val="EBF8B6">
                        <a:shade val="67500"/>
                        <a:satMod val="115000"/>
                      </a:srgbClr>
                    </a:gs>
                    <a:gs pos="100000">
                      <a:srgbClr val="EBF8B6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EBF8B6">
                      <a:shade val="30000"/>
                      <a:satMod val="115000"/>
                    </a:srgbClr>
                  </a:gs>
                  <a:gs pos="50000">
                    <a:srgbClr val="EBF8B6">
                      <a:shade val="67500"/>
                      <a:satMod val="115000"/>
                    </a:srgbClr>
                  </a:gs>
                  <a:gs pos="100000">
                    <a:srgbClr val="EBF8B6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46269">
            <a:off x="7294184" y="274752"/>
            <a:ext cx="1843774" cy="140038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8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420</a:t>
            </a:r>
            <a:endParaRPr lang="ru-RU" sz="8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337210">
            <a:off x="7670021" y="2512475"/>
            <a:ext cx="1099741" cy="1015663"/>
          </a:xfrm>
          <a:prstGeom prst="rect">
            <a:avLst/>
          </a:prstGeom>
          <a:noFill/>
          <a:effectLst>
            <a:outerShdw blurRad="393700" dist="50800" dir="74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endParaRPr lang="ru-RU" sz="60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365006">
            <a:off x="49963" y="5010862"/>
            <a:ext cx="1369238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160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72830">
            <a:off x="7385915" y="5484425"/>
            <a:ext cx="1660609" cy="1246495"/>
          </a:xfrm>
          <a:prstGeom prst="rect">
            <a:avLst/>
          </a:prstGeom>
          <a:noFill/>
          <a:effectLst>
            <a:outerShdw blurRad="50800" dist="50800" dir="7080000" algn="ctr" rotWithShape="0">
              <a:schemeClr val="accent1">
                <a:lumMod val="50000"/>
                <a:alpha val="9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500" b="1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185</a:t>
            </a:r>
            <a:endParaRPr lang="ru-RU" sz="7500" b="1" dirty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838132">
            <a:off x="325484" y="3833934"/>
            <a:ext cx="8669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75</a:t>
            </a:r>
            <a:endParaRPr lang="ru-RU" sz="44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349985">
            <a:off x="417104" y="2573589"/>
            <a:ext cx="8756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250</a:t>
            </a:r>
            <a:endParaRPr lang="ru-RU" sz="3200" b="1" dirty="0"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5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195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«Руслан и Людмила» 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А.С.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(1820)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112" y="3284984"/>
            <a:ext cx="3277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вас, души моей царицы,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Красавицы, для вас одних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 минувших небылицы,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часы досугов золотых,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шепот старины болтливой,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Рукою верной я писал;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Примите ж вы мой труд игривый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усл и люд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675">
            <a:off x="1970191" y="2047466"/>
            <a:ext cx="2318185" cy="3271309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190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трагедии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«Борис Годунов»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(1820)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212976"/>
            <a:ext cx="3240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 февраля 1598 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месяц, как Борис Годунов затворился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своей сестрой в монастыре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отказываясь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принять московский престол. Народ объясняет отказ Годунова венчаться на царство в нужном для Бориса духе: «Его страшит сияние престола». Игру Годунова прекрасно понимает «лукавый царедворец» боярин Шуйский, прозорливо угадывая дальнейшее развитие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событий…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орис год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4821">
            <a:off x="2001157" y="2089125"/>
            <a:ext cx="2146971" cy="323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«Повести Белкина»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9624" y="3284984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завершённое прозаическое произведение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Пушкина, состоящее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повестей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выпущенное без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указания имени настоящего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Иван Петрович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Белкин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персонаж  вымышленный.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молодой помещик, занимавшийся на досуге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сочинительством.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краткая биография описывается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предисловии к книге.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овести белкин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7114">
            <a:off x="1969364" y="2033737"/>
            <a:ext cx="2183370" cy="336728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«Маленькие трагедии»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356992"/>
            <a:ext cx="32403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коротких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пьес, состоящий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четырех произведений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«Скупой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рыцарь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Моцарт и Сальери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Каменный гость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Пир во время чумы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Пьесы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посвящены негативным человеческим страстям 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порокам.</a:t>
            </a:r>
          </a:p>
        </p:txBody>
      </p:sp>
      <p:pic>
        <p:nvPicPr>
          <p:cNvPr id="7" name="Рисунок 6" descr="маленькие трагед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1854">
            <a:off x="1995662" y="2088726"/>
            <a:ext cx="2199942" cy="3366107"/>
          </a:xfrm>
          <a:prstGeom prst="rect">
            <a:avLst/>
          </a:prstGeom>
          <a:ln w="19050">
            <a:solidFill>
              <a:srgbClr val="834E3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«Сказка о попе и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о работнике его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Балде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А.С</a:t>
            </a:r>
            <a:r>
              <a:rPr lang="ru-RU" sz="2800" dirty="0">
                <a:solidFill>
                  <a:srgbClr val="663300"/>
                </a:solidFill>
                <a:latin typeface="Tolstyak" pitchFamily="82" charset="0"/>
              </a:rPr>
              <a:t>. Пушкина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717032"/>
            <a:ext cx="306084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«Жил-был поп,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Толоконный лоб.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Пошел поп по базару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Посмотреть кой-какого товару.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Навстречу ему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Идет, сам не зная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куда…».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сюжета послужила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русская народная сказка, записанная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 Михайловском.</a:t>
            </a:r>
          </a:p>
          <a:p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азка о попе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3126">
            <a:off x="1886885" y="2064514"/>
            <a:ext cx="2331303" cy="3267674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«Гобсек»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О.де Бальзака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140968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Историю ростовщика Гобсека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рассказывает стряпчий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Дервиль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 он начинает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издалека. Когда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Дервиль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бедным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он пересёкся в дешёвом пансионате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Гобсеком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Из всех соседей старик поддерживает контакты только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Дервилем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рассказывает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циничные представления о жизни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случаи из практики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обсе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800">
            <a:off x="2021579" y="2061682"/>
            <a:ext cx="2186287" cy="331236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«Ледяной дом»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И.И. Лажечникова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лучших русских исторических романов, изображающих мрачную эпоху царствования императрицы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Иоанновны,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засилье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временщика Бирона и немцев при русском дворе, получившее название «бироновщина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едян.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532">
            <a:off x="1947596" y="2034903"/>
            <a:ext cx="2267104" cy="3233888"/>
          </a:xfrm>
          <a:prstGeom prst="rect">
            <a:avLst/>
          </a:prstGeom>
          <a:ln w="19050">
            <a:solidFill>
              <a:srgbClr val="9999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180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сборника повестей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«Миргород»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Н.В. Гоголя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четырёх повестей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является продолжением «Вечеров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хуторе близ Диканьки». Повести в этом сборнике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 украинском фольклоре и имеют много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 собой.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прототипами некоторых персонажей стали родные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знакомые Н.В. Гоголя.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иргоро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8418">
            <a:off x="1985146" y="2090807"/>
            <a:ext cx="2226196" cy="328569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«Герой нашего времени»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и поэмы 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«Мцыри»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М.Ю. Лермонтова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149080"/>
            <a:ext cx="327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 произведений схожи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вольным нравом,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рвением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свободе.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Мцыри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кончилось смертью,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 Печорин остаётся жить,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испытав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того,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многих является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смыслом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жизни - любви. </a:t>
            </a:r>
          </a:p>
        </p:txBody>
      </p:sp>
      <p:pic>
        <p:nvPicPr>
          <p:cNvPr id="7" name="Рисунок 6" descr="герой нашего вр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7121">
            <a:off x="1614128" y="1874891"/>
            <a:ext cx="1754405" cy="234739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мцыр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386">
            <a:off x="3073223" y="3276553"/>
            <a:ext cx="1545595" cy="2024730"/>
          </a:xfrm>
          <a:prstGeom prst="rect">
            <a:avLst/>
          </a:prstGeom>
          <a:ln w="19050">
            <a:solidFill>
              <a:srgbClr val="EECC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«Следопыт,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или на берегах Онтарио»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Д.Ф. Купера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573016"/>
            <a:ext cx="3276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Действие романа происходит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англо-французской войны за колониальное господство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середине XVIII века.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Натти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Бампо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следопыт 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разведчик английской армии.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отважен,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находчив, благороден и  способен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самопожертвование ради счастья любимой девушки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едопы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7794">
            <a:off x="1884020" y="2073434"/>
            <a:ext cx="2263024" cy="313221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еснь о р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2825">
            <a:off x="1947626" y="2112598"/>
            <a:ext cx="2195204" cy="3243365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403244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ф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ранцузскому героическому эпосу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«Песнь о Роланде»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(1170)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36912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успешного семилетнего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похода  в Испанию Карл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Великий завоевывает все города сарацин,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Сарагосы,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правитель которого, царь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Марсилий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готов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вассалом. Граф Роланд выступает против решения короля,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его недруг, граф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Гвенелон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замышляет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погубить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Роланда.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 предательства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Гвенелона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Роланд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сподвижники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попадают в засаду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героически отражают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многочисленные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атаки, но погибают.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«Бедные люди»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27687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Первый роман Ф.М. Достоевского. Написан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типу эпистолярного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романа и представляет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собой переписку между Макаром Девушкиным и Варварой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Добросёловой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«…роман открывает такие тайны жизни и характеров на Руси, которые до него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снились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никому…».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(В.Г. Белинский)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бедн. лю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8732">
            <a:off x="1972648" y="2077897"/>
            <a:ext cx="2173790" cy="3220823"/>
          </a:xfrm>
          <a:prstGeom prst="rect">
            <a:avLst/>
          </a:prstGeom>
          <a:ln w="19050"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романов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«Королева Марго»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«Двадцать лет спустя»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А. Дюма</a:t>
            </a:r>
            <a:endParaRPr lang="ru-RU" sz="2800" dirty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077072"/>
            <a:ext cx="3276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Клятвы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верности, коварные предательства, интриги, непримиримые противостояния, умопомрачительные погони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кровопролитные дуэли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прекрасно выписанном историческом полотне лучших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романов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Дюма.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ролева мар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6514">
            <a:off x="1530422" y="1895752"/>
            <a:ext cx="1536850" cy="2562606"/>
          </a:xfrm>
          <a:prstGeom prst="rect">
            <a:avLst/>
          </a:prstGeom>
          <a:ln w="19050">
            <a:solidFill>
              <a:srgbClr val="99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0 лет спуст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7225">
            <a:off x="2971629" y="2714005"/>
            <a:ext cx="1619014" cy="254879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«Жизнь Дэвида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Копперфильда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, рассказанная им самим»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Ч. Диккенса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77072"/>
            <a:ext cx="32403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Самый популярный роман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Ч. Диккенса. 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история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молодого человека, готового преодолеть любые преграды, претерпеть любые лишения и ради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любви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совершить самые отчаянные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смелые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вид коперф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7126">
            <a:off x="1987283" y="2085130"/>
            <a:ext cx="2148969" cy="3240030"/>
          </a:xfrm>
          <a:prstGeom prst="rect">
            <a:avLst/>
          </a:prstGeom>
          <a:ln w="19050">
            <a:solidFill>
              <a:srgbClr val="33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«Севастопольские рассказы»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Л.Н. Толстого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789040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Цикл из трёх рассказов, описывающих оборону Севастополя (1854-1855).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Автор, находясь 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действующей армии,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пишет как о героизме защитников города, так и о бесчеловечной бессмысленности войны.</a:t>
            </a:r>
          </a:p>
        </p:txBody>
      </p:sp>
      <p:pic>
        <p:nvPicPr>
          <p:cNvPr id="8" name="Рисунок 7" descr="севастоп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7002">
            <a:off x="1986362" y="2092851"/>
            <a:ext cx="2230665" cy="3316732"/>
          </a:xfrm>
          <a:prstGeom prst="rect">
            <a:avLst/>
          </a:prstGeom>
          <a:ln w="19050">
            <a:solidFill>
              <a:srgbClr val="68002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«Песнь о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Гайавате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Г.У. Лонгфелло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140968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написал поэму на основании легенд, господствующих среди североамериканских индейцев.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них говорится о человеке чудесного происхождения,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был послан к ним расчистить их реки, леса и рыболовные места и научить народы мирным искусствам.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разных племен он был известен под разными именами: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Мичабу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…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Гайавата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значит - пророк, учитель».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Г. Лонгфелло</a:t>
            </a:r>
          </a:p>
        </p:txBody>
      </p:sp>
      <p:pic>
        <p:nvPicPr>
          <p:cNvPr id="7" name="Рисунок 6" descr="песнь о гайавате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386">
            <a:off x="1949392" y="2062865"/>
            <a:ext cx="2408719" cy="33097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«Накануне»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И.С. Тургенева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«Повесть "Накануне"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названа мною так ввиду времени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появления (1860 - за год до освобождения крестьян)...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Новая жизнь началась тогда в России - и такие фигуры, как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Елена и Инсаров, являются провозвестниками этой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новой жизни».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И.С. Тургенев </a:t>
            </a:r>
          </a:p>
        </p:txBody>
      </p:sp>
      <p:pic>
        <p:nvPicPr>
          <p:cNvPr id="10" name="Рисунок 9" descr="наканун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090">
            <a:off x="1939865" y="2128439"/>
            <a:ext cx="2069872" cy="3096876"/>
          </a:xfrm>
          <a:prstGeom prst="rect">
            <a:avLst/>
          </a:prstGeom>
          <a:ln w="19050">
            <a:solidFill>
              <a:srgbClr val="36759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«Леди Макбет </a:t>
            </a:r>
          </a:p>
          <a:p>
            <a:pPr algn="ctr"/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Мценского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уезда»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Н.С. Лескова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717032"/>
            <a:ext cx="33123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Героиня повести –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Катерина Измайлова –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«купеческая жена, разыгравшая некогда страшную драму,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 которой наши дворяне,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чьего-то легкого слова,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стали называть ее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леди  Макбет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Мценского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уезда».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Н.С. Лесков </a:t>
            </a:r>
          </a:p>
        </p:txBody>
      </p:sp>
      <p:pic>
        <p:nvPicPr>
          <p:cNvPr id="9" name="Рисунок 8" descr="леди макбе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6976">
            <a:off x="2093897" y="2029030"/>
            <a:ext cx="2211819" cy="3472556"/>
          </a:xfrm>
          <a:prstGeom prst="rect">
            <a:avLst/>
          </a:prstGeom>
          <a:ln w="19050">
            <a:solidFill>
              <a:srgbClr val="33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«Всадник без головы»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Т.М. Рида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Действие романа происходит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пятидесятых годах XIX века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прериях штата Техас. Богатый плантатор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Вудли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Пойндекстер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семьей переезжает из штата Луизиана в свой новый дом.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пути ему помогает молодой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мустангер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Морис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Джеральд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которого влюбляется дочь плантатора Луиза, чем вызывает ревность своего кузена. </a:t>
            </a:r>
          </a:p>
        </p:txBody>
      </p:sp>
      <p:pic>
        <p:nvPicPr>
          <p:cNvPr id="8" name="Рисунок 7" descr="всадник б го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3736">
            <a:off x="1985009" y="2015297"/>
            <a:ext cx="2159893" cy="3412631"/>
          </a:xfrm>
          <a:prstGeom prst="rect">
            <a:avLst/>
          </a:prstGeom>
          <a:ln w="19050">
            <a:solidFill>
              <a:srgbClr val="33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сказочной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«Алиса в стране чудес»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Л. Кэрролла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50100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Девочка Алиса сквозь кроличью нору попадает в загадочную страну, населённую странными  существами.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этой стране ходить на голове  - обычное дело,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белый кролик занимает видное место в обществе и самые невероятные и абсурдные вещи становятся явью…</a:t>
            </a:r>
          </a:p>
        </p:txBody>
      </p:sp>
      <p:pic>
        <p:nvPicPr>
          <p:cNvPr id="10" name="Рисунок 9" descr="Алиса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9828">
            <a:off x="1851367" y="2023496"/>
            <a:ext cx="2618750" cy="3272707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сатирического 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«История одного города»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М.Е. Салтыкова-Щедрина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592" y="3429000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 - «подлинная» летопись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Глупова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намерение которой «изобразить преемственно градоначальников,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город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Глупов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российского правительства в разное время поставленных …».</a:t>
            </a:r>
          </a:p>
        </p:txBody>
      </p:sp>
      <p:pic>
        <p:nvPicPr>
          <p:cNvPr id="7" name="Рисунок 6" descr="история одногогор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2876">
            <a:off x="1960613" y="1972446"/>
            <a:ext cx="2314958" cy="3394516"/>
          </a:xfrm>
          <a:prstGeom prst="rect">
            <a:avLst/>
          </a:prstGeom>
          <a:ln w="19050">
            <a:solidFill>
              <a:srgbClr val="32001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24128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332656"/>
            <a:ext cx="40324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романа 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«Декамерон»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Д. </a:t>
            </a:r>
            <a:r>
              <a:rPr lang="ru-RU" sz="2800" dirty="0" err="1" smtClean="0">
                <a:solidFill>
                  <a:srgbClr val="663300"/>
                </a:solidFill>
                <a:latin typeface="Tolstyak" pitchFamily="82" charset="0"/>
              </a:rPr>
              <a:t>Бокаччо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(1350)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212976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«Декамерон» в переводе с греческого значит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десятидневник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молодых людей в самый разгар страшной чумы удаляются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загородную виллу, где в течение десяти дней рассказывают друг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сто историй, или новелл, каждая из 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отражает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неповторимый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общей картине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итальянской жизни XIV 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декамер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0713">
            <a:off x="1949899" y="2104877"/>
            <a:ext cx="2196858" cy="334141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«20 000 лье под водой»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Ж. Верна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1592" y="3356992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профессора Пьера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Аронакса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его друзей, волей случая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оказавшихся на подводном корабле «Наутилус» таинственного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капитана Немо.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протяжении семи месяцев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герои переживают приключения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почти во всех океанах земного шара.</a:t>
            </a:r>
          </a:p>
        </p:txBody>
      </p:sp>
      <p:pic>
        <p:nvPicPr>
          <p:cNvPr id="9" name="Рисунок 8" descr="20 тыс. лье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1214572">
            <a:off x="1982458" y="2058673"/>
            <a:ext cx="2340250" cy="332315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140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«Подросток»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9096" y="3072348"/>
            <a:ext cx="356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Роман-исповедь написан от лица юноши Аркадия Долгорукова,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рассказывается о становлении его характера и жизненной позиции.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Аркадий - незаконнорожденный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 помещика Версилова.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раннего возраста он был уязвлен двусмысленностью своего положения, тяготился доставшейся ему аристократической фамилией, испытывал противоречивые чувства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отцу, которым восхищался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которого порой ненавидел. </a:t>
            </a:r>
          </a:p>
        </p:txBody>
      </p:sp>
      <p:pic>
        <p:nvPicPr>
          <p:cNvPr id="11" name="Рисунок 10" descr="подрос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376">
            <a:off x="1989493" y="1937278"/>
            <a:ext cx="2225361" cy="3436830"/>
          </a:xfrm>
          <a:prstGeom prst="rect">
            <a:avLst/>
          </a:prstGeom>
          <a:ln w="19050">
            <a:solidFill>
              <a:srgbClr val="4E7DC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«Братья Карамазовы»</a:t>
            </a:r>
          </a:p>
          <a:p>
            <a:pPr algn="ctr"/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Ф.М. Достоевского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600" y="3356992"/>
            <a:ext cx="34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Последний роман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русского классика - о людских страстях и исканиях.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произведении раскрыто все: борьба за наследство, жадность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деньгам, любовь, богоискательство, почитание родителей.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это выводит на глобальные вопросы о самой сущности человека.</a:t>
            </a:r>
          </a:p>
        </p:txBody>
      </p:sp>
      <p:pic>
        <p:nvPicPr>
          <p:cNvPr id="8" name="Рисунок 7" descr="братья карам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1990">
            <a:off x="2005856" y="1876487"/>
            <a:ext cx="2171114" cy="3386938"/>
          </a:xfrm>
          <a:prstGeom prst="rect">
            <a:avLst/>
          </a:prstGeom>
          <a:ln w="19050">
            <a:solidFill>
              <a:srgbClr val="E4C9C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«Господа Головлёвы»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М.Е. Салтыкова-Щедрина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600" y="3212976"/>
            <a:ext cx="34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Писатель изобразил историю морального опошления и вымирания семейства помещиков Головлевых. Головлевы - собирательный художественный образ,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обобщены все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типичные черты быта, нравов, психологии помещиков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накануне отмены крепостного права и после нее. </a:t>
            </a:r>
          </a:p>
        </p:txBody>
      </p:sp>
      <p:pic>
        <p:nvPicPr>
          <p:cNvPr id="9" name="Рисунок 8" descr="господо г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6457">
            <a:off x="1979888" y="1894029"/>
            <a:ext cx="2092903" cy="3425277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18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Пиноккио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история марионетки»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 Коллоди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8904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Удивительная история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деревянного человечка,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которого старый мастер Антонио вырезал из «живого» полена.</a:t>
            </a:r>
          </a:p>
        </p:txBody>
      </p:sp>
      <p:pic>
        <p:nvPicPr>
          <p:cNvPr id="10" name="Рисунок 9" descr="пинокки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065">
            <a:off x="1910340" y="1944478"/>
            <a:ext cx="2310031" cy="3282836"/>
          </a:xfrm>
          <a:prstGeom prst="rect">
            <a:avLst/>
          </a:prstGeom>
          <a:ln w="19050">
            <a:solidFill>
              <a:srgbClr val="EDCB7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«Милый друг»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Г. де Мопассана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 об авантюристе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Жорже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Дюруа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мечтает сделать блестящую карьеру.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нет каких-либо талантов, разве что своей внешностью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может покорить сердце любой дамы, а совесть прощает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ему любую подлость.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И… этого хватает для того, чтобы стать сильным мира сего.</a:t>
            </a:r>
          </a:p>
        </p:txBody>
      </p:sp>
      <p:pic>
        <p:nvPicPr>
          <p:cNvPr id="7" name="Рисунок 6" descr="милый друг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 rot="21349306">
            <a:off x="2028362" y="1990279"/>
            <a:ext cx="2139790" cy="3390133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«Портрет Дориана Грея»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О. Уайльда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12976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Талантливый живописец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Бэзил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Холлуорд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 увлечением работает над портретом необыкновенно красивого юноши, Дориана Грея.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Златокудрый, обожающий все прекрасное и нравящийся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 себе юноша мечтает вслух: «Если бы портрет менялся, а я мог всегда оставаться таким, как есть!». Мечты сбываются…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ортрет дор.гр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1858">
            <a:off x="1934930" y="1886065"/>
            <a:ext cx="2215329" cy="3322994"/>
          </a:xfrm>
          <a:prstGeom prst="rect">
            <a:avLst/>
          </a:prstGeom>
          <a:ln w="19050">
            <a:solidFill>
              <a:srgbClr val="71694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рассказа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«Старуха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Изергиль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 поэмы в прозе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«Песня о Соколе»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 Горького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005064"/>
            <a:ext cx="3204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тяжёлой, сонной российской действительности автор ищет  смелых и гордых людей.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Эти яркие, вечно ищущие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смысл жизни герои противопоставляются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окружающей среде  с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её ограниченными интересами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убогим духовным миром.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таруха изер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2246">
            <a:off x="1759666" y="1703839"/>
            <a:ext cx="1607872" cy="2411808"/>
          </a:xfrm>
          <a:prstGeom prst="rect">
            <a:avLst/>
          </a:prstGeom>
          <a:ln w="19050">
            <a:solidFill>
              <a:srgbClr val="6D667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есня о сокол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9586">
            <a:off x="3069550" y="2946642"/>
            <a:ext cx="1456424" cy="2229219"/>
          </a:xfrm>
          <a:prstGeom prst="rect">
            <a:avLst/>
          </a:prstGeom>
          <a:ln w="19050">
            <a:solidFill>
              <a:srgbClr val="E4C9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1008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«Машина времени»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Г. Уэллса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73016"/>
            <a:ext cx="3204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Изобретатель машины времени отправляется в будущее,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802701 год.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проводит восемь дней,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полных увлекательных приключений, в мире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морлоков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элоев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существ, в которых превратился человеческий вид.</a:t>
            </a:r>
          </a:p>
        </p:txBody>
      </p:sp>
      <p:pic>
        <p:nvPicPr>
          <p:cNvPr id="8" name="Рисунок 7" descr="маш. време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0844">
            <a:off x="1920744" y="1954189"/>
            <a:ext cx="2320738" cy="3215978"/>
          </a:xfrm>
          <a:prstGeom prst="rect">
            <a:avLst/>
          </a:prstGeom>
          <a:ln w="19050">
            <a:solidFill>
              <a:srgbClr val="E5D84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115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«Сестра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Керри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Драйзера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068960"/>
            <a:ext cx="33478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Восемнадцатилетняя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Каролина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Мибер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едет к старшей сестре в Чикаго.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родственники, и город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встречают её неласково.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трудом найденную тяжёлую работу на фабрике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потеряла из-за болезни. Найти новое место было непросто, но в это время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вновь встречает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Друэ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обаятельного коммивояжера крупной фирмы, с которым познакомилась ещё в поезде.</a:t>
            </a:r>
          </a:p>
        </p:txBody>
      </p:sp>
      <p:pic>
        <p:nvPicPr>
          <p:cNvPr id="9" name="Рисунок 8" descr="сестра керри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1265892">
            <a:off x="1998315" y="1804208"/>
            <a:ext cx="2299624" cy="3463579"/>
          </a:xfrm>
          <a:prstGeom prst="rect">
            <a:avLst/>
          </a:prstGeom>
          <a:ln w="19050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332656"/>
            <a:ext cx="41044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420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трагедии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«Ромео и Джульетта»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У. Шекспира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(1595)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996952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«Во времена синьора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Бартоломео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Скала проживали в Вероне два благороднейших семейства, кои принадлежали к противным партиям и друг с другом жестоко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враждовали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- одно именуемое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Капулетти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другое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Монтекки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хотя я, читая кое-какие старинные хроники, встретился с этими двумя семействами, якобы стоявшими сообща за одну и ту же партию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менее, передам вам эту историю так, как я её слышал,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ничего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ней не меняя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У. Шекспир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omeo-i-dzhul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3686">
            <a:off x="1967049" y="2065153"/>
            <a:ext cx="2225230" cy="323771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110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«Поединок»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А.И. Куприна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(1905)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основана на личных воспоминаниях автора о военной службе, и вместе с тем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ней рассказывается проникновенная история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любви подпоручика Ромашова.</a:t>
            </a:r>
          </a:p>
        </p:txBody>
      </p:sp>
      <p:pic>
        <p:nvPicPr>
          <p:cNvPr id="7" name="Рисунок 6" descr="поеди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3239">
            <a:off x="1954212" y="1844969"/>
            <a:ext cx="2133539" cy="338165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 стихотворений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«Вечерний альбом»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М.И. Цветаевой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2403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сборник стихов Марины Цветаевой, которой в то время было 18 лет.</a:t>
            </a: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Книгу «надо читать подряд,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дневник, и тогда каждая строчка будет понятна и уместна. Она вся на грани последних дней детства и первой юности…»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М. Волошин</a:t>
            </a:r>
          </a:p>
        </p:txBody>
      </p:sp>
      <p:pic>
        <p:nvPicPr>
          <p:cNvPr id="14" name="Рисунок 13" descr="вечерний альб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5005">
            <a:off x="1913819" y="1871653"/>
            <a:ext cx="2367090" cy="3292814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«Соловьиный сад»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А.А. Блока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212976"/>
            <a:ext cx="31328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ломаю слоистые скалы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час отлива на илистом дне,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таскает осел мой усталый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куски на мохнатой спине...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Крик осла моего раздается Каждый раз у садовых ворот,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 саду кто-то тихо смеется,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потом - отойдет и поет… 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Отдыхает осел утомленный, Брошен лом на песке под скалой, А хозяин блуждает влюбленный За ночною, за знойною мглой…</a:t>
            </a:r>
          </a:p>
        </p:txBody>
      </p:sp>
      <p:pic>
        <p:nvPicPr>
          <p:cNvPr id="9" name="Рисунок 8" descr="соловьиный 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246">
            <a:off x="1969195" y="1930582"/>
            <a:ext cx="2161057" cy="3241586"/>
          </a:xfrm>
          <a:prstGeom prst="rect">
            <a:avLst/>
          </a:prstGeom>
          <a:ln w="19050">
            <a:solidFill>
              <a:srgbClr val="D2A6F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100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«Возвращение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Тарзана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Э.Р. Берроуза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(1915)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212976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периода терзаний и жизни среди людей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Тарзан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возвращается в африканские джунгли,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он вырос и возмужал.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узнает об Опаре, городе, полном золота, принесенного из легендарной Атлантиды.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обращая внимания на опасности,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Тарзан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повел шеренгу диких воинов к древним склепам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древнему злу Опара...</a:t>
            </a:r>
          </a:p>
        </p:txBody>
      </p:sp>
      <p:pic>
        <p:nvPicPr>
          <p:cNvPr id="7" name="Рисунок 6" descr="тарз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7494">
            <a:off x="2014790" y="1888587"/>
            <a:ext cx="2327480" cy="343832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«Анна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Снегина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С.А. Есенина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356992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Автобиографическая поэма,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основе которой воспоминания поэта о посещении родного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села Константиново,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революции, о безответной любви в юные годы к помещице Л.И. Кашиной.</a:t>
            </a:r>
          </a:p>
        </p:txBody>
      </p:sp>
      <p:pic>
        <p:nvPicPr>
          <p:cNvPr id="9" name="Рисунок 8" descr="анна сне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1454">
            <a:off x="1919106" y="1974340"/>
            <a:ext cx="2429532" cy="3109801"/>
          </a:xfrm>
          <a:prstGeom prst="rect">
            <a:avLst/>
          </a:prstGeom>
          <a:ln w="19050">
            <a:solidFill>
              <a:srgbClr val="7777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«Голова профессора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Доуэля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А.Р. Беляева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573016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из самых увлекательных романов Александра Беляева,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котором описана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трагическая история гениального профессора, ставшего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жертвой необыкновенного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биологического эксперимента: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специальных приборов его голова продолжает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жить отдельно от тела…</a:t>
            </a:r>
          </a:p>
        </p:txBody>
      </p:sp>
      <p:pic>
        <p:nvPicPr>
          <p:cNvPr id="8" name="Рисунок 7" descr="голов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2411">
            <a:off x="2035982" y="1852585"/>
            <a:ext cx="2183469" cy="3384376"/>
          </a:xfrm>
          <a:prstGeom prst="rect">
            <a:avLst/>
          </a:prstGeom>
          <a:ln w="19050">
            <a:solidFill>
              <a:srgbClr val="7777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стихотворной сказки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Бармалей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К.И. Чуковского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429000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«Не ходите в Африку гулять!» 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поучали родители своих детей, но Танечка и Ванечка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не послушались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отправились в Африку.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Обидели дети и акулу, и бегемота, а тот взял и позвал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злого разбойника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Бармалея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Рисунок 8" descr="бармал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5423">
            <a:off x="1974056" y="2025592"/>
            <a:ext cx="2318324" cy="2881677"/>
          </a:xfrm>
          <a:prstGeom prst="rect">
            <a:avLst/>
          </a:prstGeom>
          <a:ln w="19050">
            <a:solidFill>
              <a:srgbClr val="D1C41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95528" y="332656"/>
            <a:ext cx="424847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90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«Американская трагедия»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Драйзера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(1925)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501008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Молодой честолюбивый американец из низов Клайд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Гриффитс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хочет подняться вверх по социальной лестнице и выбирает кратчайший из путей - роман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девушкой из высшего общества.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погоне за успехом, деньгами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положением в обществе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Клайду приходится слишком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дорого платить.</a:t>
            </a:r>
          </a:p>
        </p:txBody>
      </p:sp>
      <p:pic>
        <p:nvPicPr>
          <p:cNvPr id="7" name="Рисунок 6" descr="американ. трагед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8601">
            <a:off x="1999607" y="1875445"/>
            <a:ext cx="2240116" cy="3417777"/>
          </a:xfrm>
          <a:prstGeom prst="rect">
            <a:avLst/>
          </a:prstGeom>
          <a:ln w="19050">
            <a:solidFill>
              <a:srgbClr val="FFF2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в Берлине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«Защита Лужина»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Набокова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Гениальный шахматист Лужин живет в чудесном мире древней божественной игры, ее гармония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строгая логика пленили его.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удивительным образом останавливается на незаконченной партии, и Лужин предпочитает выпасть из игры в вечность…</a:t>
            </a:r>
          </a:p>
        </p:txBody>
      </p:sp>
      <p:pic>
        <p:nvPicPr>
          <p:cNvPr id="11" name="Рисунок 10" descr="защита лу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4400">
            <a:off x="2026740" y="1735714"/>
            <a:ext cx="2108639" cy="3531970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«Котлован»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А.П. Платонова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284984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повести поднимается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важнейших проблем русской литературы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проблема «строительства»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новой жизни.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Жизни, к которой стремилось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целая эпоха. Но автор прекрасно осознает, что идея прекрасного будущего всего лишь утопия, недостижимая мечта. </a:t>
            </a:r>
          </a:p>
        </p:txBody>
      </p:sp>
      <p:pic>
        <p:nvPicPr>
          <p:cNvPr id="7" name="Рисунок 6" descr="котлов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155">
            <a:off x="1954518" y="1898363"/>
            <a:ext cx="2260337" cy="3269925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410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1-ой части романа </a:t>
            </a:r>
          </a:p>
          <a:p>
            <a:pPr algn="ctr"/>
            <a:r>
              <a:rPr lang="ru-RU" sz="2800" dirty="0">
                <a:solidFill>
                  <a:srgbClr val="993300"/>
                </a:solidFill>
                <a:latin typeface="Tolstyak" pitchFamily="82" charset="0"/>
              </a:rPr>
              <a:t>«Хитроумный идальго Дон Кихот Ламанчский»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М. Сервантеса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(1605)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645024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«В некоем селе Ламанчском жил-был один идальго, чье имущество заключалось в фамильном копье, древнем щите, тощей кляче да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борзой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собаке… Лет ему было около пятидесяти, телом он был сухопар, лицом худощав и дни напролет читал рыцарские романы, отчего ум его пришел в полное расстройство,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вздумалось сделаться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странствующим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рыцарем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М. Сервантес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н кихо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3390">
            <a:off x="1953831" y="2035023"/>
            <a:ext cx="2202750" cy="3354701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«Как закалялась сталь»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Н.А. Островского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Роман, с удивительной точностью отразивший свою эпоху: революцию, гражданскую войну, энтузиазм социалистического строительства.</a:t>
            </a:r>
          </a:p>
        </p:txBody>
      </p:sp>
      <p:pic>
        <p:nvPicPr>
          <p:cNvPr id="9" name="Рисунок 8" descr="как закаляла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5570">
            <a:off x="1982729" y="1786374"/>
            <a:ext cx="2086431" cy="34175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4547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1-ой части литературоведческого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«Пушкин»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Ю.Н. Тынянова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86104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 о детстве, отрочестве и юности великого русского поэта, в котором не только мастерски запечатлен живой образ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 Пушкина, но и воссоздана атмосфера его окружения: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семьи, лицея, а также характерные черты литературной и художественной жизни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начала XIX столетия.</a:t>
            </a:r>
          </a:p>
        </p:txBody>
      </p:sp>
      <p:pic>
        <p:nvPicPr>
          <p:cNvPr id="7" name="Рисунок 6" descr="пушкин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 rot="21297204">
            <a:off x="1982903" y="1851142"/>
            <a:ext cx="2165491" cy="3442347"/>
          </a:xfrm>
          <a:prstGeom prst="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8</a:t>
            </a:r>
            <a:r>
              <a:rPr lang="en-US" sz="4800" dirty="0" smtClean="0">
                <a:solidFill>
                  <a:srgbClr val="663300"/>
                </a:solidFill>
                <a:latin typeface="Tolstyak" pitchFamily="82" charset="0"/>
              </a:rPr>
              <a:t>0</a:t>
            </a:r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цикла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«Рассказы о животных»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Б.С. Житкова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(1935)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 о животных - яркие, живые, с юмором, полные искреннего переживания автора.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всех историях про животных, домашних и диких, чувствуется любовь и редкое знание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мира зверей и птиц.</a:t>
            </a:r>
          </a:p>
        </p:txBody>
      </p:sp>
      <p:pic>
        <p:nvPicPr>
          <p:cNvPr id="9" name="Рисунок 8" descr="рассказы о живот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3503">
            <a:off x="2014017" y="1839641"/>
            <a:ext cx="2232248" cy="344882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первого полного издания 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«Тихий Дон»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М.А. Шолохова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42900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сюжета романа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 казачьей семьи Мелеховых, прошедшей через Первую мировую и Гражданскую войны. Многое пережили Мелеховы с хуторянами и со всем донским казачеством в эти смутные годы.</a:t>
            </a:r>
          </a:p>
        </p:txBody>
      </p:sp>
      <p:pic>
        <p:nvPicPr>
          <p:cNvPr id="8" name="Рисунок 7" descr="тих.д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0511">
            <a:off x="2004387" y="1904722"/>
            <a:ext cx="2139427" cy="324036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 и публикации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«Тимур и его команда»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А.П. Гайдара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8498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пионерах довоенных лет. Обыкновенные мальчишки и девчонки взяли на себя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заботу о пожилых людях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членах семей красноармейцев.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Движение, впоследствии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названное тимуровским,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началось со страниц этой повести. </a:t>
            </a:r>
          </a:p>
        </p:txBody>
      </p:sp>
      <p:pic>
        <p:nvPicPr>
          <p:cNvPr id="7" name="Рисунок 6" descr="тимур и е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5709">
            <a:off x="2037168" y="1816913"/>
            <a:ext cx="2117400" cy="3480657"/>
          </a:xfrm>
          <a:prstGeom prst="rect">
            <a:avLst/>
          </a:prstGeom>
          <a:ln w="19050">
            <a:solidFill>
              <a:srgbClr val="D0B97E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46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«По ком звонит колокол»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Э. Хемингуэя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356992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1937 год. В Испании идет гражданская  война.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Сменив мирный труд преподавателя на опасное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занятие подрывника, американец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Джордан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сражается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франкистами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Испании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обретает свою подлинную любовь.</a:t>
            </a:r>
          </a:p>
        </p:txBody>
      </p:sp>
      <p:pic>
        <p:nvPicPr>
          <p:cNvPr id="9" name="Рисунок 8" descr="по ком звон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0053">
            <a:off x="1993892" y="1862740"/>
            <a:ext cx="1992547" cy="3397292"/>
          </a:xfrm>
          <a:prstGeom prst="rect">
            <a:avLst/>
          </a:prstGeom>
          <a:ln w="19050">
            <a:solidFill>
              <a:srgbClr val="8D8E83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исторической эпопеи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«Емельян Пугачев»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В.Я. Шишкова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100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Жизнь, полную побед и поражений, хмельной вольной любви и отчаянной удали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Прожил Емельян Пугачев,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прежде чем топор палача взлетел над его головой. </a:t>
            </a:r>
          </a:p>
        </p:txBody>
      </p:sp>
      <p:pic>
        <p:nvPicPr>
          <p:cNvPr id="7" name="Рисунок 6" descr="пугачев шиш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4087">
            <a:off x="2080350" y="1834480"/>
            <a:ext cx="2162880" cy="3427099"/>
          </a:xfrm>
          <a:prstGeom prst="rect">
            <a:avLst/>
          </a:prstGeom>
          <a:ln w="19050">
            <a:solidFill>
              <a:srgbClr val="00602B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сказки-были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«Кладовая солнца»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М.М. Пришвина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0100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Дети-сироты Настя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Митраша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отправляются на  болото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клюквой, но на их долю выпадают интересные приключения. </a:t>
            </a:r>
          </a:p>
        </p:txBody>
      </p:sp>
      <p:pic>
        <p:nvPicPr>
          <p:cNvPr id="9" name="Рисунок 8" descr="кладовая 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9325">
            <a:off x="1943568" y="1830277"/>
            <a:ext cx="2471910" cy="3313136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  <a:endParaRPr lang="ru-RU" sz="4800" b="1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b="1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«Сын полка»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В.П. Катаева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Ваня Солнцев осиротел в годы Великой Отечественной войны.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жил в лесу, где его случайно  нашли наши разведчики.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он попал в артиллерийскую батарею капитана Енакиева.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Ваню в качестве сына полка зачислили в роту разведчиков и мальчик геройски участвовал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боевых операциях.</a:t>
            </a:r>
          </a:p>
        </p:txBody>
      </p:sp>
      <p:pic>
        <p:nvPicPr>
          <p:cNvPr id="7" name="Рисунок 6" descr="сын пол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0247">
            <a:off x="2052840" y="1929667"/>
            <a:ext cx="2035375" cy="331766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из печати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«Василий Тёркин»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А.Т. Твардовского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Василий Тёркин - солдат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- балагур и весельчак, душа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своего подразделения.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бою - пример для всех, находчивый воин, который не растеряется в самой сложной ситуации. На привале вокруг него всегда собирается компания - Тёркин споёт и сыграет на гармони, никогда не полезет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карман за острым словом. </a:t>
            </a:r>
          </a:p>
        </p:txBody>
      </p:sp>
      <p:pic>
        <p:nvPicPr>
          <p:cNvPr id="9" name="Рисунок 8" descr="тер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134">
            <a:off x="2020164" y="1979134"/>
            <a:ext cx="2013271" cy="3182595"/>
          </a:xfrm>
          <a:prstGeom prst="rect">
            <a:avLst/>
          </a:prstGeom>
          <a:ln w="19050">
            <a:solidFill>
              <a:srgbClr val="586344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350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 афоризмов 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«Размышления, или Моральные изречения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и максимы»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Ф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де Ларошфуко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(1665)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3492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представляю на суд читателей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это изображение человеческого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сердца, носящее название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"Максимы и моральные  размышления".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Оно, может статься, не всем понравится, ибо кое-кто, вероятно, сочтет, что в нем слишком много сходства с оригиналом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слишком мало лести».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Ф. де Ларошфуко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арошфу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565">
            <a:off x="1965897" y="1998149"/>
            <a:ext cx="2165944" cy="334040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«Четвёртая высота»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Е.Я. Ильиной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об удивительной судьбе знаменитой Гули Королевой, талантливой актрисе, прославленной героине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просто обаятельном, чутком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мудром человеке.</a:t>
            </a:r>
          </a:p>
        </p:txBody>
      </p:sp>
      <p:pic>
        <p:nvPicPr>
          <p:cNvPr id="10" name="Рисунок 9" descr="4-ая вы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2877">
            <a:off x="1978535" y="2004213"/>
            <a:ext cx="2106135" cy="3296102"/>
          </a:xfrm>
          <a:prstGeom prst="rect">
            <a:avLst/>
          </a:prstGeom>
          <a:ln w="19050">
            <a:solidFill>
              <a:srgbClr val="0F41B1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70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Пеппи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Длинныйчулок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(1945)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Веселая сказочная повесть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чудесных путешествиях и забавных приключениях девочки по имени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Пеппи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Длинныйчулок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которой доброе сердце,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щедрая душа и слишком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горячая голова. </a:t>
            </a:r>
          </a:p>
        </p:txBody>
      </p:sp>
      <p:pic>
        <p:nvPicPr>
          <p:cNvPr id="9" name="Рисунок 8" descr="пеп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495">
            <a:off x="1992521" y="1939662"/>
            <a:ext cx="2103091" cy="3312368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сборника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«Я, робот»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Азимова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2057 году доктор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Сьюзен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Келвин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дает интервью, в котором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делится воспоминаниями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своей работе на должности штатного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робопсихолога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мирового лидера в производстве позитронных роботов корпорации U.S.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Robots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Mechanical Men, Inc.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я - роб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8663">
            <a:off x="2017939" y="1842204"/>
            <a:ext cx="2176636" cy="3352019"/>
          </a:xfrm>
          <a:prstGeom prst="rect">
            <a:avLst/>
          </a:prstGeom>
          <a:ln w="19050">
            <a:solidFill>
              <a:srgbClr val="861C26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из серии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</a:t>
            </a:r>
            <a:r>
              <a:rPr lang="ru-RU" sz="2300" dirty="0" err="1" smtClean="0">
                <a:solidFill>
                  <a:srgbClr val="663300"/>
                </a:solidFill>
                <a:latin typeface="Tolstyak" pitchFamily="82" charset="0"/>
              </a:rPr>
              <a:t>муми-троллях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«Мемуары папы </a:t>
            </a:r>
          </a:p>
          <a:p>
            <a:pPr algn="ctr"/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Муми-тролля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Т.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Янссон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93305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папы когда-то были маленькими…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верите?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почитайте о приключениях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муми-папы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его друзей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вы в этом убедитесь.</a:t>
            </a:r>
          </a:p>
        </p:txBody>
      </p:sp>
      <p:pic>
        <p:nvPicPr>
          <p:cNvPr id="9" name="Рисунок 8" descr="муми-трол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034">
            <a:off x="2030949" y="1967712"/>
            <a:ext cx="2151331" cy="3344038"/>
          </a:xfrm>
          <a:prstGeom prst="rect">
            <a:avLst/>
          </a:prstGeom>
          <a:ln w="19050">
            <a:solidFill>
              <a:srgbClr val="F0A602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«Лолита»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Набокова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известный из всех романов Набокова,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показывающий любовь писателя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сложной игре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 и описательным деталям. </a:t>
            </a:r>
          </a:p>
        </p:txBody>
      </p:sp>
      <p:pic>
        <p:nvPicPr>
          <p:cNvPr id="10" name="Рисунок 9" descr="лоли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755">
            <a:off x="1979712" y="1988840"/>
            <a:ext cx="2063430" cy="3246959"/>
          </a:xfrm>
          <a:prstGeom prst="rect">
            <a:avLst/>
          </a:prstGeom>
          <a:ln w="19050">
            <a:solidFill>
              <a:srgbClr val="7D8877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написания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сказки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«Кто сказал «МЯУ»?»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В.Г. </a:t>
            </a:r>
            <a:r>
              <a:rPr lang="ru-RU" sz="2700" dirty="0" err="1" smtClean="0">
                <a:solidFill>
                  <a:srgbClr val="663300"/>
                </a:solidFill>
                <a:latin typeface="Tolstyak" pitchFamily="82" charset="0"/>
              </a:rPr>
              <a:t>Сутеева</a:t>
            </a:r>
            <a:endParaRPr lang="ru-RU" sz="27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Неуклюжий маленький щенок просыпается от того, что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кто-то сказал «Мяу!»,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непременно хочет выяснить,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этот кто-то…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Щенок отправляется на поиски. </a:t>
            </a:r>
          </a:p>
        </p:txBody>
      </p:sp>
      <p:pic>
        <p:nvPicPr>
          <p:cNvPr id="8" name="Рисунок 7" descr="кто сказал мя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1448">
            <a:off x="1867988" y="1995471"/>
            <a:ext cx="2375610" cy="3090943"/>
          </a:xfrm>
          <a:prstGeom prst="rect">
            <a:avLst/>
          </a:prstGeom>
          <a:ln w="19050">
            <a:solidFill>
              <a:srgbClr val="C9C6BF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3593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60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«Малыш и </a:t>
            </a:r>
            <a:r>
              <a:rPr lang="ru-RU" sz="2750" dirty="0" err="1" smtClean="0">
                <a:solidFill>
                  <a:srgbClr val="993300"/>
                </a:solidFill>
                <a:latin typeface="Tolstyak" pitchFamily="82" charset="0"/>
              </a:rPr>
              <a:t>Карлсон</a:t>
            </a:r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, который живёт</a:t>
            </a:r>
          </a:p>
          <a:p>
            <a:pPr algn="ctr"/>
            <a:r>
              <a:rPr lang="ru-RU" sz="2750" dirty="0" smtClean="0">
                <a:solidFill>
                  <a:srgbClr val="993300"/>
                </a:solidFill>
                <a:latin typeface="Tolstyak" pitchFamily="82" charset="0"/>
              </a:rPr>
              <a:t>на крыше»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(1955)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933056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толстенький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забавный человечек с моторчиком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пропеллером на спине,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знают и любят дети всего мира.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и как его не любить,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у него  непоседливый нрав,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всегда весел, полон выдумок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фантазий! </a:t>
            </a:r>
          </a:p>
        </p:txBody>
      </p:sp>
      <p:pic>
        <p:nvPicPr>
          <p:cNvPr id="9" name="Рисунок 8" descr="малыш и к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2219">
            <a:off x="1979229" y="1930088"/>
            <a:ext cx="2309922" cy="3039448"/>
          </a:xfrm>
          <a:prstGeom prst="rect">
            <a:avLst/>
          </a:prstGeom>
          <a:ln w="19050">
            <a:solidFill>
              <a:srgbClr val="FDBA23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поэмы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«За далью - даль»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А.Т. Твардовского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Путевые зарисовки,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впечатления и раздумья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человека, следующего поездом из Москвы через всю Сибирь...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Лирический герой вспоминает войну, разруху и хочет посмотреть на новую, отстроившуюся за мирные годы страну.</a:t>
            </a:r>
          </a:p>
        </p:txBody>
      </p:sp>
      <p:pic>
        <p:nvPicPr>
          <p:cNvPr id="8" name="Рисунок 7" descr="за далью да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1306">
            <a:off x="1951029" y="1923096"/>
            <a:ext cx="2200851" cy="3151031"/>
          </a:xfrm>
          <a:prstGeom prst="rect">
            <a:avLst/>
          </a:prstGeom>
          <a:ln w="19050">
            <a:solidFill>
              <a:srgbClr val="512332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«Поднятая целина»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М.А. Шолохова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1930 год. Коллективизация на Дону.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 хуторе Гремячий Лог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 чем за год удается организовать колхоз, преодолевая недоверие  «середняков»,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борясь с вредительством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бесхозяйственностью.</a:t>
            </a:r>
          </a:p>
        </p:txBody>
      </p:sp>
      <p:pic>
        <p:nvPicPr>
          <p:cNvPr id="7" name="Рисунок 6" descr="подня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3782">
            <a:off x="2072885" y="1729618"/>
            <a:ext cx="2176636" cy="339555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50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книги для детей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«Незнайка на Луне»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Н.Н. Носова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(1965)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Продолжение приключений Незнайки и его друзей.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Коротышки, построив ракету, отправляются в космическое путешествие на Луну, где с ними происходит множество необычайных приключений.</a:t>
            </a:r>
          </a:p>
        </p:txBody>
      </p:sp>
      <p:pic>
        <p:nvPicPr>
          <p:cNvPr id="8" name="Рисунок 7" descr="незнайка на 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81919">
            <a:off x="2005719" y="1837442"/>
            <a:ext cx="2139121" cy="316006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рассказов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барона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Мюнхаузена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Э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</a:t>
            </a:r>
            <a:r>
              <a:rPr lang="ru-RU" sz="2800" dirty="0" err="1" smtClean="0">
                <a:solidFill>
                  <a:srgbClr val="663300"/>
                </a:solidFill>
                <a:latin typeface="Tolstyak" pitchFamily="82" charset="0"/>
              </a:rPr>
              <a:t>Распэ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(1785)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645024"/>
            <a:ext cx="3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своих забавных случаях и путешествиях Мюнхгаузен рассказывает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сидя у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камина.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Обычно он начинал рассказывать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ужина…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жестикулировал всё выразительнее,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всё более оживлялось и краснело, и он, обычно очень правдивый человек,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эти минуты замечательно разыгрывал свои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фантазии».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юнхгауз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1424">
            <a:off x="1994187" y="2081829"/>
            <a:ext cx="2225361" cy="3244451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окончания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«Москва - Петушки»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В.В. Ерофеева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Псевдо-автобиографическая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постмодернистская поэма в прозе, переведенная на многие языки,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ней поставлены многочисленные спектакли.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Веничка Ерофеев едет из Москвы в подмосковный районный центр под названием Петушки…</a:t>
            </a:r>
          </a:p>
        </p:txBody>
      </p:sp>
      <p:pic>
        <p:nvPicPr>
          <p:cNvPr id="10" name="Рисунок 9" descr="москва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0102">
            <a:off x="2006251" y="1763688"/>
            <a:ext cx="2161660" cy="329604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«Сотников»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 Быкова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проблеме самоопределения человека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войне.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Персонажи книги оказываются в ситуации выбора между героической смертью и позорной жизнью предателя. </a:t>
            </a:r>
          </a:p>
        </p:txBody>
      </p:sp>
      <p:pic>
        <p:nvPicPr>
          <p:cNvPr id="8" name="Рисунок 7" descr="сотни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9374">
            <a:off x="2009487" y="1837684"/>
            <a:ext cx="2126993" cy="3242367"/>
          </a:xfrm>
          <a:prstGeom prst="rect">
            <a:avLst/>
          </a:prstGeom>
          <a:ln w="19050">
            <a:solidFill>
              <a:srgbClr val="99000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«Белый пароход»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Ч. Айтматова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Безымянный мальчик-сирота семи лет живёт на заповедном кордоне, на берегу озера Иссык-Куль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Киргизии.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Мальчик решил, что его отец, пропавший много лет назад, служит матросом на красивом белом пароходе, показывающемся время от времени на волнах озера. Мальчик представляет, что превращается в рыбу и плывёт навстречу белому пароходу.</a:t>
            </a:r>
          </a:p>
        </p:txBody>
      </p:sp>
      <p:pic>
        <p:nvPicPr>
          <p:cNvPr id="7" name="Рисунок 6" descr="белый парах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6351">
            <a:off x="2045162" y="1710030"/>
            <a:ext cx="2240533" cy="342820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окончания трилогии об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Эмиле из </a:t>
            </a:r>
            <a:r>
              <a:rPr lang="ru-RU" sz="2300" dirty="0" err="1" smtClean="0">
                <a:solidFill>
                  <a:srgbClr val="663300"/>
                </a:solidFill>
                <a:latin typeface="Tolstyak" pitchFamily="82" charset="0"/>
              </a:rPr>
              <a:t>Лённеберги</a:t>
            </a:r>
            <a:endParaRPr lang="ru-RU" sz="2300" dirty="0" smtClean="0">
              <a:solidFill>
                <a:srgbClr val="663300"/>
              </a:solidFill>
              <a:latin typeface="Tolstyak" pitchFamily="82" charset="0"/>
            </a:endParaRP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 Линдгрен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Эмиль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Свенссон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весёлый, любопытный и находчивый пятилетний деревенский мальчик,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постоянно попадает в различные комичные переделки.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младшая сестренка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по своей воле часто оказывается замешана в проделки брата.</a:t>
            </a:r>
          </a:p>
        </p:txBody>
      </p:sp>
      <p:pic>
        <p:nvPicPr>
          <p:cNvPr id="9" name="Рисунок 8" descr="эми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4921">
            <a:off x="2023016" y="1771268"/>
            <a:ext cx="2096507" cy="331248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автобиографического произведения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«Бодался телёнок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с дубом»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А.И. Солженицына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86104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Своеобразные мемуары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литературной жизни писателя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тоталитарном государстве: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писание в стол, работа 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"Новом мире", присуждение Нобелевской премии, писание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ГУЛАГа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целое подполье по его хранению и перепечатыванию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изгнание из страны.</a:t>
            </a:r>
          </a:p>
        </p:txBody>
      </p:sp>
      <p:pic>
        <p:nvPicPr>
          <p:cNvPr id="8" name="Рисунок 7" descr="бодался теле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734">
            <a:off x="2028983" y="1780203"/>
            <a:ext cx="2232081" cy="3303477"/>
          </a:xfrm>
          <a:prstGeom prst="rect">
            <a:avLst/>
          </a:prstGeom>
          <a:ln w="19050">
            <a:solidFill>
              <a:srgbClr val="CECB5D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4644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опубликования 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«Недопёсок»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Ю.И. Коваля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Повесть о приключениях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песца-подростка по кличке Наполеон Третий.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есть мечта, увидеть Северный полюс, ради которой песец круто меняет жизнь...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сбегая со зверофермы. </a:t>
            </a:r>
          </a:p>
        </p:txBody>
      </p:sp>
      <p:pic>
        <p:nvPicPr>
          <p:cNvPr id="7" name="Рисунок 6" descr="недопес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6772">
            <a:off x="2022167" y="1773567"/>
            <a:ext cx="2175766" cy="33153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40 лет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издания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повести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«Третий в пятом ряду» </a:t>
            </a:r>
          </a:p>
          <a:p>
            <a:pPr algn="ctr"/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А.Г. Алексина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(1975)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фотографии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третий в пятом ряду - Ваня Белов.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Хулиган и задира, гроза всей школы, доставляющий молодой учительнице много хлопот.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Уже, будучи на пенсии, бывшая учительница рассказывает внучке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своих учениках, и самые яркие воспоминания связаны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этим мальчиком. </a:t>
            </a:r>
          </a:p>
        </p:txBody>
      </p:sp>
      <p:pic>
        <p:nvPicPr>
          <p:cNvPr id="8" name="Рисунок 7" descr="3-й в пя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5100">
            <a:off x="2108797" y="1703981"/>
            <a:ext cx="2014866" cy="331256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30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опубликования романа</a:t>
            </a:r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«Крейсера»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В.С. Пикуля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(1985)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21297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Произведение из цикла исторических романов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Русско-японской войне.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герой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Сергей Николаевич Панафидин - служит мичманом на крейсере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который  с двумя другими крейсерами оказывается запертым  японскими кораблями около Порт-Артура…</a:t>
            </a:r>
          </a:p>
        </p:txBody>
      </p:sp>
      <p:pic>
        <p:nvPicPr>
          <p:cNvPr id="12" name="Рисунок 11" descr="крейс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5524">
            <a:off x="2019807" y="1842902"/>
            <a:ext cx="2010369" cy="3106019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464496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15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выхода в свет серии романов</a:t>
            </a:r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«Приключения 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Эраста </a:t>
            </a:r>
            <a:r>
              <a:rPr lang="ru-RU" sz="2800" dirty="0" err="1" smtClean="0">
                <a:solidFill>
                  <a:srgbClr val="993300"/>
                </a:solidFill>
                <a:latin typeface="Tolstyak" pitchFamily="82" charset="0"/>
              </a:rPr>
              <a:t>Фандорина</a:t>
            </a:r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»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 Б</a:t>
            </a:r>
            <a:r>
              <a:rPr lang="ru-RU" sz="2700" dirty="0" smtClean="0">
                <a:solidFill>
                  <a:srgbClr val="663300"/>
                </a:solidFill>
                <a:latin typeface="Tolstyak" pitchFamily="82" charset="0"/>
              </a:rPr>
              <a:t>. Акунина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(2000)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Герой серии исторических детективов 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Эраст 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Фандорин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-благороден, образован,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предан и неподкупен.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того, он хорош собой,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него безукоризненные манеры,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пользуется успехом у дам,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хотя всегда одинок, и необычайно везуч в азартных играх.</a:t>
            </a:r>
          </a:p>
        </p:txBody>
      </p:sp>
      <p:pic>
        <p:nvPicPr>
          <p:cNvPr id="7" name="Рисунок 6" descr="акун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3171">
            <a:off x="3218344" y="1435845"/>
            <a:ext cx="1295354" cy="198795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Рисунок 7" descr="акунин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5929">
            <a:off x="1499354" y="1440782"/>
            <a:ext cx="1336871" cy="205538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Рисунок 9" descr="акунин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25765">
            <a:off x="2468095" y="3367256"/>
            <a:ext cx="1331883" cy="1958650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6840760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247755">
            <a:off x="2999828" y="2562771"/>
            <a:ext cx="42777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При работе использованы материалы из «</a:t>
            </a:r>
            <a:r>
              <a:rPr lang="ru-RU" sz="2250" b="1" dirty="0" err="1" smtClean="0">
                <a:solidFill>
                  <a:srgbClr val="663300"/>
                </a:solidFill>
                <a:latin typeface="Tolstyak" pitchFamily="82" charset="0"/>
              </a:rPr>
              <a:t>Википедии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», свободной энциклопедии и музыкальная композиция </a:t>
            </a:r>
            <a:r>
              <a:rPr lang="ru-RU" sz="2250" b="1" dirty="0" err="1" smtClean="0">
                <a:solidFill>
                  <a:srgbClr val="663300"/>
                </a:solidFill>
                <a:latin typeface="Tolstyak" pitchFamily="82" charset="0"/>
              </a:rPr>
              <a:t>Стинга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 «</a:t>
            </a:r>
            <a:r>
              <a:rPr lang="en-US" sz="2250" b="1" dirty="0" smtClean="0">
                <a:solidFill>
                  <a:srgbClr val="663300"/>
                </a:solidFill>
                <a:latin typeface="Tolstyak" pitchFamily="82" charset="0"/>
              </a:rPr>
              <a:t>Shape of my heart</a:t>
            </a:r>
            <a:r>
              <a:rPr lang="ru-RU" sz="2250" b="1" dirty="0" smtClean="0">
                <a:solidFill>
                  <a:srgbClr val="663300"/>
                </a:solidFill>
                <a:latin typeface="Tolstyak" pitchFamily="82" charset="0"/>
              </a:rPr>
              <a:t>».</a:t>
            </a:r>
            <a:endParaRPr lang="ru-RU" sz="2250" b="1" dirty="0">
              <a:solidFill>
                <a:srgbClr val="663300"/>
              </a:solidFill>
              <a:latin typeface="Tolstyak" pitchFamily="82" charset="0"/>
            </a:endParaRPr>
          </a:p>
        </p:txBody>
      </p:sp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225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публикации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романа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«Путешествие из Петербурга в Москву»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А.Н</a:t>
            </a:r>
            <a:r>
              <a:rPr lang="ru-RU" sz="2800" dirty="0" smtClean="0">
                <a:solidFill>
                  <a:srgbClr val="663300"/>
                </a:solidFill>
                <a:latin typeface="Tolstyak" pitchFamily="82" charset="0"/>
              </a:rPr>
              <a:t>. Радищева </a:t>
            </a:r>
          </a:p>
          <a:p>
            <a:pPr algn="ctr"/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(1790)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608" y="3501008"/>
            <a:ext cx="3385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каждой новой главой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читателями развертываются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картины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безобразий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самодержавно-крепостнической стране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Вельможи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грубо и цинично попирают закон,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грабят и мучают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крестьян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времени на страницах мелькают положительные образы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дворян.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Однако их личные качества не способны изменить существующего положения вещей. </a:t>
            </a:r>
          </a:p>
        </p:txBody>
      </p:sp>
      <p:pic>
        <p:nvPicPr>
          <p:cNvPr id="10" name="Рисунок 9" descr="радищ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6928">
            <a:off x="2016191" y="2097903"/>
            <a:ext cx="2139739" cy="335034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5796136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332656"/>
            <a:ext cx="435597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Tolstyak" pitchFamily="82" charset="0"/>
              </a:rPr>
              <a:t>215 лет </a:t>
            </a:r>
          </a:p>
          <a:p>
            <a:pPr algn="ctr"/>
            <a:r>
              <a:rPr lang="ru-RU" sz="2300" dirty="0">
                <a:solidFill>
                  <a:srgbClr val="663300"/>
                </a:solidFill>
                <a:latin typeface="Tolstyak" pitchFamily="82" charset="0"/>
              </a:rPr>
              <a:t>с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о времени первого издания памятника древнерусской литературы</a:t>
            </a:r>
          </a:p>
          <a:p>
            <a:pPr algn="ctr"/>
            <a:r>
              <a:rPr lang="ru-RU" sz="2800" dirty="0" smtClean="0">
                <a:solidFill>
                  <a:srgbClr val="993300"/>
                </a:solidFill>
                <a:latin typeface="Tolstyak" pitchFamily="82" charset="0"/>
              </a:rPr>
              <a:t>«Слово о полку Игореве»</a:t>
            </a:r>
            <a:endParaRPr lang="ru-RU" sz="2800" dirty="0">
              <a:solidFill>
                <a:srgbClr val="993300"/>
              </a:solidFill>
              <a:latin typeface="Tolstyak" pitchFamily="82" charset="0"/>
            </a:endParaRPr>
          </a:p>
          <a:p>
            <a:pPr algn="ctr"/>
            <a:r>
              <a:rPr lang="ru-RU" sz="2400" dirty="0" smtClean="0">
                <a:solidFill>
                  <a:srgbClr val="663300"/>
                </a:solidFill>
                <a:latin typeface="Tolstyak" pitchFamily="82" charset="0"/>
              </a:rPr>
              <a:t> </a:t>
            </a:r>
            <a:r>
              <a:rPr lang="ru-RU" sz="2300" dirty="0" smtClean="0">
                <a:solidFill>
                  <a:srgbClr val="663300"/>
                </a:solidFill>
                <a:latin typeface="Tolstyak" pitchFamily="82" charset="0"/>
              </a:rPr>
              <a:t>(1800)</a:t>
            </a:r>
            <a:endParaRPr lang="ru-RU" sz="2300" dirty="0">
              <a:solidFill>
                <a:srgbClr val="663300"/>
              </a:solidFill>
              <a:latin typeface="Tolstyak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608" y="3212976"/>
            <a:ext cx="3385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основе сюжета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…»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только события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неудачного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похода 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половцев  князя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Игоря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1185 году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события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княжеских междоусобиц,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походов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удачных битв,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древнейших времен.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нами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народная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эпопея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книжном изложении писателя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XII 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лово о полку игор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6093">
            <a:off x="1967147" y="2047128"/>
            <a:ext cx="2328978" cy="3244818"/>
          </a:xfrm>
          <a:prstGeom prst="rect">
            <a:avLst/>
          </a:prstGeom>
          <a:ln w="19050"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</TotalTime>
  <Words>3516</Words>
  <Application>Microsoft Office PowerPoint</Application>
  <PresentationFormat>Экран (4:3)</PresentationFormat>
  <Paragraphs>832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Burova</dc:creator>
  <cp:lastModifiedBy>loginova</cp:lastModifiedBy>
  <cp:revision>2320</cp:revision>
  <dcterms:created xsi:type="dcterms:W3CDTF">2014-06-23T06:22:35Z</dcterms:created>
  <dcterms:modified xsi:type="dcterms:W3CDTF">2015-01-05T08:09:25Z</dcterms:modified>
</cp:coreProperties>
</file>