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4" r:id="rId31"/>
    <p:sldId id="286" r:id="rId32"/>
    <p:sldId id="292" r:id="rId33"/>
    <p:sldId id="287" r:id="rId34"/>
    <p:sldId id="296" r:id="rId35"/>
    <p:sldId id="288" r:id="rId36"/>
    <p:sldId id="289" r:id="rId37"/>
    <p:sldId id="290" r:id="rId38"/>
    <p:sldId id="297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A945CD-0D27-475A-BCC5-FE14303BF516}" type="datetimeFigureOut">
              <a:rPr lang="ru-RU" smtClean="0"/>
              <a:t>28.09.2011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67E7A8-E29A-43B7-841C-DDB111E5D6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dirty="0">
                <a:latin typeface="Times New Roman"/>
                <a:ea typeface="Times New Roman"/>
              </a:rPr>
              <a:t>Формирование мировоззрения, нравственно-эстетической и гражданской культуры личности</a:t>
            </a:r>
            <a:br>
              <a:rPr lang="ru-RU" sz="4400" dirty="0">
                <a:latin typeface="Times New Roman"/>
                <a:ea typeface="Times New Roman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0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18" y="1700808"/>
            <a:ext cx="823771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3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u="sng" dirty="0"/>
              <a:t>Знания</a:t>
            </a:r>
            <a:r>
              <a:rPr lang="ru-RU" dirty="0"/>
              <a:t> – система научных истин, связанных с осмыслением и пониманием сущности природных и общественных явлений. </a:t>
            </a:r>
          </a:p>
          <a:p>
            <a:pPr algn="just"/>
            <a:r>
              <a:rPr lang="ru-RU" b="1" u="sng" dirty="0"/>
              <a:t>Взгляды</a:t>
            </a:r>
            <a:r>
              <a:rPr lang="ru-RU" dirty="0"/>
              <a:t> – суждения, субъективный вывод человека, связанный с объяснением природных и общественных явлений и выражающий его отношение к этим явлениям. </a:t>
            </a:r>
          </a:p>
          <a:p>
            <a:pPr algn="just"/>
            <a:r>
              <a:rPr lang="ru-RU" b="1" u="sng" dirty="0"/>
              <a:t>Убеждения </a:t>
            </a:r>
            <a:r>
              <a:rPr lang="ru-RU" dirty="0"/>
              <a:t>– совокупность глубоко осмысленных и эмоционально пережитых идей, определяющих твердость жизненных позиций личности, характер ее деятельности и поведения. </a:t>
            </a:r>
            <a:endParaRPr lang="ru-RU" dirty="0" smtClean="0"/>
          </a:p>
          <a:p>
            <a:pPr algn="just"/>
            <a:r>
              <a:rPr lang="ru-RU" b="1" u="sng" dirty="0" smtClean="0"/>
              <a:t>Идеал </a:t>
            </a:r>
            <a:r>
              <a:rPr lang="ru-RU" dirty="0"/>
              <a:t>(греч. – идея, понятие, представление) – это осмысление и эмоциональное принятие наивысшего совершенства в различных жизненных сферах; то, что становится целью деятельности личности, ее жизненным стремлением.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1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/>
              <a:t>Функции мировоззрения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росветительная;</a:t>
            </a:r>
            <a:endParaRPr lang="ru-RU" sz="3600" dirty="0"/>
          </a:p>
          <a:p>
            <a:r>
              <a:rPr lang="ru-RU" sz="3600" dirty="0"/>
              <a:t>в</a:t>
            </a:r>
            <a:r>
              <a:rPr lang="ru-RU" sz="3600" dirty="0" smtClean="0"/>
              <a:t>оспитательная; </a:t>
            </a:r>
            <a:endParaRPr lang="ru-RU" sz="3600" dirty="0"/>
          </a:p>
          <a:p>
            <a:r>
              <a:rPr lang="ru-RU" sz="3600" dirty="0"/>
              <a:t>р</a:t>
            </a:r>
            <a:r>
              <a:rPr lang="ru-RU" sz="3600" dirty="0" smtClean="0"/>
              <a:t>азвивающая;</a:t>
            </a:r>
            <a:endParaRPr lang="ru-RU" sz="3600" dirty="0"/>
          </a:p>
          <a:p>
            <a:r>
              <a:rPr lang="ru-RU" sz="3600" dirty="0"/>
              <a:t>о</a:t>
            </a:r>
            <a:r>
              <a:rPr lang="ru-RU" sz="3600" dirty="0" smtClean="0"/>
              <a:t>рганизационная;</a:t>
            </a:r>
            <a:endParaRPr lang="ru-RU" sz="3600" dirty="0"/>
          </a:p>
          <a:p>
            <a:r>
              <a:rPr lang="ru-RU" sz="3600" dirty="0"/>
              <a:t>п</a:t>
            </a:r>
            <a:r>
              <a:rPr lang="ru-RU" sz="3600" dirty="0" smtClean="0"/>
              <a:t>рогностическая.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0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b="1" u="sng" dirty="0" smtClean="0"/>
              <a:t>Дидактические </a:t>
            </a:r>
            <a:r>
              <a:rPr lang="ru-RU" b="1" u="sng" dirty="0"/>
              <a:t>условия формирования научного мировоззрения</a:t>
            </a:r>
            <a:r>
              <a:rPr lang="ru-RU" b="1" dirty="0"/>
              <a:t>: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200" dirty="0" smtClean="0"/>
              <a:t>обеспечение </a:t>
            </a:r>
            <a:r>
              <a:rPr lang="ru-RU" sz="2200" dirty="0"/>
              <a:t>глубокой научной доказательности, логической убедительности и непротиворечивости всех усваиваемых выводов мировоззренческого </a:t>
            </a:r>
            <a:r>
              <a:rPr lang="ru-RU" sz="2200" dirty="0" smtClean="0"/>
              <a:t>характера; </a:t>
            </a:r>
            <a:endParaRPr lang="ru-RU" sz="2200" dirty="0"/>
          </a:p>
          <a:p>
            <a:pPr algn="just"/>
            <a:r>
              <a:rPr lang="ru-RU" sz="2200" dirty="0" smtClean="0"/>
              <a:t>соблюдение </a:t>
            </a:r>
            <a:r>
              <a:rPr lang="ru-RU" sz="2200" dirty="0"/>
              <a:t>принципа историзма при изучении программного материала (раскрытие генезиса и сложных путей развития истины в науке, осознание закономерностей эволюции природных явлений и общественно-экономических изменений</a:t>
            </a:r>
            <a:r>
              <a:rPr lang="ru-RU" sz="2200" dirty="0" smtClean="0"/>
              <a:t>);</a:t>
            </a:r>
            <a:endParaRPr lang="ru-RU" sz="2200" dirty="0"/>
          </a:p>
          <a:p>
            <a:pPr algn="just"/>
            <a:r>
              <a:rPr lang="ru-RU" sz="2200" dirty="0" smtClean="0"/>
              <a:t>развитие </a:t>
            </a:r>
            <a:r>
              <a:rPr lang="ru-RU" sz="2200" dirty="0"/>
              <a:t>познавательной активности и самостоятельности учащихся в процессе урочных и внеклассных </a:t>
            </a:r>
            <a:r>
              <a:rPr lang="ru-RU" sz="2200" dirty="0" smtClean="0"/>
              <a:t>занятий; </a:t>
            </a:r>
          </a:p>
          <a:p>
            <a:pPr algn="just"/>
            <a:r>
              <a:rPr lang="ru-RU" sz="2200" dirty="0" smtClean="0"/>
              <a:t>учет </a:t>
            </a:r>
            <a:r>
              <a:rPr lang="ru-RU" sz="2200" dirty="0"/>
              <a:t>возрастных и индивидуальных особенностей учащихся в ходе учебно-воспитательного </a:t>
            </a:r>
            <a:r>
              <a:rPr lang="ru-RU" sz="2200" dirty="0" smtClean="0"/>
              <a:t>процесса;</a:t>
            </a:r>
            <a:endParaRPr lang="ru-RU" sz="2200" dirty="0"/>
          </a:p>
          <a:p>
            <a:pPr algn="just"/>
            <a:r>
              <a:rPr lang="ru-RU" sz="2200" dirty="0" smtClean="0"/>
              <a:t>влияние </a:t>
            </a:r>
            <a:r>
              <a:rPr lang="ru-RU" sz="2200" dirty="0"/>
              <a:t>личности учителя (авторитет педагога, демонстрация им собственных мировоззренческих </a:t>
            </a:r>
            <a:r>
              <a:rPr lang="ru-RU" sz="2200" dirty="0" smtClean="0"/>
              <a:t>позиций).  </a:t>
            </a:r>
            <a:endParaRPr lang="ru-RU" sz="2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/>
              <a:t>мораль</a:t>
            </a:r>
            <a:r>
              <a:rPr lang="ru-RU" sz="60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ф</a:t>
            </a:r>
            <a:r>
              <a:rPr lang="ru-RU" sz="3600" dirty="0" smtClean="0"/>
              <a:t>орма общественного сознания, система </a:t>
            </a:r>
            <a:r>
              <a:rPr lang="ru-RU" sz="3600" dirty="0"/>
              <a:t>выработанных в обществе норм, правил и требований, которые предъявляются к личности в различных сферах жизни и </a:t>
            </a:r>
            <a:r>
              <a:rPr lang="ru-RU" sz="3600" dirty="0" smtClean="0"/>
              <a:t>деятельности.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57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/>
              <a:t>нравственность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 smtClean="0"/>
              <a:t>это </a:t>
            </a:r>
            <a:r>
              <a:rPr lang="ru-RU" sz="3600" b="1" dirty="0"/>
              <a:t>личностная характеристика, </a:t>
            </a:r>
            <a:r>
              <a:rPr lang="ru-RU" sz="3600" dirty="0"/>
              <a:t>объединяющая такие качества и свойства как доброта, честность, справедливость, трудолюбие, ответственность, порядочность и т.д. </a:t>
            </a:r>
          </a:p>
        </p:txBody>
      </p:sp>
    </p:spTree>
    <p:extLst>
      <p:ext uri="{BB962C8B-B14F-4D97-AF65-F5344CB8AC3E}">
        <p14:creationId xmlns:p14="http://schemas.microsoft.com/office/powerpoint/2010/main" val="6498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/>
              <a:t>ЦЕЛЬ</a:t>
            </a:r>
            <a:r>
              <a:rPr lang="ru-RU" sz="3200" b="1" i="1" dirty="0" smtClean="0"/>
              <a:t> нравственного воспитания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формирование </a:t>
            </a:r>
            <a:r>
              <a:rPr lang="ru-RU" sz="3200" dirty="0"/>
              <a:t>у </a:t>
            </a:r>
            <a:r>
              <a:rPr lang="ru-RU" sz="3200" dirty="0" smtClean="0"/>
              <a:t>учащихся нравственного </a:t>
            </a:r>
            <a:r>
              <a:rPr lang="ru-RU" sz="3200" dirty="0"/>
              <a:t>сознания, нравственных чувств, нравственных навыков и привычек </a:t>
            </a:r>
            <a:r>
              <a:rPr lang="ru-RU" sz="3200" dirty="0" smtClean="0"/>
              <a:t>поведения.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28575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5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i="1" u="sng" dirty="0"/>
              <a:t>Нравственное сознание</a:t>
            </a:r>
            <a:r>
              <a:rPr lang="ru-RU" dirty="0"/>
              <a:t> – знание моральных принципов и норм, осмысление соответствия своей моральной позиции принятым в обществе </a:t>
            </a:r>
            <a:r>
              <a:rPr lang="ru-RU" dirty="0" smtClean="0"/>
              <a:t>нормам. </a:t>
            </a:r>
            <a:endParaRPr lang="ru-RU" dirty="0"/>
          </a:p>
          <a:p>
            <a:pPr marL="0" indent="0" algn="just">
              <a:buNone/>
            </a:pPr>
            <a:r>
              <a:rPr lang="ru-RU" i="1" u="sng" dirty="0" smtClean="0"/>
              <a:t>Нравственные </a:t>
            </a:r>
            <a:r>
              <a:rPr lang="ru-RU" i="1" u="sng" dirty="0"/>
              <a:t>ценности </a:t>
            </a:r>
            <a:r>
              <a:rPr lang="ru-RU" i="1" dirty="0"/>
              <a:t>– </a:t>
            </a:r>
            <a:r>
              <a:rPr lang="ru-RU" dirty="0"/>
              <a:t>значимость объектов окружающего мира для человека, группы людей, общества в целом; оценка этой значимости, исходя из моральных принципов, норм, идеалов, установок, целей </a:t>
            </a:r>
            <a:endParaRPr lang="ru-RU" dirty="0" smtClean="0"/>
          </a:p>
          <a:p>
            <a:pPr marL="0" indent="0" algn="just">
              <a:buNone/>
            </a:pPr>
            <a:r>
              <a:rPr lang="ru-RU" i="1" u="sng" dirty="0" smtClean="0"/>
              <a:t>Нравственные </a:t>
            </a:r>
            <a:r>
              <a:rPr lang="ru-RU" i="1" u="sng" dirty="0"/>
              <a:t>чувства </a:t>
            </a:r>
            <a:r>
              <a:rPr lang="ru-RU" i="1" dirty="0"/>
              <a:t>–</a:t>
            </a:r>
            <a:r>
              <a:rPr lang="ru-RU" dirty="0"/>
              <a:t> субъективное восприятие человеком  моральных норм, принципов, идеалов, проявляющееся в  его отношении к себе, к окружающим людям, к природе, к происходящим событиям, ко всей окружающей действительности. </a:t>
            </a:r>
            <a:r>
              <a:rPr lang="ru-RU" i="1" dirty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i="1" u="sng" dirty="0"/>
              <a:t>Нравственное поведение</a:t>
            </a:r>
            <a:r>
              <a:rPr lang="ru-RU" i="1" dirty="0"/>
              <a:t> – </a:t>
            </a:r>
            <a:r>
              <a:rPr lang="ru-RU" dirty="0"/>
              <a:t>сознательное следование человека в собственных действиях и поступках моральным принципам </a:t>
            </a:r>
            <a:r>
              <a:rPr lang="ru-RU"/>
              <a:t>и </a:t>
            </a:r>
            <a:r>
              <a:rPr lang="ru-RU" smtClean="0"/>
              <a:t>нормам.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Критерии нравственной </a:t>
            </a:r>
            <a:r>
              <a:rPr lang="ru-RU" b="1" i="1" u="sng" dirty="0" smtClean="0"/>
              <a:t>воспитанности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глубина </a:t>
            </a:r>
            <a:r>
              <a:rPr lang="ru-RU" dirty="0"/>
              <a:t>осмысления правил морали;</a:t>
            </a:r>
          </a:p>
          <a:p>
            <a:r>
              <a:rPr lang="ru-RU" dirty="0" smtClean="0"/>
              <a:t>степень </a:t>
            </a:r>
            <a:r>
              <a:rPr lang="ru-RU" dirty="0"/>
              <a:t>развитости и </a:t>
            </a:r>
            <a:r>
              <a:rPr lang="ru-RU" dirty="0" err="1"/>
              <a:t>сформированности</a:t>
            </a:r>
            <a:r>
              <a:rPr lang="ru-RU" dirty="0"/>
              <a:t> нравственных умений, навыков и привычек нравственного поведения;</a:t>
            </a:r>
          </a:p>
          <a:p>
            <a:pPr lvl="0"/>
            <a:r>
              <a:rPr lang="ru-RU" dirty="0"/>
              <a:t>характер моральной ориентации в сложных нравственных ситуациях;</a:t>
            </a:r>
          </a:p>
          <a:p>
            <a:pPr lvl="0"/>
            <a:r>
              <a:rPr lang="ru-RU" dirty="0"/>
              <a:t>степень принципиальности;</a:t>
            </a:r>
          </a:p>
          <a:p>
            <a:pPr lvl="0"/>
            <a:r>
              <a:rPr lang="ru-RU" dirty="0"/>
              <a:t>меры нравственной требовательности к себе, к людям;</a:t>
            </a:r>
          </a:p>
          <a:p>
            <a:pPr lvl="0"/>
            <a:r>
              <a:rPr lang="ru-RU" dirty="0"/>
              <a:t>характер поведения наедине с собой и в коллективе;</a:t>
            </a:r>
          </a:p>
          <a:p>
            <a:pPr lvl="0"/>
            <a:r>
              <a:rPr lang="ru-RU" dirty="0"/>
              <a:t>наличие гуманистических черт характера и поведения;</a:t>
            </a:r>
          </a:p>
          <a:p>
            <a:pPr lvl="0"/>
            <a:r>
              <a:rPr lang="ru-RU" dirty="0"/>
              <a:t>степень уважительного и доброжелательного отношения к людям;</a:t>
            </a:r>
          </a:p>
          <a:p>
            <a:pPr lvl="0"/>
            <a:r>
              <a:rPr lang="ru-RU" dirty="0"/>
              <a:t>уровень развития чувства собственного достоинства;</a:t>
            </a:r>
          </a:p>
          <a:p>
            <a:pPr lvl="0"/>
            <a:r>
              <a:rPr lang="ru-RU" dirty="0"/>
              <a:t>уровень развития совести, чести, стыда.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3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Эстетика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 smtClean="0"/>
              <a:t>философская </a:t>
            </a:r>
            <a:r>
              <a:rPr lang="ru-RU" sz="3600" dirty="0"/>
              <a:t>наука о прекрасном в действительности, об особенностях познания и преобразования мира «по законам красоты», об общих закономерностях </a:t>
            </a:r>
            <a:r>
              <a:rPr lang="ru-RU" sz="3600" dirty="0" smtClean="0"/>
              <a:t>искусства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3200" dirty="0"/>
              <a:t>Формирование научного мировоззрения учащихся.</a:t>
            </a:r>
          </a:p>
          <a:p>
            <a:pPr lvl="0"/>
            <a:r>
              <a:rPr lang="ru-RU" sz="3200" dirty="0"/>
              <a:t>Формирование нравственной </a:t>
            </a:r>
            <a:r>
              <a:rPr lang="ru-RU" sz="3200" dirty="0" smtClean="0"/>
              <a:t>культуры.</a:t>
            </a:r>
            <a:endParaRPr lang="ru-RU" sz="3200" dirty="0"/>
          </a:p>
          <a:p>
            <a:pPr lvl="0"/>
            <a:r>
              <a:rPr lang="ru-RU" sz="3200" dirty="0"/>
              <a:t>Развитие эстетической культуры </a:t>
            </a:r>
            <a:r>
              <a:rPr lang="ru-RU" sz="3200" dirty="0" smtClean="0"/>
              <a:t>учащихся в </a:t>
            </a:r>
            <a:r>
              <a:rPr lang="ru-RU" sz="3200" dirty="0"/>
              <a:t>педагогическом </a:t>
            </a:r>
            <a:r>
              <a:rPr lang="ru-RU" sz="3200" dirty="0" smtClean="0"/>
              <a:t>процессе.</a:t>
            </a:r>
            <a:endParaRPr lang="ru-RU" sz="3200" dirty="0"/>
          </a:p>
          <a:p>
            <a:pPr lvl="0"/>
            <a:r>
              <a:rPr lang="ru-RU" sz="3200" dirty="0"/>
              <a:t>Формирование гражданской культуры </a:t>
            </a:r>
            <a:r>
              <a:rPr lang="ru-RU" sz="3200" dirty="0" smtClean="0"/>
              <a:t>учащихся.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2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/>
              <a:t>Основные категории эстетики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</a:rPr>
              <a:t>прекрасное </a:t>
            </a:r>
            <a:endParaRPr lang="en-US" sz="5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endParaRPr lang="en-US" sz="54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</a:rPr>
              <a:t>безобразное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/>
              <a:t>Эмоции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душевное </a:t>
            </a:r>
            <a:r>
              <a:rPr lang="ru-RU" sz="3600" dirty="0"/>
              <a:t>переживание, </a:t>
            </a:r>
            <a:r>
              <a:rPr lang="ru-RU" sz="3600" dirty="0" smtClean="0"/>
              <a:t>волнение </a:t>
            </a:r>
            <a:endParaRPr lang="en-US" sz="3600" dirty="0" smtClean="0"/>
          </a:p>
          <a:p>
            <a:pPr marL="0" indent="0" algn="ctr">
              <a:buNone/>
            </a:pPr>
            <a:r>
              <a:rPr lang="ru-RU" sz="4800" dirty="0" smtClean="0"/>
              <a:t>БЫВАЮТ </a:t>
            </a:r>
            <a:endParaRPr lang="en-US" sz="4800" dirty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положительные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отрицательные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/>
              <a:t>художественно-эстетическое восприятие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заключается </a:t>
            </a:r>
            <a:r>
              <a:rPr lang="ru-RU" dirty="0"/>
              <a:t>в эстетическом отношении к </a:t>
            </a:r>
            <a:r>
              <a:rPr lang="ru-RU" dirty="0" smtClean="0"/>
              <a:t>миру, требует </a:t>
            </a:r>
            <a:r>
              <a:rPr lang="ru-RU" dirty="0"/>
              <a:t>развитой способности к восприятию формы, цвета, композиции</a:t>
            </a:r>
            <a:r>
              <a:rPr lang="ru-RU" dirty="0" smtClean="0"/>
              <a:t>, </a:t>
            </a:r>
            <a:r>
              <a:rPr lang="ru-RU" dirty="0"/>
              <a:t>стиля, тональности, мышления художественными </a:t>
            </a:r>
            <a:r>
              <a:rPr lang="ru-RU" dirty="0" smtClean="0"/>
              <a:t>образами, музыкального </a:t>
            </a:r>
            <a:r>
              <a:rPr lang="ru-RU" dirty="0"/>
              <a:t>слуха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hudgraf.com/images/stories/pictures/chto-takoe-esteticheskoe-vospriy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35242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Эстетическое чувство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субъективное </a:t>
            </a:r>
            <a:r>
              <a:rPr lang="ru-RU" dirty="0"/>
              <a:t>эмоциональное состояние, вызванное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оценочным отношением </a:t>
            </a:r>
            <a:r>
              <a:rPr lang="ru-RU" dirty="0"/>
              <a:t>человека к эстетическим явлениям действительности или искусства.</a:t>
            </a:r>
            <a:endParaRPr lang="ru-RU" dirty="0"/>
          </a:p>
        </p:txBody>
      </p:sp>
      <p:pic>
        <p:nvPicPr>
          <p:cNvPr id="6146" name="Picture 2" descr="http://deto4ka.com/uploads/posts/2011-06/1308480708_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31718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Эстетическая потребность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устойчивая </a:t>
            </a:r>
            <a:r>
              <a:rPr lang="ru-RU" dirty="0"/>
              <a:t>нужда в общении с художественно-эстетическими </a:t>
            </a:r>
            <a:r>
              <a:rPr lang="ru-RU" dirty="0" smtClean="0"/>
              <a:t>ценностями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www.vfmgiu.ru/files/1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Эстетическое сознание</a:t>
            </a:r>
            <a:r>
              <a:rPr lang="ru-RU" sz="2800" dirty="0">
                <a:latin typeface="Times New Roman"/>
                <a:ea typeface="Times New Roman"/>
              </a:rPr>
              <a:t> –</a:t>
            </a:r>
            <a:r>
              <a:rPr lang="ru-RU" sz="2800" dirty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осознанное эстетическое отношение, выраженное совокупностью идей, теорий, взглядов.</a:t>
            </a:r>
          </a:p>
          <a:p>
            <a:pPr indent="457200" algn="just"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Эстетический идеал</a:t>
            </a:r>
            <a:r>
              <a:rPr lang="ru-RU" sz="2800" dirty="0">
                <a:latin typeface="Times New Roman"/>
                <a:ea typeface="Times New Roman"/>
              </a:rPr>
              <a:t> –</a:t>
            </a:r>
            <a:r>
              <a:rPr lang="ru-RU" sz="2800" dirty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центральное звено эстетического сознания, социально обусловленное представление о красоте.</a:t>
            </a:r>
          </a:p>
          <a:p>
            <a:pPr indent="457200" algn="just">
              <a:spcAft>
                <a:spcPts val="0"/>
              </a:spcAft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Эстетическое суждение </a:t>
            </a:r>
            <a:r>
              <a:rPr lang="ru-RU" sz="2800" dirty="0">
                <a:latin typeface="Times New Roman"/>
                <a:ea typeface="Times New Roman"/>
              </a:rPr>
              <a:t>–</a:t>
            </a:r>
            <a:r>
              <a:rPr lang="ru-RU" sz="2800" dirty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идейно-эмоциональная оценка эстетического явления.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2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0567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>Художественно-эстетический вкус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эстетическое </a:t>
            </a:r>
            <a:r>
              <a:rPr lang="ru-RU" sz="4000" dirty="0"/>
              <a:t>сознание </a:t>
            </a:r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+ </a:t>
            </a:r>
          </a:p>
          <a:p>
            <a:pPr algn="ctr"/>
            <a:endParaRPr lang="ru-RU" sz="4000" dirty="0"/>
          </a:p>
          <a:p>
            <a:pPr algn="ctr"/>
            <a:r>
              <a:rPr lang="ru-RU" sz="4000" dirty="0" smtClean="0"/>
              <a:t>эстетическое чувство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4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992888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roga-detstva.com/wp-content/uploads/2011/08/childhood-innoc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084612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ougulliver.ru/hostcmsfiles/articles/esteticheskoe_vospitanie_doshkolniko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05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Функции эстетического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Раскрытие </a:t>
            </a:r>
            <a:r>
              <a:rPr lang="ru-RU" dirty="0"/>
              <a:t>мира реально существующей красоты.</a:t>
            </a:r>
          </a:p>
          <a:p>
            <a:pPr lvl="0"/>
            <a:r>
              <a:rPr lang="ru-RU" dirty="0"/>
              <a:t>Воспитательная функция искусства.</a:t>
            </a:r>
          </a:p>
          <a:p>
            <a:pPr lvl="0"/>
            <a:r>
              <a:rPr lang="ru-RU" dirty="0"/>
              <a:t>Художественно-эстетическое просвещение.</a:t>
            </a:r>
          </a:p>
          <a:p>
            <a:pPr lvl="0"/>
            <a:r>
              <a:rPr lang="ru-RU" dirty="0"/>
              <a:t>Функция развития (способность к художественному творчеству).</a:t>
            </a:r>
          </a:p>
          <a:p>
            <a:pPr lvl="0"/>
            <a:r>
              <a:rPr lang="ru-RU" dirty="0"/>
              <a:t>Организационно-педагогическая функция (занимает свободное время).</a:t>
            </a:r>
          </a:p>
          <a:p>
            <a:pPr lvl="0"/>
            <a:r>
              <a:rPr lang="ru-RU" dirty="0"/>
              <a:t>Средство самовыражения.</a:t>
            </a:r>
          </a:p>
          <a:p>
            <a:pPr lvl="0"/>
            <a:r>
              <a:rPr lang="ru-RU" dirty="0"/>
              <a:t>Катарсис.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/>
              <a:t>задачи </a:t>
            </a:r>
            <a:r>
              <a:rPr lang="ru-RU" sz="3200" b="1" u="sng" dirty="0"/>
              <a:t>умственного воспитания</a:t>
            </a:r>
            <a:r>
              <a:rPr lang="ru-RU" sz="32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развитие </a:t>
            </a:r>
            <a:r>
              <a:rPr lang="ru-RU" sz="2800" dirty="0"/>
              <a:t>интеллектуальной культуры </a:t>
            </a:r>
            <a:r>
              <a:rPr lang="ru-RU" sz="2800" dirty="0" smtClean="0"/>
              <a:t>личности и познавательных </a:t>
            </a:r>
            <a:r>
              <a:rPr lang="ru-RU" sz="2800" dirty="0"/>
              <a:t>мотивов </a:t>
            </a:r>
            <a:r>
              <a:rPr lang="ru-RU" sz="2800" dirty="0" smtClean="0"/>
              <a:t>деятельности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формирование навыков мыслительной деятельности </a:t>
            </a:r>
            <a:r>
              <a:rPr lang="ru-RU" sz="2800" dirty="0" smtClean="0"/>
              <a:t>учащихся;</a:t>
            </a:r>
            <a:endParaRPr lang="ru-RU" sz="2800" dirty="0"/>
          </a:p>
          <a:p>
            <a:pPr lvl="0"/>
            <a:r>
              <a:rPr lang="ru-RU" sz="2800" dirty="0"/>
              <a:t>совершенствование у </a:t>
            </a:r>
            <a:r>
              <a:rPr lang="ru-RU" sz="2800" dirty="0" smtClean="0"/>
              <a:t>учащихся навыков </a:t>
            </a:r>
            <a:r>
              <a:rPr lang="ru-RU" sz="2800" dirty="0"/>
              <a:t>рациональной организации учебного труда;</a:t>
            </a:r>
          </a:p>
          <a:p>
            <a:pPr lvl="0"/>
            <a:r>
              <a:rPr lang="ru-RU" sz="2800" dirty="0"/>
              <a:t>формирование </a:t>
            </a:r>
            <a:r>
              <a:rPr lang="ru-RU" sz="2800" dirty="0" smtClean="0"/>
              <a:t>научного </a:t>
            </a:r>
            <a:r>
              <a:rPr lang="ru-RU" sz="2800" dirty="0"/>
              <a:t>мировоззрения.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44824"/>
            <a:ext cx="137738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8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Лебеди умирают - искусство бессмер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8102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эстетического воспитания: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/>
              <a:t>эстетических знаний;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эстетической культуры;</a:t>
            </a:r>
          </a:p>
          <a:p>
            <a:r>
              <a:rPr lang="ru-RU" dirty="0" smtClean="0"/>
              <a:t>овладение </a:t>
            </a:r>
            <a:r>
              <a:rPr lang="ru-RU" dirty="0"/>
              <a:t>эстетическим и культурным наследием;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эстетических отношений;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эстетических чувств;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эстетических потребностей;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эстетического идеала</a:t>
            </a:r>
          </a:p>
          <a:p>
            <a:r>
              <a:rPr lang="ru-RU" dirty="0" smtClean="0"/>
              <a:t>формирование </a:t>
            </a:r>
            <a:r>
              <a:rPr lang="ru-RU" dirty="0"/>
              <a:t>стремления быть прекрасным во всем: мыслях, делах, поступках, внешнем виде.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ог - самый великий художник...все остальные - подражате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2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пути </a:t>
            </a:r>
            <a:r>
              <a:rPr lang="ru-RU" b="1" u="sng" dirty="0"/>
              <a:t>эстетического воспитания учащихся: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sz="4000" dirty="0"/>
              <a:t>учебный процесс;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2</a:t>
            </a:r>
            <a:r>
              <a:rPr lang="ru-RU" sz="4000" dirty="0"/>
              <a:t>) внеклассная и внешкольная воспитательная работа с учащимися.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0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узыка - совершенный язык, не нуждающийся в словах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81025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u="sng" dirty="0"/>
              <a:t>Право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</a:t>
            </a:r>
            <a:r>
              <a:rPr lang="ru-RU" dirty="0"/>
              <a:t>совокупность норм и правил поведения людей, </a:t>
            </a:r>
            <a:r>
              <a:rPr lang="ru-RU" b="1" dirty="0"/>
              <a:t>выраженных в законах</a:t>
            </a:r>
            <a:r>
              <a:rPr lang="ru-RU" dirty="0"/>
              <a:t>, постановлениях государственных органов власти, и регулирующих отношения (межличностные, производственные и др.) между гражданами в данном обществе. </a:t>
            </a:r>
            <a:endParaRPr lang="ru-RU" dirty="0"/>
          </a:p>
        </p:txBody>
      </p:sp>
      <p:pic>
        <p:nvPicPr>
          <p:cNvPr id="8194" name="Picture 2" descr="http://sir35.narod.ru/Legal_agency/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00719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Функции права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РЕГУЛИРУЮЩАЯ ФУНКЦИЯ</a:t>
            </a:r>
          </a:p>
          <a:p>
            <a:endParaRPr lang="ru-RU" b="1" dirty="0" smtClean="0"/>
          </a:p>
          <a:p>
            <a:r>
              <a:rPr lang="ru-RU" b="1" i="1" u="sng" dirty="0" smtClean="0"/>
              <a:t>ЗАЩИТНАЯ ИЛИ ОХРАНИТЕЛЬНАЯ ФУНКЦИЯ</a:t>
            </a:r>
          </a:p>
          <a:p>
            <a:endParaRPr lang="ru-RU" b="1" dirty="0" smtClean="0"/>
          </a:p>
          <a:p>
            <a:r>
              <a:rPr lang="ru-RU" b="1" i="1" u="sng" dirty="0" smtClean="0"/>
              <a:t>ВОСПИТАТЕЛЬНАЯ ФУНКЦИЯ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96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4887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4725143"/>
            <a:ext cx="5226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Правовая культура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2911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У того, кто решит изучить все законы - не останется времени их нарушать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923357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Задачи правового </a:t>
            </a:r>
            <a:r>
              <a:rPr lang="ru-RU" b="1" i="1" u="sng" dirty="0" smtClean="0"/>
              <a:t>воспитания: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Добиваться </a:t>
            </a:r>
            <a:r>
              <a:rPr lang="ru-RU" dirty="0"/>
              <a:t>усвоения учащимися системы знаний по вопросам государства и права.</a:t>
            </a:r>
          </a:p>
          <a:p>
            <a:pPr algn="just"/>
            <a:r>
              <a:rPr lang="ru-RU" dirty="0" smtClean="0"/>
              <a:t>Воспитывать </a:t>
            </a:r>
            <a:r>
              <a:rPr lang="ru-RU" dirty="0"/>
              <a:t>уважительное отношение школьников к законам своего государства, убеждать в необходимости их выполнения.</a:t>
            </a:r>
          </a:p>
          <a:p>
            <a:pPr algn="just"/>
            <a:r>
              <a:rPr lang="ru-RU" dirty="0" smtClean="0"/>
              <a:t>Прививать </a:t>
            </a:r>
            <a:r>
              <a:rPr lang="ru-RU" dirty="0"/>
              <a:t>учащимся навыки правомерного поведения, потребность активно защищать в установленном порядке интересы и права, как личные, так государственные и общественные.</a:t>
            </a:r>
          </a:p>
          <a:p>
            <a:pPr algn="just"/>
            <a:r>
              <a:rPr lang="ru-RU" dirty="0" smtClean="0"/>
              <a:t>Вырабатывать </a:t>
            </a:r>
            <a:r>
              <a:rPr lang="ru-RU" dirty="0"/>
              <a:t>у воспитанников активную гражданскую позицию, нетерпимость к нарушителям правопорядка.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Факторы интеллектуального развития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окружающая среда;</a:t>
            </a:r>
          </a:p>
          <a:p>
            <a:r>
              <a:rPr lang="ru-RU" sz="3600" dirty="0" smtClean="0"/>
              <a:t>средства </a:t>
            </a:r>
            <a:r>
              <a:rPr lang="ru-RU" sz="3600" dirty="0"/>
              <a:t>массовой </a:t>
            </a:r>
            <a:r>
              <a:rPr lang="ru-RU" sz="3600" dirty="0" smtClean="0"/>
              <a:t>информации;</a:t>
            </a:r>
          </a:p>
          <a:p>
            <a:r>
              <a:rPr lang="ru-RU" sz="3600" dirty="0" smtClean="0"/>
              <a:t>достижения </a:t>
            </a:r>
            <a:r>
              <a:rPr lang="ru-RU" sz="3600" dirty="0"/>
              <a:t>науки и техники; </a:t>
            </a:r>
          </a:p>
          <a:p>
            <a:r>
              <a:rPr lang="ru-RU" sz="3600" dirty="0" smtClean="0"/>
              <a:t>произведения </a:t>
            </a:r>
            <a:r>
              <a:rPr lang="ru-RU" sz="3600" dirty="0"/>
              <a:t>различных видов искусства.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21088"/>
            <a:ext cx="28575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пути развития интеллектуальной культуры учащихся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1</a:t>
            </a:r>
            <a:r>
              <a:rPr lang="ru-RU" sz="3600" dirty="0"/>
              <a:t>– систематическое обучение учащихся, построенное на основе принципов развивающего обучения;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2 </a:t>
            </a:r>
            <a:r>
              <a:rPr lang="ru-RU" sz="3600" dirty="0"/>
              <a:t>– внеклассная работа по развитию умственных способностей.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71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b="1" u="sng" dirty="0" smtClean="0"/>
              <a:t>МИРОВОЗЗРЕНИЕ</a:t>
            </a:r>
            <a:r>
              <a:rPr lang="ru-RU" sz="3600" dirty="0" smtClean="0"/>
              <a:t> </a:t>
            </a:r>
            <a:r>
              <a:rPr lang="ru-RU" dirty="0" smtClean="0"/>
              <a:t>– </a:t>
            </a:r>
            <a:r>
              <a:rPr lang="ru-RU" sz="2800" dirty="0" smtClean="0"/>
              <a:t>специфическая форма </a:t>
            </a:r>
            <a:r>
              <a:rPr lang="ru-RU" sz="2800" dirty="0"/>
              <a:t>сознания человека, включающего в себя обобщенную систему его знаний, взглядов, убеждений и идеалов, в которых выражается его отношение к природе и обществу и которые определяют его социальную и нравственно-эстетическую позиции и поведение в различных </a:t>
            </a:r>
            <a:r>
              <a:rPr lang="ru-RU" sz="2800" dirty="0" smtClean="0"/>
              <a:t>жизненных сферах.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81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552450"/>
            <a:ext cx="56102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emotivators.ru/media/posters/965296_mirovozzr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85775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900" b="1" dirty="0" smtClean="0"/>
              <a:t>виды  </a:t>
            </a:r>
            <a:r>
              <a:rPr lang="ru-RU" sz="4900" b="1" dirty="0"/>
              <a:t>мировоззрения: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u="sng" dirty="0" smtClean="0"/>
              <a:t>мифологическое</a:t>
            </a:r>
            <a:r>
              <a:rPr lang="ru-RU" sz="4000" dirty="0" smtClean="0"/>
              <a:t> ;</a:t>
            </a:r>
          </a:p>
          <a:p>
            <a:pPr lvl="0"/>
            <a:r>
              <a:rPr lang="ru-RU" sz="4000" u="sng" dirty="0" smtClean="0"/>
              <a:t>религиозное</a:t>
            </a:r>
            <a:r>
              <a:rPr lang="ru-RU" sz="4000" dirty="0" smtClean="0"/>
              <a:t>;</a:t>
            </a:r>
            <a:endParaRPr lang="ru-RU" sz="4000" dirty="0"/>
          </a:p>
          <a:p>
            <a:pPr lvl="0"/>
            <a:r>
              <a:rPr lang="ru-RU" sz="4000" u="sng" dirty="0"/>
              <a:t>обыденное (житейское</a:t>
            </a:r>
            <a:r>
              <a:rPr lang="ru-RU" sz="4000" u="sng" dirty="0" smtClean="0"/>
              <a:t>)</a:t>
            </a:r>
            <a:r>
              <a:rPr lang="ru-RU" sz="4000" dirty="0" smtClean="0"/>
              <a:t>;</a:t>
            </a:r>
            <a:endParaRPr lang="ru-RU" sz="4000" dirty="0"/>
          </a:p>
          <a:p>
            <a:r>
              <a:rPr lang="ru-RU" sz="4000" u="sng" dirty="0" smtClean="0"/>
              <a:t>научное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66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</TotalTime>
  <Words>962</Words>
  <Application>Microsoft Office PowerPoint</Application>
  <PresentationFormat>Экран (4:3)</PresentationFormat>
  <Paragraphs>124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Эркер</vt:lpstr>
      <vt:lpstr>Формирование мировоззрения, нравственно-эстетической и гражданской культуры личности </vt:lpstr>
      <vt:lpstr>ПЛАН </vt:lpstr>
      <vt:lpstr>задачи умственного воспитания </vt:lpstr>
      <vt:lpstr>Факторы интеллектуального развития</vt:lpstr>
      <vt:lpstr>пути развития интеллектуальной культуры учащихся</vt:lpstr>
      <vt:lpstr>Презентация PowerPoint</vt:lpstr>
      <vt:lpstr>Презентация PowerPoint</vt:lpstr>
      <vt:lpstr>Презентация PowerPoint</vt:lpstr>
      <vt:lpstr>  виды  мировоззрения: </vt:lpstr>
      <vt:lpstr>Презентация PowerPoint</vt:lpstr>
      <vt:lpstr>Презентация PowerPoint</vt:lpstr>
      <vt:lpstr>Функции мировоззрения </vt:lpstr>
      <vt:lpstr>  Дидактические условия формирования научного мировоззрения:  </vt:lpstr>
      <vt:lpstr>мораль </vt:lpstr>
      <vt:lpstr>нравственность</vt:lpstr>
      <vt:lpstr>ЦЕЛЬ нравственного воспитания </vt:lpstr>
      <vt:lpstr>Презентация PowerPoint</vt:lpstr>
      <vt:lpstr>Критерии нравственной воспитанности</vt:lpstr>
      <vt:lpstr>Эстетика</vt:lpstr>
      <vt:lpstr>Основные категории эстетики </vt:lpstr>
      <vt:lpstr>Эмоции</vt:lpstr>
      <vt:lpstr>художественно-эстетическое восприятие </vt:lpstr>
      <vt:lpstr>Эстетическое чувство </vt:lpstr>
      <vt:lpstr>Эстетическая потребность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эстетического воспитания</vt:lpstr>
      <vt:lpstr>Презентация PowerPoint</vt:lpstr>
      <vt:lpstr>задачи эстетического воспитания: </vt:lpstr>
      <vt:lpstr>Презентация PowerPoint</vt:lpstr>
      <vt:lpstr>пути эстетического воспитания учащихся: </vt:lpstr>
      <vt:lpstr>Презентация PowerPoint</vt:lpstr>
      <vt:lpstr>Право</vt:lpstr>
      <vt:lpstr>Функции права</vt:lpstr>
      <vt:lpstr>Презентация PowerPoint</vt:lpstr>
      <vt:lpstr>Презентация PowerPoint</vt:lpstr>
      <vt:lpstr>Задачи правового воспитания: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мировоззрения, нравственно-эстетической и гражданской культуры личности </dc:title>
  <dc:creator>User</dc:creator>
  <cp:lastModifiedBy>User</cp:lastModifiedBy>
  <cp:revision>14</cp:revision>
  <dcterms:created xsi:type="dcterms:W3CDTF">2011-09-27T06:56:25Z</dcterms:created>
  <dcterms:modified xsi:type="dcterms:W3CDTF">2011-09-28T17:02:23Z</dcterms:modified>
</cp:coreProperties>
</file>