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8" r:id="rId15"/>
    <p:sldId id="268" r:id="rId16"/>
    <p:sldId id="269" r:id="rId17"/>
    <p:sldId id="270" r:id="rId18"/>
    <p:sldId id="271" r:id="rId19"/>
    <p:sldId id="272" r:id="rId20"/>
    <p:sldId id="275" r:id="rId21"/>
    <p:sldId id="274" r:id="rId22"/>
    <p:sldId id="273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88B4590-114E-4212-AA0F-336E645E0F47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4535502-EB6B-4712-9E28-261697172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4590-114E-4212-AA0F-336E645E0F47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5502-EB6B-4712-9E28-261697172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4590-114E-4212-AA0F-336E645E0F47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5502-EB6B-4712-9E28-261697172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4590-114E-4212-AA0F-336E645E0F47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5502-EB6B-4712-9E28-261697172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4590-114E-4212-AA0F-336E645E0F47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5502-EB6B-4712-9E28-261697172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4590-114E-4212-AA0F-336E645E0F47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5502-EB6B-4712-9E28-261697172C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4590-114E-4212-AA0F-336E645E0F47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5502-EB6B-4712-9E28-261697172C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4590-114E-4212-AA0F-336E645E0F47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5502-EB6B-4712-9E28-261697172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4590-114E-4212-AA0F-336E645E0F47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5502-EB6B-4712-9E28-261697172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88B4590-114E-4212-AA0F-336E645E0F47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4535502-EB6B-4712-9E28-261697172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88B4590-114E-4212-AA0F-336E645E0F47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4535502-EB6B-4712-9E28-261697172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8B4590-114E-4212-AA0F-336E645E0F47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4535502-EB6B-4712-9E28-261697172C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412776"/>
            <a:ext cx="5723468" cy="221024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Формирование экологической культуры и здорового образа жизни учащихся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437112"/>
            <a:ext cx="5712179" cy="82351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6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6984776" cy="4310293"/>
          </a:xfrm>
        </p:spPr>
        <p:txBody>
          <a:bodyPr>
            <a:normAutofit/>
          </a:bodyPr>
          <a:lstStyle/>
          <a:p>
            <a:r>
              <a:rPr lang="ru-RU" u="sng" dirty="0"/>
              <a:t>Экологическое мышление</a:t>
            </a:r>
            <a:r>
              <a:rPr lang="ru-RU" dirty="0"/>
              <a:t> проявляется в умении осмысливать экологические явления, устанавливать связи и зависимости, существующие в мире растений и животных, делать выводы, обобщения и заключения относительно состояния природы, разумно взаимодействовать с </a:t>
            </a:r>
            <a:r>
              <a:rPr lang="ru-RU" dirty="0" smtClean="0"/>
              <a:t>ней.</a:t>
            </a:r>
            <a:endParaRPr lang="ru-RU" dirty="0"/>
          </a:p>
          <a:p>
            <a:r>
              <a:rPr lang="ru-RU" u="sng" dirty="0" smtClean="0"/>
              <a:t>Экологическая </a:t>
            </a:r>
            <a:r>
              <a:rPr lang="ru-RU" u="sng" dirty="0"/>
              <a:t>деятельность</a:t>
            </a:r>
            <a:r>
              <a:rPr lang="ru-RU" dirty="0"/>
              <a:t> – активная природоохранительная деятельность и грамотная пропаганда экологических знаний.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0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514" y="688273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Задачи</a:t>
            </a:r>
            <a:r>
              <a:rPr lang="ru-RU" dirty="0" smtClean="0"/>
              <a:t> </a:t>
            </a:r>
            <a:r>
              <a:rPr lang="ru-RU" dirty="0"/>
              <a:t>экологического </a:t>
            </a:r>
            <a:r>
              <a:rPr lang="ru-RU" dirty="0" smtClean="0"/>
              <a:t>воспитания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 smtClean="0"/>
              <a:t>формирование </a:t>
            </a:r>
            <a:r>
              <a:rPr lang="ru-RU" sz="1800" dirty="0"/>
              <a:t>у учащихся интереса к изучению законов природы; содействие в осознании ими значимости природы как среды обитания человека;</a:t>
            </a:r>
          </a:p>
          <a:p>
            <a:pPr lvl="0" algn="just"/>
            <a:r>
              <a:rPr lang="ru-RU" sz="1800" dirty="0"/>
              <a:t> развитие у детей чувства ответственности за состояние окружающей среды, за собственные жизнь и здоровье, а также жизнь и здоровье окружающих; </a:t>
            </a:r>
          </a:p>
          <a:p>
            <a:pPr lvl="0" algn="just"/>
            <a:r>
              <a:rPr lang="ru-RU" sz="1800" dirty="0"/>
              <a:t>формирование у учащихся нравственно-эстетического отношения к природе, содействие восприятию ими природы как эстетического совершенства; </a:t>
            </a:r>
          </a:p>
          <a:p>
            <a:pPr lvl="0" algn="just"/>
            <a:r>
              <a:rPr lang="ru-RU" sz="1800" dirty="0"/>
              <a:t>стимулирование активного участия школьников в природоохранительной деятельности и пропаганде экологических знаний. 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161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Пути экологического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у</a:t>
            </a:r>
            <a:r>
              <a:rPr lang="ru-RU" sz="3600" dirty="0" smtClean="0"/>
              <a:t>чебный процесс;</a:t>
            </a:r>
          </a:p>
          <a:p>
            <a:r>
              <a:rPr lang="ru-RU" sz="3600" dirty="0"/>
              <a:t>в</a:t>
            </a:r>
            <a:r>
              <a:rPr lang="ru-RU" sz="3600" dirty="0" smtClean="0"/>
              <a:t>неклассная воспитательная работа.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66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544082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38134"/>
            <a:ext cx="3443485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3184041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74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90663"/>
            <a:ext cx="51435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61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воспитательной работы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708920"/>
            <a:ext cx="2808312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систематические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149080"/>
            <a:ext cx="2808312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периодические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систематические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19257"/>
            <a:ext cx="6696744" cy="36038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lvl="0" algn="just"/>
            <a:r>
              <a:rPr lang="ru-RU" dirty="0"/>
              <a:t>деятельность экологических клубов («Родная природа», «Наш край», «Зеленый дом» и т.д</a:t>
            </a:r>
            <a:r>
              <a:rPr lang="ru-RU" dirty="0" smtClean="0"/>
              <a:t>.); </a:t>
            </a:r>
          </a:p>
          <a:p>
            <a:pPr lvl="0" algn="just"/>
            <a:r>
              <a:rPr lang="ru-RU" dirty="0" smtClean="0"/>
              <a:t>разработка </a:t>
            </a:r>
            <a:r>
              <a:rPr lang="ru-RU" dirty="0"/>
              <a:t>экологической </a:t>
            </a:r>
            <a:r>
              <a:rPr lang="ru-RU" dirty="0" smtClean="0"/>
              <a:t>тропы;</a:t>
            </a:r>
            <a:endParaRPr lang="ru-RU" dirty="0"/>
          </a:p>
          <a:p>
            <a:pPr lvl="0" algn="just"/>
            <a:r>
              <a:rPr lang="ru-RU" dirty="0"/>
              <a:t>деятельность туристско-краеведческих кружков и </a:t>
            </a:r>
            <a:r>
              <a:rPr lang="ru-RU" dirty="0" smtClean="0"/>
              <a:t>секций;</a:t>
            </a:r>
            <a:endParaRPr lang="ru-RU" dirty="0"/>
          </a:p>
          <a:p>
            <a:pPr lvl="0" algn="just"/>
            <a:r>
              <a:rPr lang="ru-RU" dirty="0"/>
              <a:t>работа отрядов «Зеленый патруль», осуществляющих санитарную охрану окружающей </a:t>
            </a:r>
            <a:r>
              <a:rPr lang="ru-RU" dirty="0" smtClean="0"/>
              <a:t>среды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10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периодические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565344" cy="395025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беседы, викторины и конкурсы на экологическую тематику («Природа и фантазия», «Читаем Красную книгу», «Зеленая аптека», «Необыкновенные звери», «Человек и природа», «Экологическая газета» и др.);</a:t>
            </a:r>
          </a:p>
          <a:p>
            <a:r>
              <a:rPr lang="ru-RU" dirty="0" smtClean="0"/>
              <a:t>трудовые </a:t>
            </a:r>
            <a:r>
              <a:rPr lang="ru-RU" dirty="0"/>
              <a:t>акции по уборке, благоустройству и озеленению </a:t>
            </a:r>
            <a:r>
              <a:rPr lang="ru-RU" dirty="0" smtClean="0"/>
              <a:t>территории </a:t>
            </a:r>
            <a:r>
              <a:rPr lang="ru-RU" dirty="0"/>
              <a:t>и жилого района;</a:t>
            </a:r>
          </a:p>
          <a:p>
            <a:r>
              <a:rPr lang="ru-RU" dirty="0" smtClean="0"/>
              <a:t>дискуссии </a:t>
            </a:r>
            <a:r>
              <a:rPr lang="ru-RU" dirty="0"/>
              <a:t>и диспуты («Будущее планеты в наших руках», «Человек и природа: трагедия или гармония» и др.);</a:t>
            </a:r>
          </a:p>
          <a:p>
            <a:r>
              <a:rPr lang="ru-RU" dirty="0" smtClean="0"/>
              <a:t>литературно-музыкальные </a:t>
            </a:r>
            <a:r>
              <a:rPr lang="ru-RU" dirty="0"/>
              <a:t>композиции и тематические вечера («Мир природы – мир красоты», «Тема природы в произведениях художников и поэтов» и др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встречи </a:t>
            </a:r>
            <a:r>
              <a:rPr lang="ru-RU" dirty="0"/>
              <a:t>и беседы со специалистами (экологами, работниками лесного хозяйства, сотрудниками агропромышленного комплекса и т.д.);</a:t>
            </a:r>
          </a:p>
          <a:p>
            <a:pPr lvl="0"/>
            <a:r>
              <a:rPr lang="ru-RU" dirty="0"/>
              <a:t>экскурсии на природу с выполнением </a:t>
            </a:r>
            <a:r>
              <a:rPr lang="ru-RU" dirty="0" smtClean="0"/>
              <a:t>различных;</a:t>
            </a:r>
            <a:endParaRPr lang="ru-RU" dirty="0"/>
          </a:p>
          <a:p>
            <a:r>
              <a:rPr lang="ru-RU" dirty="0"/>
              <a:t>читательские конференции по произведениям художественной литературы, посвященным миру </a:t>
            </a:r>
            <a:r>
              <a:rPr lang="ru-RU" dirty="0" smtClean="0"/>
              <a:t>природы.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1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/>
              <a:t>Принципы экологического </a:t>
            </a:r>
            <a:br>
              <a:rPr lang="ru-RU" sz="3600" u="sng" dirty="0"/>
            </a:br>
            <a:r>
              <a:rPr lang="ru-RU" sz="3600" u="sng" dirty="0" smtClean="0"/>
              <a:t>воспитания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7128792" cy="3603812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/>
              <a:t>междисциплинарный </a:t>
            </a:r>
            <a:r>
              <a:rPr lang="ru-RU" dirty="0"/>
              <a:t>подход в формировании экологической культуры; </a:t>
            </a:r>
          </a:p>
          <a:p>
            <a:pPr lvl="0" algn="just"/>
            <a:r>
              <a:rPr lang="ru-RU" dirty="0"/>
              <a:t>систематичность и непрерывность изучения экологического материала; </a:t>
            </a:r>
          </a:p>
          <a:p>
            <a:pPr lvl="0" algn="just"/>
            <a:r>
              <a:rPr lang="ru-RU" dirty="0"/>
              <a:t>единство интеллектуального и эмоционально-волевого начал в деятельности учащихся по изучению и улучшению окружающей природной среды; </a:t>
            </a:r>
          </a:p>
          <a:p>
            <a:pPr lvl="0" algn="just"/>
            <a:r>
              <a:rPr lang="ru-RU" dirty="0"/>
              <a:t>взаимосвязь глобального, национального и краеведческого уровней в раскрытии экологических проблем в учебном процессе.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2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03306"/>
          </a:xfrm>
        </p:spPr>
        <p:txBody>
          <a:bodyPr>
            <a:normAutofit fontScale="90000"/>
          </a:bodyPr>
          <a:lstStyle/>
          <a:p>
            <a:r>
              <a:rPr lang="ru-RU" dirty="0"/>
              <a:t>Показатели экологической воспитанности: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7"/>
            <a:ext cx="6196405" cy="2520280"/>
          </a:xfrm>
        </p:spPr>
        <p:txBody>
          <a:bodyPr/>
          <a:lstStyle/>
          <a:p>
            <a:pPr lvl="0"/>
            <a:r>
              <a:rPr lang="ru-RU" dirty="0" smtClean="0"/>
              <a:t>понимание </a:t>
            </a:r>
            <a:r>
              <a:rPr lang="ru-RU" dirty="0"/>
              <a:t>экологических проблем;</a:t>
            </a:r>
          </a:p>
          <a:p>
            <a:pPr lvl="0"/>
            <a:r>
              <a:rPr lang="ru-RU" dirty="0"/>
              <a:t>сознание ответственности;</a:t>
            </a:r>
          </a:p>
          <a:p>
            <a:pPr lvl="0"/>
            <a:r>
              <a:rPr lang="ru-RU" dirty="0"/>
              <a:t>активная природоохранительная деятельность;</a:t>
            </a:r>
          </a:p>
          <a:p>
            <a:pPr lvl="0"/>
            <a:r>
              <a:rPr lang="ru-RU" dirty="0"/>
              <a:t>развитое чувство любви к природе (умение видеть и наслаждаться).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8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План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6984776" cy="424847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/>
              <a:t>Понятия «экология», «экологическое образование» и «экологическое воспитание</a:t>
            </a:r>
            <a:r>
              <a:rPr lang="ru-RU" dirty="0" smtClean="0"/>
              <a:t>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Задачи </a:t>
            </a:r>
            <a:r>
              <a:rPr lang="ru-RU" dirty="0"/>
              <a:t>и содержание экологического воспитания школьников. 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 err="1" smtClean="0"/>
              <a:t>Валеология</a:t>
            </a:r>
            <a:r>
              <a:rPr lang="ru-RU" dirty="0" smtClean="0"/>
              <a:t> </a:t>
            </a:r>
            <a:r>
              <a:rPr lang="ru-RU" dirty="0"/>
              <a:t>как наука о здоровом образе жизни и оздоровлении организма </a:t>
            </a:r>
            <a:r>
              <a:rPr lang="ru-RU" dirty="0" smtClean="0"/>
              <a:t>человека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Санитарно-гигиенические </a:t>
            </a:r>
            <a:r>
              <a:rPr lang="ru-RU" dirty="0"/>
              <a:t>условия оздоровления учащихся в учебном </a:t>
            </a:r>
            <a:r>
              <a:rPr lang="ru-RU" dirty="0" smtClean="0"/>
              <a:t>заведении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Нравственно-психологическое </a:t>
            </a:r>
            <a:r>
              <a:rPr lang="ru-RU" dirty="0"/>
              <a:t>оздоровление учащихся в учебном </a:t>
            </a:r>
            <a:r>
              <a:rPr lang="ru-RU" dirty="0" smtClean="0"/>
              <a:t>процессе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Формы </a:t>
            </a:r>
            <a:r>
              <a:rPr lang="ru-RU" dirty="0"/>
              <a:t>и методы </a:t>
            </a:r>
            <a:r>
              <a:rPr lang="ru-RU" dirty="0" err="1"/>
              <a:t>валео</a:t>
            </a:r>
            <a:r>
              <a:rPr lang="be-BY" dirty="0"/>
              <a:t>л</a:t>
            </a:r>
            <a:r>
              <a:rPr lang="ru-RU" dirty="0" err="1"/>
              <a:t>огического</a:t>
            </a:r>
            <a:r>
              <a:rPr lang="ru-RU" dirty="0"/>
              <a:t> воспитания школьников.</a:t>
            </a:r>
            <a:endParaRPr lang="ru-RU" i="1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2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781175"/>
            <a:ext cx="3754820" cy="3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4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848539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525708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0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4862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4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905000"/>
            <a:ext cx="42957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4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это </a:t>
            </a:r>
            <a:r>
              <a:rPr lang="ru-RU" dirty="0"/>
              <a:t>состояние полного физического, духовного и социального благополучия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478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</a:t>
            </a:r>
            <a:r>
              <a:rPr lang="ru-RU" dirty="0"/>
              <a:t>зависит от следующих факторов: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50 </a:t>
            </a:r>
            <a:r>
              <a:rPr lang="ru-RU" dirty="0"/>
              <a:t>%- образа жизни, </a:t>
            </a:r>
            <a:endParaRPr lang="ru-RU" dirty="0" smtClean="0"/>
          </a:p>
          <a:p>
            <a:r>
              <a:rPr lang="ru-RU" dirty="0" smtClean="0"/>
              <a:t>20</a:t>
            </a:r>
            <a:r>
              <a:rPr lang="ru-RU" dirty="0"/>
              <a:t>%- наследственности, </a:t>
            </a:r>
            <a:endParaRPr lang="ru-RU" dirty="0" smtClean="0"/>
          </a:p>
          <a:p>
            <a:r>
              <a:rPr lang="ru-RU" dirty="0" smtClean="0"/>
              <a:t>20 </a:t>
            </a:r>
            <a:r>
              <a:rPr lang="ru-RU" dirty="0"/>
              <a:t>%-экологической обстановки,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% - </a:t>
            </a:r>
            <a:r>
              <a:rPr lang="ru-RU" dirty="0" smtClean="0"/>
              <a:t>здравоохранения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338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П</a:t>
            </a:r>
            <a:r>
              <a:rPr lang="ru-RU" u="sng" dirty="0" smtClean="0"/>
              <a:t>ричины, приведшие </a:t>
            </a:r>
            <a:br>
              <a:rPr lang="ru-RU" u="sng" dirty="0" smtClean="0"/>
            </a:br>
            <a:r>
              <a:rPr lang="ru-RU" u="sng" dirty="0" smtClean="0"/>
              <a:t>к нарушению здоровья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ухудшение </a:t>
            </a:r>
            <a:r>
              <a:rPr lang="ru-RU" dirty="0"/>
              <a:t>экологического состояния окружающей </a:t>
            </a:r>
            <a:r>
              <a:rPr lang="ru-RU" dirty="0" smtClean="0"/>
              <a:t>среды;</a:t>
            </a:r>
            <a:endParaRPr lang="ru-RU" dirty="0"/>
          </a:p>
          <a:p>
            <a:r>
              <a:rPr lang="ru-RU" dirty="0" smtClean="0"/>
              <a:t>завышенные </a:t>
            </a:r>
            <a:r>
              <a:rPr lang="ru-RU" dirty="0"/>
              <a:t>учебные нагрузки школьников, вызывающие повышенную нервозность и быструю утомляемость;</a:t>
            </a:r>
          </a:p>
          <a:p>
            <a:r>
              <a:rPr lang="ru-RU" dirty="0" smtClean="0"/>
              <a:t>малоподвижный </a:t>
            </a:r>
            <a:r>
              <a:rPr lang="ru-RU" dirty="0"/>
              <a:t>образ жизни и несоответствие физических нагрузок в школе и </a:t>
            </a:r>
            <a:r>
              <a:rPr lang="ru-RU" dirty="0" smtClean="0"/>
              <a:t>дома;</a:t>
            </a:r>
            <a:endParaRPr lang="ru-RU" dirty="0"/>
          </a:p>
          <a:p>
            <a:r>
              <a:rPr lang="ru-RU" dirty="0" smtClean="0"/>
              <a:t>нерегулярность </a:t>
            </a:r>
            <a:r>
              <a:rPr lang="ru-RU" dirty="0"/>
              <a:t>и несбалансированность питания детей;</a:t>
            </a:r>
          </a:p>
          <a:p>
            <a:r>
              <a:rPr lang="ru-RU" dirty="0" smtClean="0"/>
              <a:t>неблагоприятный </a:t>
            </a:r>
            <a:r>
              <a:rPr lang="ru-RU" dirty="0"/>
              <a:t>психологический климат и периодически возникающие стрессы в ходе учебно-воспитательного процесса </a:t>
            </a:r>
            <a:r>
              <a:rPr lang="ru-RU" dirty="0" smtClean="0"/>
              <a:t>и </a:t>
            </a:r>
            <a:r>
              <a:rPr lang="ru-RU" dirty="0"/>
              <a:t>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066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1980 г. И.И. </a:t>
            </a:r>
            <a:r>
              <a:rPr lang="ru-RU" dirty="0" err="1"/>
              <a:t>Брехман</a:t>
            </a:r>
            <a:r>
              <a:rPr lang="ru-RU" dirty="0"/>
              <a:t> ввел термин </a:t>
            </a:r>
            <a:r>
              <a:rPr lang="ru-RU" dirty="0" smtClean="0"/>
              <a:t>“</a:t>
            </a:r>
            <a:r>
              <a:rPr lang="ru-RU" dirty="0" err="1"/>
              <a:t>в</a:t>
            </a:r>
            <a:r>
              <a:rPr lang="ru-RU" dirty="0" err="1" smtClean="0"/>
              <a:t>алеология</a:t>
            </a:r>
            <a:r>
              <a:rPr lang="ru-RU" dirty="0"/>
              <a:t>” (от лат. </a:t>
            </a:r>
            <a:r>
              <a:rPr lang="en-US" dirty="0" err="1" smtClean="0"/>
              <a:t>valeo</a:t>
            </a:r>
            <a:r>
              <a:rPr lang="ru-RU" dirty="0"/>
              <a:t>- здравствовать, быть здоровым), которым он обозначил науку о здоровье и здоровом образе жизни </a:t>
            </a:r>
            <a:r>
              <a:rPr lang="ru-RU" dirty="0" smtClean="0"/>
              <a:t>человека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41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105835"/>
            <a:ext cx="6984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u="sng" dirty="0" smtClean="0"/>
              <a:t>Главный закон </a:t>
            </a:r>
            <a:r>
              <a:rPr lang="ru-RU" sz="4400" u="sng" dirty="0" err="1"/>
              <a:t>валеологии</a:t>
            </a:r>
            <a:r>
              <a:rPr lang="ru-RU" sz="4400" u="sng" dirty="0"/>
              <a:t> – </a:t>
            </a:r>
            <a:r>
              <a:rPr lang="ru-RU" sz="4400" u="sng" dirty="0" smtClean="0"/>
              <a:t>закон </a:t>
            </a:r>
            <a:r>
              <a:rPr lang="ru-RU" sz="4400" u="sng" dirty="0"/>
              <a:t>меры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48596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04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Термин «экология» впервые в 1866 г. употребил немецкий биолог Э. Геккель, образовав его от греческих слов «</a:t>
            </a:r>
            <a:r>
              <a:rPr lang="ru-RU" sz="3200" dirty="0" err="1" smtClean="0"/>
              <a:t>ойкос</a:t>
            </a:r>
            <a:r>
              <a:rPr lang="ru-RU" sz="3200" dirty="0" smtClean="0"/>
              <a:t>» (дом, жилище) и «логос» (мысль).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510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8728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Санитарно-гигиенические условия оздоровления учащихся в учебном заведении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7200800" cy="3603812"/>
          </a:xfrm>
        </p:spPr>
        <p:txBody>
          <a:bodyPr/>
          <a:lstStyle/>
          <a:p>
            <a:pPr algn="just"/>
            <a:r>
              <a:rPr lang="ru-RU" dirty="0" smtClean="0"/>
              <a:t>Необходимо </a:t>
            </a:r>
            <a:r>
              <a:rPr lang="ru-RU" dirty="0"/>
              <a:t>планирование учебного процесса в течение каждого дня, каждой недели и учебной четверти с учетом биоритмов развивающейся </a:t>
            </a:r>
            <a:r>
              <a:rPr lang="ru-RU" dirty="0" smtClean="0"/>
              <a:t>личности; </a:t>
            </a:r>
          </a:p>
          <a:p>
            <a:pPr algn="just"/>
            <a:r>
              <a:rPr lang="ru-RU" dirty="0" smtClean="0"/>
              <a:t>Необходимо </a:t>
            </a:r>
            <a:r>
              <a:rPr lang="ru-RU" dirty="0"/>
              <a:t>создавать оптимальные условия по оборудованию школьных помещений, где осуществляется жизнедеятельность </a:t>
            </a:r>
            <a:r>
              <a:rPr lang="ru-RU" dirty="0" smtClean="0"/>
              <a:t>учащихся;</a:t>
            </a:r>
          </a:p>
          <a:p>
            <a:pPr algn="just"/>
            <a:r>
              <a:rPr lang="ru-RU" dirty="0"/>
              <a:t>С</a:t>
            </a:r>
            <a:r>
              <a:rPr lang="ru-RU" dirty="0" smtClean="0"/>
              <a:t>облюдение </a:t>
            </a:r>
            <a:r>
              <a:rPr lang="ru-RU" dirty="0"/>
              <a:t>гигиенических </a:t>
            </a:r>
            <a:r>
              <a:rPr lang="ru-RU" dirty="0" smtClean="0"/>
              <a:t>норм.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942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Нравственно-психологическое оздоровление учащихся в учебном процессе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7"/>
            <a:ext cx="7056784" cy="36038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создание благоприятного психологического климата во взаимоотношениях учителя с учащимися и учащихся между собой, ориентация педагога на поддержку, одобрение, поощрение и стимулирование школьников;</a:t>
            </a:r>
          </a:p>
          <a:p>
            <a:pPr algn="just"/>
            <a:r>
              <a:rPr lang="ru-RU" dirty="0" smtClean="0"/>
              <a:t>рациональное </a:t>
            </a:r>
            <a:r>
              <a:rPr lang="ru-RU" dirty="0"/>
              <a:t>построение учебного процесса с учетом биоритмов развивающейся личности;</a:t>
            </a:r>
          </a:p>
          <a:p>
            <a:pPr algn="just"/>
            <a:r>
              <a:rPr lang="ru-RU" dirty="0" smtClean="0"/>
              <a:t>создание </a:t>
            </a:r>
            <a:r>
              <a:rPr lang="ru-RU" dirty="0"/>
              <a:t>гибких учебных планов и программ, позволяющих дифференцировать обучение школьников в зависимости от их обучаемости и индивидуальных особенностей;</a:t>
            </a:r>
          </a:p>
          <a:p>
            <a:pPr algn="just"/>
            <a:r>
              <a:rPr lang="ru-RU" dirty="0" smtClean="0"/>
              <a:t>организация </a:t>
            </a:r>
            <a:r>
              <a:rPr lang="ru-RU" dirty="0"/>
              <a:t>компенсирующего обучения для нуждающихся учеников в виде консультаций, взаимопомощи и т.д.;</a:t>
            </a:r>
          </a:p>
          <a:p>
            <a:pPr algn="just"/>
            <a:r>
              <a:rPr lang="ru-RU" dirty="0" smtClean="0"/>
              <a:t>устранение </a:t>
            </a:r>
            <a:r>
              <a:rPr lang="ru-RU" dirty="0"/>
              <a:t>шаблонности и однообразия в обучении, активизация познавательной деятельности учащихся на основе выполнения творческих работ и самостоятельного поиска решения дидактических задач.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76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/>
              <a:t>Валеологическая</a:t>
            </a:r>
            <a:r>
              <a:rPr lang="ru-RU" sz="2400" b="1" dirty="0"/>
              <a:t> служба </a:t>
            </a:r>
            <a:r>
              <a:rPr lang="ru-RU" sz="2400" b="1" dirty="0" smtClean="0"/>
              <a:t>выполняет следующие функции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д</a:t>
            </a:r>
            <a:r>
              <a:rPr lang="ru-RU" b="1" i="1" dirty="0" smtClean="0"/>
              <a:t>иагностическую</a:t>
            </a:r>
            <a:endParaRPr lang="ru-RU" dirty="0" smtClean="0"/>
          </a:p>
          <a:p>
            <a:r>
              <a:rPr lang="ru-RU" b="1" i="1" dirty="0"/>
              <a:t>п</a:t>
            </a:r>
            <a:r>
              <a:rPr lang="ru-RU" b="1" i="1" dirty="0" smtClean="0"/>
              <a:t>рофилактическую</a:t>
            </a:r>
            <a:endParaRPr lang="ru-RU" dirty="0" smtClean="0"/>
          </a:p>
          <a:p>
            <a:r>
              <a:rPr lang="ru-RU" b="1" i="1" dirty="0"/>
              <a:t>к</a:t>
            </a:r>
            <a:r>
              <a:rPr lang="ru-RU" b="1" i="1" dirty="0" smtClean="0"/>
              <a:t>орректирующую</a:t>
            </a:r>
            <a:endParaRPr lang="ru-RU" dirty="0"/>
          </a:p>
          <a:p>
            <a:r>
              <a:rPr lang="ru-RU" b="1" i="1" dirty="0"/>
              <a:t>к</a:t>
            </a:r>
            <a:r>
              <a:rPr lang="ru-RU" b="1" i="1" dirty="0" smtClean="0"/>
              <a:t>онсультативную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598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Пути </a:t>
            </a:r>
            <a:r>
              <a:rPr lang="ru-RU" b="1" dirty="0" err="1" smtClean="0"/>
              <a:t>валеологического</a:t>
            </a:r>
            <a:r>
              <a:rPr lang="ru-RU" b="1" dirty="0" smtClean="0"/>
              <a:t> воспитания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8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редства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55" y="1988840"/>
            <a:ext cx="3456000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9623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950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66131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52028"/>
            <a:ext cx="2857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37831"/>
            <a:ext cx="33480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627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2" y="1042988"/>
            <a:ext cx="5058684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3934135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22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экология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</a:t>
            </a:r>
            <a:r>
              <a:rPr lang="ru-RU" dirty="0" smtClean="0"/>
              <a:t>аука </a:t>
            </a:r>
            <a:r>
              <a:rPr lang="ru-RU" dirty="0"/>
              <a:t>об отношениях растительных и животных организмов и образуемых ими сообществ между собой и окружающей средой</a:t>
            </a:r>
          </a:p>
        </p:txBody>
      </p:sp>
      <p:pic>
        <p:nvPicPr>
          <p:cNvPr id="1026" name="Picture 2" descr="http://orshatut.by/wp-content/uploads/2011/09/7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132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Экологические проблемы: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 smtClean="0"/>
              <a:t>проблема продовольствия;</a:t>
            </a:r>
          </a:p>
          <a:p>
            <a:pPr marL="457200" indent="-457200">
              <a:buAutoNum type="arabicParenR"/>
            </a:pPr>
            <a:r>
              <a:rPr lang="ru-RU" dirty="0" smtClean="0"/>
              <a:t>проблема энергии; </a:t>
            </a:r>
            <a:endParaRPr lang="ru-RU" dirty="0"/>
          </a:p>
          <a:p>
            <a:pPr marL="457200" indent="-457200">
              <a:buAutoNum type="arabicParenR"/>
            </a:pPr>
            <a:r>
              <a:rPr lang="ru-RU" dirty="0" smtClean="0"/>
              <a:t>проблема </a:t>
            </a:r>
            <a:r>
              <a:rPr lang="ru-RU" dirty="0"/>
              <a:t>ресурсов; </a:t>
            </a:r>
          </a:p>
          <a:p>
            <a:pPr marL="457200" indent="-457200">
              <a:buAutoNum type="arabicParenR"/>
            </a:pPr>
            <a:r>
              <a:rPr lang="ru-RU" dirty="0" smtClean="0"/>
              <a:t>проблема </a:t>
            </a:r>
            <a:r>
              <a:rPr lang="ru-RU" dirty="0"/>
              <a:t>демографии; </a:t>
            </a:r>
          </a:p>
          <a:p>
            <a:pPr marL="457200" indent="-457200">
              <a:buAutoNum type="arabicParenR"/>
            </a:pPr>
            <a:r>
              <a:rPr lang="ru-RU" dirty="0" smtClean="0"/>
              <a:t>проблема </a:t>
            </a:r>
            <a:r>
              <a:rPr lang="ru-RU" dirty="0"/>
              <a:t>генофонда; </a:t>
            </a:r>
          </a:p>
          <a:p>
            <a:pPr marL="457200" indent="-457200">
              <a:buAutoNum type="arabicParenR"/>
            </a:pPr>
            <a:r>
              <a:rPr lang="ru-RU" dirty="0" smtClean="0"/>
              <a:t>проблема </a:t>
            </a:r>
            <a:r>
              <a:rPr lang="ru-RU" dirty="0"/>
              <a:t>биосферы; </a:t>
            </a:r>
          </a:p>
          <a:p>
            <a:pPr marL="457200" indent="-457200">
              <a:buAutoNum type="arabicParenR"/>
            </a:pPr>
            <a:r>
              <a:rPr lang="ru-RU" dirty="0" smtClean="0"/>
              <a:t>проблема </a:t>
            </a:r>
            <a:r>
              <a:rPr lang="ru-RU" dirty="0"/>
              <a:t>здоровья человека.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Экологическое воспитание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целенаправленная </a:t>
            </a:r>
            <a:r>
              <a:rPr lang="ru-RU" dirty="0"/>
              <a:t>систематическая деятельность по формированию личности, готовой к практической экологической деятельности, к пропаганде экологических идей, к защите и улучшению состояния окружающей </a:t>
            </a:r>
            <a:r>
              <a:rPr lang="ru-RU" dirty="0" smtClean="0"/>
              <a:t>среды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8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Цель экологического воспитания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формирование </a:t>
            </a:r>
            <a:r>
              <a:rPr lang="ru-RU" sz="3200" dirty="0"/>
              <a:t>у школьников экологической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523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Экологическая 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564904"/>
            <a:ext cx="2520280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Экологическое сознание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221088"/>
            <a:ext cx="2520280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Экологическая деятельность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72039" y="2570127"/>
            <a:ext cx="2520280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Экологическое мышление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Экологическое сознание включает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912768" cy="3603812"/>
          </a:xfrm>
        </p:spPr>
        <p:txBody>
          <a:bodyPr>
            <a:normAutofit/>
          </a:bodyPr>
          <a:lstStyle/>
          <a:p>
            <a:pPr lvl="0" algn="just"/>
            <a:r>
              <a:rPr lang="ru-RU" sz="3600" dirty="0" smtClean="0"/>
              <a:t>экологические знания;</a:t>
            </a:r>
            <a:endParaRPr lang="ru-RU" sz="3600" dirty="0"/>
          </a:p>
          <a:p>
            <a:pPr lvl="0" algn="just"/>
            <a:r>
              <a:rPr lang="ru-RU" sz="3600" dirty="0"/>
              <a:t>эстетические </a:t>
            </a:r>
            <a:r>
              <a:rPr lang="ru-RU" sz="3600" dirty="0" smtClean="0"/>
              <a:t>чувства;</a:t>
            </a:r>
            <a:endParaRPr lang="ru-RU" sz="3600" dirty="0"/>
          </a:p>
          <a:p>
            <a:pPr lvl="0" algn="just"/>
            <a:r>
              <a:rPr lang="ru-RU" sz="3600" dirty="0"/>
              <a:t>экологическую </a:t>
            </a:r>
            <a:r>
              <a:rPr lang="ru-RU" sz="3600" dirty="0" smtClean="0"/>
              <a:t>ответственность.     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2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96</TotalTime>
  <Words>841</Words>
  <Application>Microsoft Office PowerPoint</Application>
  <PresentationFormat>Экран (4:3)</PresentationFormat>
  <Paragraphs>102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Кнопка</vt:lpstr>
      <vt:lpstr>Формирование экологической культуры и здорового образа жизни учащихся</vt:lpstr>
      <vt:lpstr>План </vt:lpstr>
      <vt:lpstr>Презентация PowerPoint</vt:lpstr>
      <vt:lpstr>экология</vt:lpstr>
      <vt:lpstr>Экологические проблемы: </vt:lpstr>
      <vt:lpstr>Экологическое воспитание </vt:lpstr>
      <vt:lpstr>Цель экологического воспитания </vt:lpstr>
      <vt:lpstr>Экологическая культура</vt:lpstr>
      <vt:lpstr>Экологическое сознание включает </vt:lpstr>
      <vt:lpstr>Презентация PowerPoint</vt:lpstr>
      <vt:lpstr> Задачи экологического воспитания </vt:lpstr>
      <vt:lpstr>Пути экологического воспитания</vt:lpstr>
      <vt:lpstr>Презентация PowerPoint</vt:lpstr>
      <vt:lpstr>Презентация PowerPoint</vt:lpstr>
      <vt:lpstr>Формы воспитательной работы </vt:lpstr>
      <vt:lpstr>систематические</vt:lpstr>
      <vt:lpstr>периодические</vt:lpstr>
      <vt:lpstr>Принципы экологического  воспитания </vt:lpstr>
      <vt:lpstr>Показатели экологической воспитанности: 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Здоровье</vt:lpstr>
      <vt:lpstr>Здоровье зависит от следующих факторов: </vt:lpstr>
      <vt:lpstr>Причины, приведшие  к нарушению здоровья детей</vt:lpstr>
      <vt:lpstr>Презентация PowerPoint</vt:lpstr>
      <vt:lpstr>Презентация PowerPoint</vt:lpstr>
      <vt:lpstr>Презентация PowerPoint</vt:lpstr>
      <vt:lpstr>Санитарно-гигиенические условия оздоровления учащихся в учебном заведении </vt:lpstr>
      <vt:lpstr>Нравственно-психологическое оздоровление учащихся в учебном процессе </vt:lpstr>
      <vt:lpstr>Валеологическая служба выполняет следующие функции </vt:lpstr>
      <vt:lpstr>Пути валеологического воспитания</vt:lpstr>
      <vt:lpstr>Средства</vt:lpstr>
      <vt:lpstr>Средства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экологической культуры и здорового образа жизни учащихся</dc:title>
  <dc:creator>User</dc:creator>
  <cp:lastModifiedBy>User</cp:lastModifiedBy>
  <cp:revision>10</cp:revision>
  <dcterms:created xsi:type="dcterms:W3CDTF">2011-10-10T15:23:30Z</dcterms:created>
  <dcterms:modified xsi:type="dcterms:W3CDTF">2011-10-12T11:51:26Z</dcterms:modified>
</cp:coreProperties>
</file>