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74" r:id="rId4"/>
    <p:sldId id="258" r:id="rId5"/>
    <p:sldId id="259" r:id="rId6"/>
    <p:sldId id="260" r:id="rId7"/>
    <p:sldId id="261" r:id="rId8"/>
    <p:sldId id="262" r:id="rId9"/>
    <p:sldId id="272" r:id="rId10"/>
    <p:sldId id="273" r:id="rId11"/>
    <p:sldId id="263" r:id="rId12"/>
    <p:sldId id="264" r:id="rId13"/>
    <p:sldId id="266" r:id="rId14"/>
    <p:sldId id="267" r:id="rId15"/>
    <p:sldId id="268" r:id="rId16"/>
    <p:sldId id="269" r:id="rId17"/>
    <p:sldId id="270" r:id="rId18"/>
    <p:sldId id="271" r:id="rId1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9" d="100"/>
          <a:sy n="99" d="100"/>
        </p:scale>
        <p:origin x="-23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E5DD5B-ADDF-422F-B1BC-FD74F8E74E7E}" type="datetimeFigureOut">
              <a:rPr lang="ru-RU" smtClean="0"/>
              <a:t>05.11.2012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Rectangle 8"/>
          <p:cNvSpPr/>
          <p:nvPr/>
        </p:nvSpPr>
        <p:spPr>
          <a:xfrm>
            <a:off x="345440" y="2942602"/>
            <a:ext cx="7147931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572652" y="2944634"/>
            <a:ext cx="1190348" cy="2459736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7712714" y="3136658"/>
            <a:ext cx="910224" cy="2075688"/>
          </a:xfrm>
          <a:prstGeom prst="rect">
            <a:avLst/>
          </a:prstGeom>
          <a:solidFill>
            <a:schemeClr val="accent3">
              <a:alpha val="70000"/>
            </a:schemeClr>
          </a:solidFill>
          <a:ln w="635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445483" y="3055621"/>
            <a:ext cx="6947845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86826" y="4625268"/>
            <a:ext cx="762000" cy="457200"/>
          </a:xfrm>
        </p:spPr>
        <p:txBody>
          <a:bodyPr/>
          <a:lstStyle>
            <a:lvl1pPr algn="ctr">
              <a:defRPr sz="28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E8287761-E688-4227-91A2-0D8EAF7EC06E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Rectangle 10"/>
          <p:cNvSpPr/>
          <p:nvPr/>
        </p:nvSpPr>
        <p:spPr>
          <a:xfrm>
            <a:off x="541822" y="4559276"/>
            <a:ext cx="6755166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538971" y="3139440"/>
            <a:ext cx="6760868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2805" y="4648200"/>
            <a:ext cx="6553200" cy="457200"/>
          </a:xfrm>
        </p:spPr>
        <p:txBody>
          <a:bodyPr>
            <a:normAutofit/>
          </a:bodyPr>
          <a:lstStyle>
            <a:lvl1pPr marL="0" indent="0" algn="ctr">
              <a:buNone/>
              <a:defRPr sz="1800" cap="all" spc="300" baseline="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4705" y="3227033"/>
            <a:ext cx="6629400" cy="1219201"/>
          </a:xfrm>
        </p:spPr>
        <p:txBody>
          <a:bodyPr anchor="b" anchorCtr="0">
            <a:noAutofit/>
          </a:bodyPr>
          <a:lstStyle>
            <a:lvl1pPr>
              <a:defRPr sz="40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E5DD5B-ADDF-422F-B1BC-FD74F8E74E7E}" type="datetimeFigureOut">
              <a:rPr lang="ru-RU" smtClean="0"/>
              <a:t>05.11.2012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287761-E688-4227-91A2-0D8EAF7EC06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861702" y="228600"/>
            <a:ext cx="1859280" cy="6122634"/>
          </a:xfrm>
          <a:prstGeom prst="rect">
            <a:avLst/>
          </a:prstGeom>
          <a:solidFill>
            <a:srgbClr val="FFFFFF">
              <a:alpha val="85000"/>
            </a:srgb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955225" y="351409"/>
            <a:ext cx="1672235" cy="587701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48577" y="395427"/>
            <a:ext cx="1485531" cy="5788981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0999"/>
            <a:ext cx="6172200" cy="5791201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E5DD5B-ADDF-422F-B1BC-FD74F8E74E7E}" type="datetimeFigureOut">
              <a:rPr lang="ru-RU" smtClean="0"/>
              <a:t>05.11.2012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287761-E688-4227-91A2-0D8EAF7EC06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E5DD5B-ADDF-422F-B1BC-FD74F8E74E7E}" type="datetimeFigureOut">
              <a:rPr lang="ru-RU" smtClean="0"/>
              <a:t>05.11.2012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287761-E688-4227-91A2-0D8EAF7EC06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E5DD5B-ADDF-422F-B1BC-FD74F8E74E7E}" type="datetimeFigureOut">
              <a:rPr lang="ru-RU" smtClean="0"/>
              <a:t>05.11.2012</a:t>
            </a:fld>
            <a:endParaRPr lang="ru-RU"/>
          </a:p>
        </p:txBody>
      </p:sp>
      <p:sp>
        <p:nvSpPr>
          <p:cNvPr id="13" name="Rectangle 12"/>
          <p:cNvSpPr/>
          <p:nvPr/>
        </p:nvSpPr>
        <p:spPr>
          <a:xfrm>
            <a:off x="451976" y="2946400"/>
            <a:ext cx="8265160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567656" y="3048000"/>
            <a:ext cx="8033800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287761-E688-4227-91A2-0D8EAF7EC06E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6" y="3200399"/>
            <a:ext cx="7696200" cy="1295401"/>
          </a:xfrm>
        </p:spPr>
        <p:txBody>
          <a:bodyPr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lang="en-US" sz="4000" kern="1200" cap="all" baseline="0" dirty="0"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675496" y="4541520"/>
            <a:ext cx="7818120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4607510"/>
            <a:ext cx="7696200" cy="523783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75757" y="3124200"/>
            <a:ext cx="7817599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26128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E5DD5B-ADDF-422F-B1BC-FD74F8E74E7E}" type="datetimeFigureOut">
              <a:rPr lang="ru-RU" smtClean="0"/>
              <a:t>05.11.2012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287761-E688-4227-91A2-0D8EAF7EC06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26128" y="1722438"/>
            <a:ext cx="4040188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128" y="2438400"/>
            <a:ext cx="4040188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400"/>
            <a:ext cx="4041775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E5DD5B-ADDF-422F-B1BC-FD74F8E74E7E}" type="datetimeFigureOut">
              <a:rPr lang="ru-RU" smtClean="0"/>
              <a:t>05.11.2012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287761-E688-4227-91A2-0D8EAF7EC06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E5DD5B-ADDF-422F-B1BC-FD74F8E74E7E}" type="datetimeFigureOut">
              <a:rPr lang="ru-RU" smtClean="0"/>
              <a:t>05.11.2012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287761-E688-4227-91A2-0D8EAF7EC06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1" name="Rounded Rectangle 10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E5DD5B-ADDF-422F-B1BC-FD74F8E74E7E}" type="datetimeFigureOut">
              <a:rPr lang="ru-RU" smtClean="0"/>
              <a:t>05.11.2012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287761-E688-4227-91A2-0D8EAF7EC06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2" name="Rounded Rectangle 11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685800"/>
            <a:ext cx="4572000" cy="525780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E5DD5B-ADDF-422F-B1BC-FD74F8E74E7E}" type="datetimeFigureOut">
              <a:rPr lang="ru-RU" smtClean="0"/>
              <a:t>05.11.2012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287761-E688-4227-91A2-0D8EAF7EC06E}" type="slidenum">
              <a:rPr lang="ru-RU" smtClean="0"/>
              <a:t>‹#›</a:t>
            </a:fld>
            <a:endParaRPr lang="ru-RU"/>
          </a:p>
        </p:txBody>
      </p:sp>
      <p:sp>
        <p:nvSpPr>
          <p:cNvPr id="8" name="Rectangle 7"/>
          <p:cNvSpPr/>
          <p:nvPr/>
        </p:nvSpPr>
        <p:spPr>
          <a:xfrm>
            <a:off x="560034" y="1505712"/>
            <a:ext cx="2716566" cy="3523488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676690" y="1642472"/>
            <a:ext cx="2483254" cy="3234328"/>
          </a:xfrm>
          <a:prstGeom prst="rect">
            <a:avLst/>
          </a:prstGeom>
          <a:solidFill>
            <a:srgbClr val="FFFFFF"/>
          </a:solidFill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9000" y="2971800"/>
            <a:ext cx="2298634" cy="1752600"/>
          </a:xfrm>
        </p:spPr>
        <p:txBody>
          <a:bodyPr/>
          <a:lstStyle>
            <a:lvl1pPr marL="0" indent="0">
              <a:spcBef>
                <a:spcPts val="400"/>
              </a:spcBef>
              <a:buNone/>
              <a:defRPr sz="140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9000" y="1734312"/>
            <a:ext cx="2298634" cy="1191620"/>
          </a:xfrm>
        </p:spPr>
        <p:txBody>
          <a:bodyPr anchor="b">
            <a:normAutofit/>
          </a:bodyPr>
          <a:lstStyle>
            <a:lvl1pPr algn="l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5800" y="621437"/>
            <a:ext cx="7772400" cy="4331564"/>
          </a:xfrm>
          <a:solidFill>
            <a:schemeClr val="bg2"/>
          </a:solidFill>
          <a:ln>
            <a:noFill/>
          </a:ln>
          <a:effectLst>
            <a:softEdge rad="12700"/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E5DD5B-ADDF-422F-B1BC-FD74F8E74E7E}" type="datetimeFigureOut">
              <a:rPr lang="ru-RU" smtClean="0"/>
              <a:t>05.11.2012</a:t>
            </a:fld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287761-E688-4227-91A2-0D8EAF7EC06E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Rectangle 9"/>
          <p:cNvSpPr/>
          <p:nvPr/>
        </p:nvSpPr>
        <p:spPr>
          <a:xfrm>
            <a:off x="685800" y="4953000"/>
            <a:ext cx="7772400" cy="13716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61999" y="5029200"/>
            <a:ext cx="7600765" cy="1202924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3" name="Rectangle 12"/>
          <p:cNvSpPr/>
          <p:nvPr/>
        </p:nvSpPr>
        <p:spPr>
          <a:xfrm>
            <a:off x="914400" y="5638800"/>
            <a:ext cx="7328514" cy="451696"/>
          </a:xfrm>
          <a:prstGeom prst="rect">
            <a:avLst/>
          </a:prstGeom>
          <a:solidFill>
            <a:schemeClr val="accent1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605589" y="5074920"/>
            <a:ext cx="7946136" cy="1097280"/>
          </a:xfrm>
          <a:prstGeom prst="rect">
            <a:avLst/>
          </a:prstGeom>
          <a:noFill/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56289" y="5656556"/>
            <a:ext cx="7244736" cy="401715"/>
          </a:xfrm>
        </p:spPr>
        <p:txBody>
          <a:bodyPr anchor="ctr">
            <a:normAutofit/>
          </a:bodyPr>
          <a:lstStyle>
            <a:lvl1pPr marL="0" indent="0" algn="ctr">
              <a:buNone/>
              <a:defRPr sz="15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05400"/>
            <a:ext cx="7328514" cy="523043"/>
          </a:xfrm>
        </p:spPr>
        <p:txBody>
          <a:bodyPr anchor="ctr" anchorCtr="0"/>
          <a:lstStyle>
            <a:lvl1pPr algn="ctr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7" name="Rounded Rectangle 6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82296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9AE5DD5B-ADDF-422F-B1BC-FD74F8E74E7E}" type="datetimeFigureOut">
              <a:rPr lang="ru-RU" smtClean="0"/>
              <a:t>05.11.2012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E8287761-E688-4227-91A2-0D8EAF7EC06E}" type="slidenum">
              <a:rPr lang="ru-RU" smtClean="0"/>
              <a:t>‹#›</a:t>
            </a:fld>
            <a:endParaRPr lang="ru-RU"/>
          </a:p>
        </p:txBody>
      </p:sp>
      <p:sp>
        <p:nvSpPr>
          <p:cNvPr id="9" name="Rectangle 8"/>
          <p:cNvSpPr/>
          <p:nvPr/>
        </p:nvSpPr>
        <p:spPr>
          <a:xfrm>
            <a:off x="274320" y="278166"/>
            <a:ext cx="8595360" cy="132588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72863" y="372862"/>
            <a:ext cx="8380520" cy="111858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3500" kern="1200" cap="all" baseline="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r"/>
            <a:r>
              <a:rPr lang="ru-RU" sz="1400" dirty="0" smtClean="0"/>
              <a:t>Разработчик </a:t>
            </a:r>
            <a:r>
              <a:rPr lang="ru-RU" sz="1400" smtClean="0"/>
              <a:t>Т.В.Палиева</a:t>
            </a:r>
            <a:endParaRPr lang="ru-RU" sz="1400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b="1" cap="small" dirty="0"/>
              <a:t>Информационные технологии в </a:t>
            </a:r>
            <a:r>
              <a:rPr lang="ru-RU" b="1" cap="small" dirty="0" smtClean="0"/>
              <a:t>образовании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1451587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332656"/>
            <a:ext cx="3286125" cy="3686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76677568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2400" b="1" i="1" dirty="0"/>
              <a:t>Форма применения компьютера на уроке определяется его ролью в процессе усвоения учебного материала:</a:t>
            </a:r>
            <a:r>
              <a:rPr lang="ru-RU" sz="2400" dirty="0"/>
              <a:t/>
            </a:r>
            <a:br>
              <a:rPr lang="ru-RU" sz="2400" dirty="0"/>
            </a:b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 algn="just"/>
            <a:r>
              <a:rPr lang="ru-RU" dirty="0" smtClean="0"/>
              <a:t>Обеспечение </a:t>
            </a:r>
            <a:r>
              <a:rPr lang="ru-RU" dirty="0"/>
              <a:t>полного усвоения определенной темы («определяющая технология»).</a:t>
            </a:r>
          </a:p>
          <a:p>
            <a:pPr lvl="0" algn="just"/>
            <a:r>
              <a:rPr lang="ru-RU" dirty="0"/>
              <a:t>Среда для изучения объекта, процесса, явления, предметной ситуации («определяющая технология»).</a:t>
            </a:r>
          </a:p>
          <a:p>
            <a:pPr lvl="0" algn="just"/>
            <a:r>
              <a:rPr lang="ru-RU" dirty="0"/>
              <a:t>Обеспечение прохождения обучаемым или обучаемыми одного из этапов усвоения («проникающая» технология).</a:t>
            </a:r>
          </a:p>
          <a:p>
            <a:pPr lvl="0" algn="just"/>
            <a:r>
              <a:rPr lang="ru-RU" dirty="0"/>
              <a:t>Поддержка процесса усвоения и связанных с ним видов деятельности учащихся и учителя («проникающая» технология).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7786053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Формы применения компьютера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14300" lvl="0" indent="0">
              <a:buNone/>
            </a:pPr>
            <a:r>
              <a:rPr lang="ru-RU" b="1" i="1" dirty="0"/>
              <a:t>Управление познавательной деятельностью учащегося</a:t>
            </a:r>
            <a:r>
              <a:rPr lang="ru-RU" b="1" dirty="0"/>
              <a:t> </a:t>
            </a:r>
          </a:p>
          <a:p>
            <a:r>
              <a:rPr lang="ru-RU" dirty="0"/>
              <a:t>Репетитор</a:t>
            </a:r>
          </a:p>
          <a:p>
            <a:r>
              <a:rPr lang="ru-RU" dirty="0" err="1"/>
              <a:t>Квазипреподавателъ</a:t>
            </a:r>
            <a:endParaRPr lang="ru-RU" dirty="0"/>
          </a:p>
          <a:p>
            <a:r>
              <a:rPr lang="ru-RU" dirty="0"/>
              <a:t>Моделирующая среда</a:t>
            </a:r>
          </a:p>
          <a:p>
            <a:pPr marL="114300" indent="0">
              <a:buNone/>
            </a:pPr>
            <a:r>
              <a:rPr lang="ru-RU" i="1" dirty="0" smtClean="0"/>
              <a:t> </a:t>
            </a:r>
            <a:r>
              <a:rPr lang="ru-RU" b="1" i="1" dirty="0"/>
              <a:t>Вспомогательная роль в процессе усвоения</a:t>
            </a:r>
            <a:endParaRPr lang="ru-RU" b="1" dirty="0"/>
          </a:p>
          <a:p>
            <a:r>
              <a:rPr lang="ru-RU" dirty="0"/>
              <a:t>Сервисное средство</a:t>
            </a:r>
          </a:p>
          <a:p>
            <a:r>
              <a:rPr lang="ru-RU" dirty="0"/>
              <a:t>Инструментальное средство</a:t>
            </a:r>
          </a:p>
          <a:p>
            <a:r>
              <a:rPr lang="ru-RU" dirty="0"/>
              <a:t>Средство телекоммуникации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7040642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08039938"/>
              </p:ext>
            </p:extLst>
          </p:nvPr>
        </p:nvGraphicFramePr>
        <p:xfrm>
          <a:off x="323529" y="1052737"/>
          <a:ext cx="7776864" cy="5508167"/>
        </p:xfrm>
        <a:graphic>
          <a:graphicData uri="http://schemas.openxmlformats.org/drawingml/2006/table">
            <a:tbl>
              <a:tblPr/>
              <a:tblGrid>
                <a:gridCol w="1800199"/>
                <a:gridCol w="2775062"/>
                <a:gridCol w="3201603"/>
              </a:tblGrid>
              <a:tr h="576063">
                <a:tc>
                  <a:txBody>
                    <a:bodyPr/>
                    <a:lstStyle/>
                    <a:p>
                      <a:pPr indent="-254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Виды </a:t>
                      </a:r>
                      <a:r>
                        <a:rPr lang="ru-RU" sz="1800" b="1" dirty="0" err="1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самостоятель</a:t>
                      </a:r>
                      <a:r>
                        <a:rPr lang="ru-RU" sz="1800" b="1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-ной </a:t>
                      </a:r>
                      <a:r>
                        <a:rPr lang="ru-RU" sz="1800" b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работы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-254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Сущность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-254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Способы осуществления                    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628557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Воспроизводящая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Направлена на запоминание и воспроизведение учебного материала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Выполнение заданий по образцу или перенос известного способа в аналогичную ситуацию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04759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Реконструктивно-вариативная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Предусматривает осознанное воспроизведение учебного материала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Перенос известного способа деятельной с некоторой модификацией в незнакомую ситуацию, представленную в познавательна задаче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628557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Частично-поисковая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Предполагает накопление опыта поисковой деятельности и овладение элементами творчества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Перенос нескольких известных способов на решение нестандартной познавательной задачи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234553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Исследовательская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Предусматривает овладение методами научного познания, развитие опыта творческой деятельности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Самостоятельное создание способа или метода решения познавательной задачи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9346016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b="1" i="1" dirty="0"/>
              <a:t>Учебная информационная среда</a:t>
            </a:r>
            <a:r>
              <a:rPr lang="ru-RU" i="1" dirty="0"/>
              <a:t> </a:t>
            </a:r>
            <a:r>
              <a:rPr lang="ru-RU" dirty="0"/>
              <a:t>— совокупность средств и условий, обеспечивающих информационно-учебное взаимодействие между учащимися, учителями и информационно-коммуникационными средствами обучения, направленное на формирование познавательной активности обучаемого</a:t>
            </a:r>
          </a:p>
        </p:txBody>
      </p:sp>
    </p:spTree>
    <p:extLst>
      <p:ext uri="{BB962C8B-B14F-4D97-AF65-F5344CB8AC3E}">
        <p14:creationId xmlns:p14="http://schemas.microsoft.com/office/powerpoint/2010/main" val="230679005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b="1" i="1" dirty="0"/>
              <a:t>Виртуальное обучение </a:t>
            </a:r>
            <a:r>
              <a:rPr lang="ru-RU" dirty="0"/>
              <a:t>— процесс коммуникативного взаимодействия субъектов и объектов обучения в виртуальной учебной среде, специфику содержания которой определяют конкретные субъекты и объекты только во время самого взаимодействия</a:t>
            </a:r>
          </a:p>
        </p:txBody>
      </p:sp>
    </p:spTree>
    <p:extLst>
      <p:ext uri="{BB962C8B-B14F-4D97-AF65-F5344CB8AC3E}">
        <p14:creationId xmlns:p14="http://schemas.microsoft.com/office/powerpoint/2010/main" val="218297516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b="1" i="1" dirty="0"/>
              <a:t>Дистанционное обучение </a:t>
            </a:r>
            <a:r>
              <a:rPr lang="ru-RU" dirty="0"/>
              <a:t>— это характеризующаяся удаленностью учителей и учеников друг от друга форма организации обучения, в рамках которой интерактивное взаимодействие между ними осуществляется при помощи компьютерных телекоммуникаций. </a:t>
            </a:r>
          </a:p>
        </p:txBody>
      </p:sp>
    </p:spTree>
    <p:extLst>
      <p:ext uri="{BB962C8B-B14F-4D97-AF65-F5344CB8AC3E}">
        <p14:creationId xmlns:p14="http://schemas.microsoft.com/office/powerpoint/2010/main" val="317182659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2800" b="1" dirty="0"/>
              <a:t>Дистанционное обучение следующие характеристики: </a:t>
            </a:r>
            <a:br>
              <a:rPr lang="ru-RU" sz="2800" b="1" dirty="0"/>
            </a:br>
            <a:endParaRPr lang="ru-RU" sz="28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ru-RU" b="1" dirty="0" smtClean="0"/>
              <a:t>Ведущая </a:t>
            </a:r>
            <a:r>
              <a:rPr lang="ru-RU" b="1" dirty="0"/>
              <a:t>роль учащегося. </a:t>
            </a:r>
            <a:endParaRPr lang="ru-RU" b="1" dirty="0" smtClean="0"/>
          </a:p>
          <a:p>
            <a:pPr lvl="0"/>
            <a:r>
              <a:rPr lang="ru-RU" b="1" dirty="0" smtClean="0"/>
              <a:t>Координирующая </a:t>
            </a:r>
            <a:r>
              <a:rPr lang="ru-RU" b="1" dirty="0"/>
              <a:t>роль учителя. </a:t>
            </a:r>
            <a:endParaRPr lang="ru-RU" b="1" dirty="0" smtClean="0"/>
          </a:p>
          <a:p>
            <a:pPr lvl="0"/>
            <a:r>
              <a:rPr lang="ru-RU" b="1" dirty="0" smtClean="0"/>
              <a:t>Гибкость</a:t>
            </a:r>
            <a:r>
              <a:rPr lang="ru-RU" b="1" dirty="0"/>
              <a:t>.</a:t>
            </a:r>
            <a:r>
              <a:rPr lang="ru-RU" dirty="0"/>
              <a:t> </a:t>
            </a:r>
            <a:endParaRPr lang="ru-RU" dirty="0" smtClean="0"/>
          </a:p>
          <a:p>
            <a:pPr lvl="0"/>
            <a:r>
              <a:rPr lang="ru-RU" b="1" dirty="0" smtClean="0"/>
              <a:t>Модульность</a:t>
            </a:r>
            <a:r>
              <a:rPr lang="ru-RU" b="1" dirty="0"/>
              <a:t>.</a:t>
            </a:r>
            <a:r>
              <a:rPr lang="ru-RU" dirty="0"/>
              <a:t> </a:t>
            </a:r>
            <a:endParaRPr lang="ru-RU" dirty="0" smtClean="0"/>
          </a:p>
          <a:p>
            <a:pPr lvl="0"/>
            <a:r>
              <a:rPr lang="ru-RU" b="1" dirty="0" err="1" smtClean="0"/>
              <a:t>Нерегламентированность</a:t>
            </a:r>
            <a:r>
              <a:rPr lang="ru-RU" b="1" dirty="0"/>
              <a:t>. </a:t>
            </a:r>
            <a:endParaRPr lang="ru-RU" b="1" dirty="0" smtClean="0"/>
          </a:p>
          <a:p>
            <a:pPr lvl="0"/>
            <a:r>
              <a:rPr lang="ru-RU" b="1" dirty="0" smtClean="0"/>
              <a:t>Широкий </a:t>
            </a:r>
            <a:r>
              <a:rPr lang="ru-RU" b="1" dirty="0"/>
              <a:t>диапазон.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6370864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2800" b="1" i="1" dirty="0"/>
              <a:t>Факторы снижения вреда от работы за компьютером:</a:t>
            </a:r>
            <a:r>
              <a:rPr lang="ru-RU" sz="2800" b="1" dirty="0"/>
              <a:t/>
            </a:r>
            <a:br>
              <a:rPr lang="ru-RU" sz="2800" b="1" dirty="0"/>
            </a:br>
            <a:endParaRPr lang="ru-RU" sz="28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57403"/>
          </a:xfrm>
        </p:spPr>
        <p:txBody>
          <a:bodyPr>
            <a:normAutofit fontScale="55000" lnSpcReduction="20000"/>
          </a:bodyPr>
          <a:lstStyle/>
          <a:p>
            <a:pPr marL="114300" indent="0" algn="just">
              <a:buNone/>
            </a:pPr>
            <a:r>
              <a:rPr lang="ru-RU" b="1" i="1" u="sng" dirty="0" smtClean="0"/>
              <a:t>1</a:t>
            </a:r>
            <a:r>
              <a:rPr lang="ru-RU" b="1" i="1" u="sng" dirty="0"/>
              <a:t>. </a:t>
            </a:r>
            <a:r>
              <a:rPr lang="ru-RU" sz="2900" b="1" i="1" u="sng" dirty="0"/>
              <a:t>Снижение утомляемости глаз и психического напряжения</a:t>
            </a:r>
            <a:endParaRPr lang="ru-RU" sz="2900" b="1" dirty="0"/>
          </a:p>
          <a:p>
            <a:pPr lvl="0" algn="just"/>
            <a:r>
              <a:rPr lang="ru-RU" sz="2900" dirty="0"/>
              <a:t>Правильное расстояние до дисплея (45—60 см).</a:t>
            </a:r>
          </a:p>
          <a:p>
            <a:pPr lvl="0" algn="just"/>
            <a:r>
              <a:rPr lang="ru-RU" sz="2900" dirty="0"/>
              <a:t>Для того чтобы избавиться от бликов на экране от дополнительных источников света, их необходимо использовать только для подсветки документов, при этом естественный свет должен падать сбоку (слева). </a:t>
            </a:r>
          </a:p>
          <a:p>
            <a:pPr lvl="0" algn="just"/>
            <a:r>
              <a:rPr lang="ru-RU" sz="2900" dirty="0"/>
              <a:t> Регулярные перерывы по 15 минут через каждые 30 минут.</a:t>
            </a:r>
          </a:p>
          <a:p>
            <a:pPr lvl="0" algn="just"/>
            <a:r>
              <a:rPr lang="ru-RU" sz="2900" dirty="0"/>
              <a:t>Ограничение времени работы в Интернете и с играми, подобными </a:t>
            </a:r>
            <a:r>
              <a:rPr lang="en-US" sz="2900" dirty="0"/>
              <a:t>Doom</a:t>
            </a:r>
            <a:r>
              <a:rPr lang="ru-RU" sz="2900" dirty="0"/>
              <a:t> (наиболее вредны для зрения и психики). </a:t>
            </a:r>
          </a:p>
          <a:p>
            <a:pPr lvl="0" algn="just"/>
            <a:r>
              <a:rPr lang="ru-RU" sz="2900" dirty="0"/>
              <a:t>Поощрение мультимедиа со звуком (расслабляет зрение)</a:t>
            </a:r>
          </a:p>
          <a:p>
            <a:pPr marL="114300" indent="0" algn="just">
              <a:buNone/>
            </a:pPr>
            <a:r>
              <a:rPr lang="ru-RU" sz="2900" b="1" dirty="0"/>
              <a:t>2</a:t>
            </a:r>
            <a:r>
              <a:rPr lang="ru-RU" sz="2900" b="1" i="1" u="sng" dirty="0"/>
              <a:t>. Снижение физического утомления (стесненной позы)</a:t>
            </a:r>
            <a:endParaRPr lang="ru-RU" sz="2900" b="1" dirty="0"/>
          </a:p>
          <a:p>
            <a:pPr lvl="0" algn="just"/>
            <a:r>
              <a:rPr lang="ru-RU" sz="2900" dirty="0"/>
              <a:t>Специальный компьютерный стул на </a:t>
            </a:r>
            <a:r>
              <a:rPr lang="ru-RU" sz="2900" dirty="0" err="1"/>
              <a:t>газпатроне</a:t>
            </a:r>
            <a:r>
              <a:rPr lang="ru-RU" sz="2900" dirty="0"/>
              <a:t>, без подлокотников.</a:t>
            </a:r>
          </a:p>
          <a:p>
            <a:pPr lvl="0" algn="just"/>
            <a:r>
              <a:rPr lang="ru-RU" sz="2900" dirty="0"/>
              <a:t>Специальный компьютерный стол с выдвижной доской под клавиатуру</a:t>
            </a:r>
          </a:p>
          <a:p>
            <a:pPr marL="114300" indent="0" algn="just">
              <a:buNone/>
            </a:pPr>
            <a:r>
              <a:rPr lang="ru-RU" sz="2900" b="1" i="1" u="sng" dirty="0"/>
              <a:t>3. Снижение электромагнитного излучения</a:t>
            </a:r>
            <a:endParaRPr lang="ru-RU" sz="2900" b="1" dirty="0"/>
          </a:p>
          <a:p>
            <a:pPr lvl="0" algn="just"/>
            <a:r>
              <a:rPr lang="ru-RU" sz="2900" dirty="0"/>
              <a:t>Установка монитора задней стенкой к стене.</a:t>
            </a:r>
          </a:p>
          <a:p>
            <a:pPr lvl="0" algn="just"/>
            <a:r>
              <a:rPr lang="ru-RU" sz="2900" dirty="0"/>
              <a:t>Исключение пыли в помещении.</a:t>
            </a:r>
          </a:p>
          <a:p>
            <a:pPr lvl="0" algn="just"/>
            <a:r>
              <a:rPr lang="ru-RU" sz="2900" dirty="0"/>
              <a:t>Умывание холодной водой после работы.</a:t>
            </a:r>
          </a:p>
          <a:p>
            <a:pPr lvl="0" algn="just"/>
            <a:r>
              <a:rPr lang="ru-RU" sz="2900" dirty="0"/>
              <a:t>Работа в хорошо проветренном помещении (желательно установить ионизатор).</a:t>
            </a:r>
          </a:p>
          <a:p>
            <a:pPr algn="just"/>
            <a:endParaRPr lang="ru-RU" sz="2900" dirty="0"/>
          </a:p>
        </p:txBody>
      </p:sp>
    </p:spTree>
    <p:extLst>
      <p:ext uri="{BB962C8B-B14F-4D97-AF65-F5344CB8AC3E}">
        <p14:creationId xmlns:p14="http://schemas.microsoft.com/office/powerpoint/2010/main" val="26854473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План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 smtClean="0"/>
              <a:t> </a:t>
            </a:r>
            <a:r>
              <a:rPr lang="ru-RU" dirty="0"/>
              <a:t>Особенности организации компьютерного обучения.</a:t>
            </a:r>
          </a:p>
          <a:p>
            <a:r>
              <a:rPr lang="ru-RU" dirty="0" smtClean="0"/>
              <a:t>Формы </a:t>
            </a:r>
            <a:r>
              <a:rPr lang="ru-RU" dirty="0"/>
              <a:t>применения компьютера в педагогическом процессе. Виды педагогических программных средств.</a:t>
            </a:r>
          </a:p>
          <a:p>
            <a:r>
              <a:rPr lang="ru-RU" dirty="0" smtClean="0"/>
              <a:t>Модель </a:t>
            </a:r>
            <a:r>
              <a:rPr lang="ru-RU" dirty="0"/>
              <a:t>рациональной организации самостоятельной работы учащихся на основе применения компьютера.</a:t>
            </a:r>
          </a:p>
          <a:p>
            <a:r>
              <a:rPr lang="ru-RU" dirty="0" smtClean="0"/>
              <a:t> </a:t>
            </a:r>
            <a:r>
              <a:rPr lang="ru-RU" dirty="0"/>
              <a:t>Информационные </a:t>
            </a:r>
            <a:r>
              <a:rPr lang="ru-RU" dirty="0" err="1"/>
              <a:t>монотехнологии</a:t>
            </a:r>
            <a:r>
              <a:rPr lang="ru-RU" dirty="0"/>
              <a:t>.</a:t>
            </a:r>
          </a:p>
          <a:p>
            <a:r>
              <a:rPr lang="ru-RU" dirty="0" smtClean="0"/>
              <a:t>Физиолого-гигиенические </a:t>
            </a:r>
            <a:r>
              <a:rPr lang="ru-RU" dirty="0"/>
              <a:t>требования к взаимодействию учащихся с компьютером.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994667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620688"/>
            <a:ext cx="8122142" cy="536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052919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289451"/>
          </a:xfrm>
        </p:spPr>
        <p:txBody>
          <a:bodyPr/>
          <a:lstStyle/>
          <a:p>
            <a:pPr algn="just"/>
            <a:r>
              <a:rPr lang="ru-RU" b="1" i="1" dirty="0"/>
              <a:t>Информационные технологии обучения </a:t>
            </a:r>
            <a:r>
              <a:rPr lang="ru-RU" dirty="0"/>
              <a:t>— педагогические технологии, использующие специальные методы, программные и технические средства работы с информацией и предназначенные для создания новых возможностей эффективного достижения дидактических целей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3968" y="3429000"/>
            <a:ext cx="4286250" cy="3114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046460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b="1" i="1" dirty="0"/>
              <a:t>Компьютерные технологии обучения </a:t>
            </a:r>
            <a:r>
              <a:rPr lang="ru-RU" dirty="0"/>
              <a:t>— это технологии обучения, в которых главным средством подготовки и передачи информации обучаемому является компьютер</a:t>
            </a:r>
          </a:p>
        </p:txBody>
      </p:sp>
      <p:pic>
        <p:nvPicPr>
          <p:cNvPr id="3074" name="Picture 2" descr="http://www.moyby.com/images/news/5250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2040" y="3789040"/>
            <a:ext cx="3238500" cy="19431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460798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виды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114300" indent="0" algn="just">
              <a:buNone/>
            </a:pPr>
            <a:r>
              <a:rPr lang="ru-RU" b="1" i="1" dirty="0"/>
              <a:t>1. «Проникающие» технологии</a:t>
            </a:r>
            <a:endParaRPr lang="ru-RU" dirty="0"/>
          </a:p>
          <a:p>
            <a:pPr marL="114300" indent="0" algn="just">
              <a:buNone/>
            </a:pPr>
            <a:r>
              <a:rPr lang="ru-RU" dirty="0"/>
              <a:t>Применение информационных технологий обучения на отдельных этапах </a:t>
            </a:r>
            <a:r>
              <a:rPr lang="ru-RU" dirty="0" smtClean="0"/>
              <a:t>урока </a:t>
            </a:r>
            <a:r>
              <a:rPr lang="ru-RU" dirty="0"/>
              <a:t>для решения определенных дидактических задач.</a:t>
            </a:r>
          </a:p>
          <a:p>
            <a:pPr marL="114300" indent="0" algn="just">
              <a:buNone/>
            </a:pPr>
            <a:r>
              <a:rPr lang="ru-RU" b="1" i="1" dirty="0"/>
              <a:t>2. «Определяющие» технологии</a:t>
            </a:r>
            <a:endParaRPr lang="ru-RU" dirty="0"/>
          </a:p>
          <a:p>
            <a:pPr marL="114300" indent="0" algn="just">
              <a:buNone/>
            </a:pPr>
            <a:r>
              <a:rPr lang="ru-RU" dirty="0"/>
              <a:t>Информационные технологии являются доминирующими в процессе </a:t>
            </a:r>
            <a:r>
              <a:rPr lang="ru-RU" dirty="0" smtClean="0"/>
              <a:t>обучения.</a:t>
            </a:r>
            <a:endParaRPr lang="ru-RU" dirty="0"/>
          </a:p>
          <a:p>
            <a:pPr marL="114300" indent="0" algn="just">
              <a:buNone/>
            </a:pPr>
            <a:r>
              <a:rPr lang="ru-RU" b="1" i="1" dirty="0"/>
              <a:t>3. </a:t>
            </a:r>
            <a:r>
              <a:rPr lang="ru-RU" b="1" i="1" dirty="0" err="1"/>
              <a:t>Монотехнологии</a:t>
            </a:r>
            <a:endParaRPr lang="ru-RU" dirty="0"/>
          </a:p>
          <a:p>
            <a:pPr marL="114300" indent="0" algn="just">
              <a:buNone/>
            </a:pPr>
            <a:r>
              <a:rPr lang="ru-RU" dirty="0"/>
              <a:t>Все обучение и организация учебного процесса опирается на применение информационных технологий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602241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b="1" i="1" dirty="0"/>
              <a:t>Педагогические программные средства </a:t>
            </a:r>
            <a:r>
              <a:rPr lang="ru-RU" b="1" dirty="0"/>
              <a:t>(ППС)</a:t>
            </a:r>
            <a:r>
              <a:rPr lang="ru-RU" dirty="0"/>
              <a:t> </a:t>
            </a:r>
            <a:r>
              <a:rPr lang="ru-RU" dirty="0" smtClean="0"/>
              <a:t>компьютерные </a:t>
            </a:r>
            <a:r>
              <a:rPr lang="ru-RU" dirty="0"/>
              <a:t>продукты и системы, специально разработанные или адаптированные для применения в обучении, отражающие содержание некоторой предметной области</a:t>
            </a:r>
          </a:p>
        </p:txBody>
      </p:sp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4168" y="4653135"/>
            <a:ext cx="1664522" cy="154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157636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недостатки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57403"/>
          </a:xfrm>
        </p:spPr>
        <p:txBody>
          <a:bodyPr>
            <a:normAutofit fontScale="85000" lnSpcReduction="10000"/>
          </a:bodyPr>
          <a:lstStyle/>
          <a:p>
            <a:pPr lvl="0" algn="just"/>
            <a:r>
              <a:rPr lang="ru-RU" dirty="0"/>
              <a:t>предпосылки к отчуждению учащихся друг от друга вследствие чрезмерного общения с компьютером; </a:t>
            </a:r>
          </a:p>
          <a:p>
            <a:pPr lvl="0" algn="just"/>
            <a:r>
              <a:rPr lang="ru-RU" dirty="0"/>
              <a:t>сокращение живого общения с педагогом; </a:t>
            </a:r>
          </a:p>
          <a:p>
            <a:pPr lvl="0" algn="just"/>
            <a:r>
              <a:rPr lang="ru-RU" dirty="0"/>
              <a:t>недостаточные воспитательные возможности компьютера; </a:t>
            </a:r>
          </a:p>
          <a:p>
            <a:pPr lvl="0" algn="just"/>
            <a:r>
              <a:rPr lang="ru-RU" dirty="0"/>
              <a:t>отрицательное воспитательное воздействие на обучаемого, например, формирование необоснованной уверенности в неограниченных эвристических возможностях компьютера и соответствующих прагматических настроений, граничащих с отказом от самостоятельных усилий в достижении тех или иных целей; </a:t>
            </a:r>
          </a:p>
          <a:p>
            <a:pPr lvl="0" algn="just"/>
            <a:r>
              <a:rPr lang="ru-RU" dirty="0"/>
              <a:t>чрезмерное увлечение диалоговым общением с компьютером в процессе видеоигр (за счет других </a:t>
            </a:r>
            <a:r>
              <a:rPr lang="ru-RU" dirty="0" smtClean="0"/>
              <a:t>видов деятельности</a:t>
            </a:r>
            <a:r>
              <a:rPr lang="ru-RU" dirty="0"/>
              <a:t>); </a:t>
            </a:r>
          </a:p>
          <a:p>
            <a:pPr lvl="0" algn="just"/>
            <a:r>
              <a:rPr lang="ru-RU" dirty="0"/>
              <a:t>возможность воспитания «оператора», лишенного самостоятельности, интеллектуальной инициативы; </a:t>
            </a:r>
          </a:p>
          <a:p>
            <a:pPr lvl="0" algn="just"/>
            <a:r>
              <a:rPr lang="ru-RU" dirty="0"/>
              <a:t>опасность воспитания чрезмерного индивидуализма и т. д. </a:t>
            </a:r>
          </a:p>
          <a:p>
            <a:pPr algn="just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727866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1158011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тека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Аптека">
      <a:majorFont>
        <a:latin typeface="Book Antiqua"/>
        <a:ea typeface=""/>
        <a:cs typeface=""/>
        <a:font script="Jpan" typeface="HGS明朝B"/>
        <a:font script="Hang" typeface="HY견명조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견명조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Аптека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100000"/>
              </a:schemeClr>
            </a:gs>
            <a:gs pos="68000">
              <a:schemeClr val="phClr">
                <a:tint val="77000"/>
                <a:satMod val="100000"/>
              </a:schemeClr>
            </a:gs>
            <a:gs pos="81000">
              <a:schemeClr val="phClr">
                <a:tint val="79000"/>
                <a:satMod val="100000"/>
              </a:schemeClr>
            </a:gs>
            <a:gs pos="86000">
              <a:schemeClr val="phClr">
                <a:tint val="73000"/>
                <a:satMod val="100000"/>
              </a:schemeClr>
            </a:gs>
            <a:gs pos="100000">
              <a:schemeClr val="phClr">
                <a:tint val="35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3000"/>
                <a:shade val="100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tint val="100000"/>
                <a:shade val="57000"/>
                <a:satMod val="120000"/>
              </a:schemeClr>
            </a:gs>
            <a:gs pos="80000">
              <a:schemeClr val="phClr">
                <a:tint val="100000"/>
                <a:shade val="56000"/>
                <a:satMod val="145000"/>
              </a:schemeClr>
            </a:gs>
            <a:gs pos="88000">
              <a:schemeClr val="phClr">
                <a:tint val="100000"/>
                <a:shade val="63000"/>
                <a:satMod val="160000"/>
              </a:schemeClr>
            </a:gs>
            <a:gs pos="100000">
              <a:schemeClr val="phClr">
                <a:tint val="99000"/>
                <a:shade val="100000"/>
                <a:satMod val="155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glow" dir="tl">
              <a:rot lat="0" lon="0" rev="1800000"/>
            </a:lightRig>
          </a:scene3d>
          <a:sp3d contourW="10160" prstMaterial="dkEdge">
            <a:bevelT w="0" h="0" prst="angle"/>
            <a:contourClr>
              <a:schemeClr val="phClr">
                <a:shade val="30000"/>
                <a:satMod val="150000"/>
              </a:schemeClr>
            </a:contourClr>
          </a:sp3d>
        </a:effectStyle>
        <a:effectStyle>
          <a:effectLst>
            <a:glow rad="50800">
              <a:schemeClr val="phClr">
                <a:tint val="68000"/>
                <a:shade val="93000"/>
                <a:alpha val="37000"/>
                <a:satMod val="250000"/>
              </a:schemeClr>
            </a:glow>
          </a:effectLst>
          <a:scene3d>
            <a:camera prst="orthographicFront">
              <a:rot lat="0" lon="0" rev="0"/>
            </a:camera>
            <a:lightRig rig="glow" dir="t">
              <a:rot lat="0" lon="0" rev="1800000"/>
            </a:lightRig>
          </a:scene3d>
          <a:sp3d contourW="10160" prstMaterial="dkEdge">
            <a:bevelT w="20320" h="19050" prst="angle"/>
            <a:contourClr>
              <a:schemeClr val="phClr">
                <a:shade val="3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3000"/>
            <a:satMod val="14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atMod val="170000"/>
              </a:schemeClr>
              <a:schemeClr val="phClr">
                <a:shade val="70000"/>
                <a:satMod val="13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Apothecary</Template>
  <TotalTime>169</TotalTime>
  <Words>698</Words>
  <Application>Microsoft Office PowerPoint</Application>
  <PresentationFormat>Экран (4:3)</PresentationFormat>
  <Paragraphs>81</Paragraphs>
  <Slides>18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19" baseType="lpstr">
      <vt:lpstr>Аптека</vt:lpstr>
      <vt:lpstr>Информационные технологии в образовании</vt:lpstr>
      <vt:lpstr>План </vt:lpstr>
      <vt:lpstr>Презентация PowerPoint</vt:lpstr>
      <vt:lpstr>Презентация PowerPoint</vt:lpstr>
      <vt:lpstr>Презентация PowerPoint</vt:lpstr>
      <vt:lpstr>виды</vt:lpstr>
      <vt:lpstr>Презентация PowerPoint</vt:lpstr>
      <vt:lpstr>недостатки</vt:lpstr>
      <vt:lpstr>Презентация PowerPoint</vt:lpstr>
      <vt:lpstr>Презентация PowerPoint</vt:lpstr>
      <vt:lpstr>Форма применения компьютера на уроке определяется его ролью в процессе усвоения учебного материала: </vt:lpstr>
      <vt:lpstr>Формы применения компьютера</vt:lpstr>
      <vt:lpstr>Презентация PowerPoint</vt:lpstr>
      <vt:lpstr>Презентация PowerPoint</vt:lpstr>
      <vt:lpstr>Презентация PowerPoint</vt:lpstr>
      <vt:lpstr>Презентация PowerPoint</vt:lpstr>
      <vt:lpstr>Дистанционное обучение следующие характеристики:  </vt:lpstr>
      <vt:lpstr>Факторы снижения вреда от работы за компьютером: 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Информационные технологии в образовании</dc:title>
  <dc:creator>User</dc:creator>
  <cp:lastModifiedBy>Client</cp:lastModifiedBy>
  <cp:revision>7</cp:revision>
  <dcterms:created xsi:type="dcterms:W3CDTF">2011-12-14T13:45:17Z</dcterms:created>
  <dcterms:modified xsi:type="dcterms:W3CDTF">2012-11-05T15:14:02Z</dcterms:modified>
</cp:coreProperties>
</file>