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78F50B-BEC7-47DC-8775-F2A6060DF1C6}" type="datetimeFigureOut">
              <a:rPr lang="ru-RU" smtClean="0"/>
              <a:t>18.10.2011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D6DC8F2-3179-430D-A86D-FCFE9FE8E3E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Анализ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КОДЕКС РЕСПУБЛИКИ БЕЛАРУСЬ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ОБ </a:t>
            </a:r>
            <a:r>
              <a:rPr lang="ru-RU" b="1" dirty="0"/>
              <a:t>ОБРАЗОВАНИИ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847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2. Основными направлениями государственной политики в сфере образования являются: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dirty="0" smtClean="0"/>
              <a:t>2.1</a:t>
            </a:r>
            <a:r>
              <a:rPr lang="ru-RU" dirty="0"/>
              <a:t>. обеспечение прав, свобод и законных интересов граждан в сфере образования, в том числе права на получение образования как за счет средств республиканского и (или) местных бюджетов, так и на платной основе;</a:t>
            </a:r>
          </a:p>
          <a:p>
            <a:pPr marL="114300" indent="0" algn="just">
              <a:buNone/>
            </a:pPr>
            <a:r>
              <a:rPr lang="ru-RU" dirty="0" smtClean="0"/>
              <a:t>2.6</a:t>
            </a:r>
            <a:r>
              <a:rPr lang="ru-RU" dirty="0"/>
              <a:t>. осуществление перехода к обязательному общему среднему образованию;</a:t>
            </a:r>
          </a:p>
          <a:p>
            <a:pPr marL="114300" indent="0" algn="just">
              <a:buNone/>
            </a:pPr>
            <a:r>
              <a:rPr lang="ru-RU" dirty="0" smtClean="0"/>
              <a:t>2.8</a:t>
            </a:r>
            <a:r>
              <a:rPr lang="ru-RU" dirty="0"/>
              <a:t>. обеспечение преемственности и непрерывности уровней основного образования, ступеней образования в рамках одного уровня основного образования;</a:t>
            </a:r>
          </a:p>
          <a:p>
            <a:pPr marL="114300" indent="0" algn="just">
              <a:buNone/>
            </a:pPr>
            <a:r>
              <a:rPr lang="ru-RU" dirty="0"/>
              <a:t>2.9. обеспечение равенства белорусского и русского языков;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325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Государственная политика в области образования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4785395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3.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В учреждениях образования не допускаются создание и деятельность политических партий, иных общественных объединений, преследующих политические цели, а также создание и анонимная или иная противоречащая законодательству деятельность религиозных организаций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4300" indent="0" algn="just">
              <a:buNone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4. Учреждения образования в вопросах воспитания на основании письменных заявлений обучающихся (законных представителей несовершеннолетних обучающихся) во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внеучебное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время могут взаимодействовать с зарегистрированными религиозными организациями с учетом их влияния на формирование духовных, культурных и государственных традиций белорусского народа. Порядок, условия, содержание и формы такого взаимодействия определяются Правительством Республики Беларусь по согласованию с Президентом Республики Беларусь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4300" indent="0" algn="just">
              <a:buNone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5. Организационной основой осуществления государственной политики в сфере образования являются программа развития системы образования, программы развития дошкольного, общего среднего, профессионально-технического, среднего специального, высшего, специального образования, дополнительного образования детей и молодежи и дополнительного образования взрослых, утверждаемые Правительством Республики Беларусь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пятилетний период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56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ГЛАВА 3</a:t>
            </a:r>
            <a:br>
              <a:rPr lang="ru-RU" sz="2800" b="1" dirty="0"/>
            </a:br>
            <a:r>
              <a:rPr lang="ru-RU" sz="2800" b="1" dirty="0"/>
              <a:t>СИСТЕМА ОБРАЗОВАНИЯ</a:t>
            </a:r>
            <a:br>
              <a:rPr lang="ru-RU" sz="2800" b="1" dirty="0"/>
            </a:br>
            <a:r>
              <a:rPr lang="ru-RU" sz="2800" b="1" dirty="0"/>
              <a:t>Статья 11. Система образования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 </a:t>
            </a:r>
            <a:r>
              <a:rPr lang="ru-RU" b="1" dirty="0"/>
              <a:t>Система образования</a:t>
            </a:r>
            <a:r>
              <a:rPr lang="ru-RU" dirty="0"/>
              <a:t> – совокупность взаимодействующих компонентов, направленных на достижение целей образования</a:t>
            </a:r>
            <a:r>
              <a:rPr lang="ru-RU" dirty="0" smtClean="0"/>
              <a:t>.</a:t>
            </a:r>
          </a:p>
          <a:p>
            <a:pPr marL="114300" indent="0" algn="just">
              <a:buNone/>
            </a:pPr>
            <a:endParaRPr lang="ru-RU" dirty="0"/>
          </a:p>
          <a:p>
            <a:pPr marL="114300" indent="0" algn="just">
              <a:buNone/>
            </a:pPr>
            <a:r>
              <a:rPr lang="ru-RU" dirty="0"/>
              <a:t>2. </a:t>
            </a:r>
            <a:r>
              <a:rPr lang="ru-RU" b="1" dirty="0"/>
              <a:t>Целями образования </a:t>
            </a:r>
            <a:r>
              <a:rPr lang="ru-RU" dirty="0"/>
              <a:t>являются формирование знаний, умений, навыков и интеллектуальное, нравственное, творческое и физическое развитие личности обучающегося.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38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ГЛАВА 3</a:t>
            </a:r>
            <a:br>
              <a:rPr lang="ru-RU" sz="2700" b="1" dirty="0"/>
            </a:br>
            <a:r>
              <a:rPr lang="ru-RU" sz="2700" b="1" dirty="0"/>
              <a:t>СИСТЕМА ОБРАЗОВАНИЯ</a:t>
            </a:r>
            <a:br>
              <a:rPr lang="ru-RU" sz="2700" b="1" dirty="0"/>
            </a:br>
            <a:r>
              <a:rPr lang="ru-RU" sz="2700" b="1" dirty="0"/>
              <a:t>Статья 11. Система образования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dirty="0" smtClean="0"/>
              <a:t>4. Образование </a:t>
            </a:r>
            <a:r>
              <a:rPr lang="ru-RU" dirty="0"/>
              <a:t>подразделяется на основное, дополнительное и специальное.</a:t>
            </a:r>
          </a:p>
          <a:p>
            <a:pPr marL="114300" indent="0" algn="just">
              <a:buNone/>
            </a:pPr>
            <a:r>
              <a:rPr lang="ru-RU" dirty="0"/>
              <a:t>5. Система образования включает в себя систему дошкольного образования, систему общего среднего образования, систему профессионально-технического образования, систему среднего специального образования, систему высшего образования, систему послевузовского образования, систему дополнительного образования детей и молодежи, систему дополнительного образования взрослых, систему специального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36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Статья 12. Основное образование</a:t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 Основное образование – обучение и воспитание обучающихся посредством реализации образовательных программ основного образования.</a:t>
            </a:r>
          </a:p>
          <a:p>
            <a:pPr marL="114300" indent="0" algn="just">
              <a:buNone/>
            </a:pPr>
            <a:r>
              <a:rPr lang="ru-RU" dirty="0"/>
              <a:t>2. Основное образование в Республике Беларусь включает в себя следующие уровни:</a:t>
            </a:r>
          </a:p>
          <a:p>
            <a:pPr marL="114300" indent="0" algn="just">
              <a:buNone/>
            </a:pPr>
            <a:r>
              <a:rPr lang="ru-RU" dirty="0"/>
              <a:t>2.1. дошкольное образование;</a:t>
            </a:r>
          </a:p>
          <a:p>
            <a:pPr marL="114300" indent="0" algn="just">
              <a:buNone/>
            </a:pPr>
            <a:r>
              <a:rPr lang="ru-RU" dirty="0"/>
              <a:t>2.2. общее среднее образование;</a:t>
            </a:r>
          </a:p>
          <a:p>
            <a:pPr marL="114300" indent="0" algn="just">
              <a:buNone/>
            </a:pPr>
            <a:r>
              <a:rPr lang="ru-RU" dirty="0"/>
              <a:t>2.3. профессионально-техническое образование;</a:t>
            </a:r>
          </a:p>
          <a:p>
            <a:pPr marL="114300" indent="0" algn="just">
              <a:buNone/>
            </a:pPr>
            <a:r>
              <a:rPr lang="ru-RU" dirty="0"/>
              <a:t>2.4. среднее специальное образование;</a:t>
            </a:r>
          </a:p>
          <a:p>
            <a:pPr marL="114300" indent="0" algn="just">
              <a:buNone/>
            </a:pPr>
            <a:r>
              <a:rPr lang="ru-RU" dirty="0"/>
              <a:t>2.5. высшее образование;</a:t>
            </a:r>
          </a:p>
          <a:p>
            <a:pPr marL="114300" indent="0" algn="just">
              <a:buNone/>
            </a:pPr>
            <a:r>
              <a:rPr lang="ru-RU" dirty="0"/>
              <a:t>2.6. послевузовское образование.</a:t>
            </a:r>
          </a:p>
          <a:p>
            <a:pPr marL="114300" indent="0" algn="just">
              <a:buNone/>
            </a:pPr>
            <a:r>
              <a:rPr lang="ru-RU" dirty="0"/>
              <a:t>3. Единство и непрерывность основного образования обеспечиваются преемственностью его уровней и согласованностью содержания образовательных программ основного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491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16. Образовательные программы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 Образовательные программы подразделяются на образовательные программы основного образования, образовательные программы дополнительного образования и образовательные программы специального образования</a:t>
            </a:r>
            <a:r>
              <a:rPr lang="ru-RU" dirty="0" smtClean="0"/>
              <a:t>.</a:t>
            </a:r>
          </a:p>
          <a:p>
            <a:pPr marL="114300" indent="0" algn="just">
              <a:buNone/>
            </a:pPr>
            <a:endParaRPr lang="ru-RU" dirty="0"/>
          </a:p>
          <a:p>
            <a:pPr marL="114300" indent="0" algn="just">
              <a:buNone/>
            </a:pPr>
            <a:r>
              <a:rPr lang="ru-RU" dirty="0"/>
              <a:t>2. Образовательные программы основного образования – образовательные программы, реализация которых позволяет получить дошкольное, общее среднее, профессионально-техническое, среднее специальное, высшее, послевузовское образование.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030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60672" cy="1039427"/>
          </a:xfrm>
        </p:spPr>
        <p:txBody>
          <a:bodyPr>
            <a:noAutofit/>
          </a:bodyPr>
          <a:lstStyle/>
          <a:p>
            <a:r>
              <a:rPr lang="ru-RU" sz="2800" b="1" dirty="0"/>
              <a:t>Статья 16. Образовательные программы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 algn="just">
              <a:buNone/>
            </a:pPr>
            <a:r>
              <a:rPr lang="ru-RU" dirty="0"/>
              <a:t>5. </a:t>
            </a:r>
            <a:r>
              <a:rPr lang="ru-RU" b="1" dirty="0"/>
              <a:t>Образовательные программы</a:t>
            </a:r>
            <a:r>
              <a:rPr lang="ru-RU" dirty="0"/>
              <a:t> основного образования, за исключением образовательных программ послевузовского образования, образовательные программы специального образования, за исключением образовательной программы специального образования на уровне дошкольного образования для лиц с интеллектуальной недостаточностью, образовательная программа переподготовки руководящих работников и специалистов, имеющих высшее образование, образовательная программа переподготовки руководящих работников и специалистов, имеющих среднее специальное образование, </a:t>
            </a:r>
            <a:r>
              <a:rPr lang="ru-RU" b="1" dirty="0"/>
              <a:t>включают в себя содержание (образовательный стандарт и научно-методическое обеспечение образования) и ресурсное (кадровое и материально-техническое) обеспечение.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95573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17. Формы получения образования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929411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dirty="0" smtClean="0"/>
              <a:t>1</a:t>
            </a:r>
            <a:r>
              <a:rPr lang="ru-RU" dirty="0"/>
              <a:t>. Образование может быть получено в очной, заочной формах получения образования и в форме соискательства.</a:t>
            </a:r>
          </a:p>
          <a:p>
            <a:r>
              <a:rPr lang="ru-RU" dirty="0"/>
              <a:t>2. Очная форма получения </a:t>
            </a:r>
            <a:r>
              <a:rPr lang="ru-RU" dirty="0" smtClean="0"/>
              <a:t>образования…:</a:t>
            </a:r>
            <a:endParaRPr lang="ru-RU" dirty="0"/>
          </a:p>
          <a:p>
            <a:r>
              <a:rPr lang="ru-RU" dirty="0"/>
              <a:t>Дневная форма получения </a:t>
            </a:r>
            <a:r>
              <a:rPr lang="ru-RU" dirty="0" smtClean="0"/>
              <a:t>образования…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Вечерняя </a:t>
            </a:r>
            <a:r>
              <a:rPr lang="ru-RU" dirty="0"/>
              <a:t>форма получения </a:t>
            </a:r>
            <a:r>
              <a:rPr lang="ru-RU" dirty="0" smtClean="0"/>
              <a:t>образования…</a:t>
            </a:r>
          </a:p>
          <a:p>
            <a:pPr marL="114300" indent="0">
              <a:buNone/>
            </a:pPr>
            <a:r>
              <a:rPr lang="ru-RU" dirty="0" smtClean="0"/>
              <a:t>3</a:t>
            </a:r>
            <a:r>
              <a:rPr lang="ru-RU" dirty="0"/>
              <a:t>. Заочная форма получения </a:t>
            </a:r>
            <a:r>
              <a:rPr lang="ru-RU" dirty="0" smtClean="0"/>
              <a:t>образования…</a:t>
            </a:r>
            <a:r>
              <a:rPr lang="ru-RU" dirty="0"/>
              <a:t> </a:t>
            </a:r>
            <a:endParaRPr lang="ru-RU" dirty="0" smtClean="0"/>
          </a:p>
          <a:p>
            <a:pPr marL="114300" indent="0" algn="just">
              <a:buNone/>
            </a:pPr>
            <a:r>
              <a:rPr lang="ru-RU" b="1" dirty="0" smtClean="0"/>
              <a:t>Дистанционная </a:t>
            </a:r>
            <a:r>
              <a:rPr lang="ru-RU" b="1" dirty="0"/>
              <a:t>форма получения образования – вид заочной формы </a:t>
            </a:r>
            <a:r>
              <a:rPr lang="ru-RU" dirty="0"/>
              <a:t>получения образования, когда получение образования осуществляется преимущественно с использованием современных коммуникационных и информационных технологий.</a:t>
            </a:r>
          </a:p>
          <a:p>
            <a:pPr marL="114300" indent="0">
              <a:buNone/>
            </a:pPr>
            <a:r>
              <a:rPr lang="ru-RU" dirty="0"/>
              <a:t>4. Соискательство – обучение и воспитание, предусматривающие преимущественно самостоятельное освоение обучающимся содержания образовательной программы, его личное участие только в аттестации, организуемой учреждением образования, организацией, реализующей образовательные программы послевузовского образования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796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18. Воспитание в системе образования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 </a:t>
            </a:r>
            <a:r>
              <a:rPr lang="ru-RU" b="1" dirty="0">
                <a:solidFill>
                  <a:schemeClr val="tx1"/>
                </a:solidFill>
              </a:rPr>
              <a:t>Целью воспитания является формирование разносторонне развитой, нравственно зрелой, творческой личности обучающегося.</a:t>
            </a:r>
          </a:p>
          <a:p>
            <a:pPr marL="114300" indent="0" algn="just">
              <a:buNone/>
            </a:pPr>
            <a:r>
              <a:rPr lang="ru-RU" dirty="0"/>
              <a:t>2. </a:t>
            </a:r>
            <a:r>
              <a:rPr lang="ru-RU" b="1" dirty="0">
                <a:solidFill>
                  <a:schemeClr val="tx1"/>
                </a:solidFill>
              </a:rPr>
              <a:t>Задачами воспитания являются:</a:t>
            </a:r>
          </a:p>
          <a:p>
            <a:pPr marL="114300" indent="0" algn="just">
              <a:buNone/>
            </a:pPr>
            <a:r>
              <a:rPr lang="ru-RU" dirty="0"/>
              <a:t>2.1. формирование гражданственности, патриотизма и национального самосознания на основе государственной идеологии;</a:t>
            </a:r>
          </a:p>
          <a:p>
            <a:pPr marL="114300" indent="0" algn="just">
              <a:buNone/>
            </a:pPr>
            <a:r>
              <a:rPr lang="ru-RU" dirty="0"/>
              <a:t>2.2. подготовка к самостоятельной жизни и труду;</a:t>
            </a:r>
          </a:p>
          <a:p>
            <a:pPr marL="114300" indent="0" algn="just">
              <a:buNone/>
            </a:pPr>
            <a:r>
              <a:rPr lang="ru-RU" dirty="0"/>
              <a:t>2.3. формирование нравственной, эстетической и экологической культуры;</a:t>
            </a:r>
          </a:p>
          <a:p>
            <a:pPr marL="114300" indent="0" algn="just">
              <a:buNone/>
            </a:pPr>
            <a:r>
              <a:rPr lang="ru-RU" dirty="0"/>
              <a:t>2.4. овладение ценностями и навыками здорового образа жизни;</a:t>
            </a:r>
          </a:p>
          <a:p>
            <a:pPr marL="114300" indent="0" algn="just">
              <a:buNone/>
            </a:pPr>
            <a:r>
              <a:rPr lang="ru-RU" dirty="0"/>
              <a:t>2.5. формирование культуры семейных отношений;</a:t>
            </a:r>
          </a:p>
          <a:p>
            <a:pPr marL="114300" indent="0" algn="just">
              <a:buNone/>
            </a:pPr>
            <a:r>
              <a:rPr lang="ru-RU" dirty="0"/>
              <a:t>2.6. создание условий для социализации и саморазвития личности обучающегося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endParaRPr lang="ru-RU" dirty="0"/>
          </a:p>
          <a:p>
            <a:pPr marL="114300" indent="0" algn="just">
              <a:buNone/>
            </a:pPr>
            <a:r>
              <a:rPr lang="ru-RU" dirty="0"/>
              <a:t>3. Воспитание основывается на общечеловеческих, гуманистических ценностях, культурных и духовных традициях белорусского народа, государственной идеологии, отражает интересы личности, общества и государства.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56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РАЗДЕЛ V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b="1" cap="all" dirty="0" smtClean="0"/>
              <a:t/>
            </a:r>
            <a:br>
              <a:rPr lang="ru-RU" b="1" cap="all" dirty="0" smtClean="0"/>
            </a:br>
            <a:r>
              <a:rPr lang="ru-RU" b="1" cap="all" dirty="0" smtClean="0"/>
              <a:t>ДИСЦИПЛИНАРНАЯ ОТВЕТСТВЕННОСТЬ ОБУЧАЮЩИХСЯ</a:t>
            </a:r>
          </a:p>
          <a:p>
            <a:pPr marL="114300" indent="0" algn="ctr">
              <a:buNone/>
            </a:pPr>
            <a:r>
              <a:rPr lang="ru-RU" b="1" cap="all" dirty="0" smtClean="0"/>
              <a:t>(</a:t>
            </a:r>
            <a:r>
              <a:rPr lang="ru-RU" b="1" cap="all" dirty="0"/>
              <a:t>о</a:t>
            </a:r>
            <a:r>
              <a:rPr lang="ru-RU" b="1" cap="all" dirty="0" smtClean="0"/>
              <a:t>нологичен</a:t>
            </a:r>
            <a:r>
              <a:rPr lang="ru-RU" b="1" cap="all" dirty="0" smtClean="0"/>
              <a:t> главе 14 в «Трудовом кодексе»)</a:t>
            </a:r>
          </a:p>
          <a:p>
            <a:pPr marL="114300" indent="0" algn="ctr">
              <a:buNone/>
            </a:pPr>
            <a:endParaRPr lang="ru-RU" b="1" cap="all" dirty="0"/>
          </a:p>
          <a:p>
            <a:pPr marL="114300" indent="0" algn="ctr">
              <a:buNone/>
            </a:pPr>
            <a:r>
              <a:rPr lang="ru-RU" b="1" cap="all" dirty="0" smtClean="0"/>
              <a:t>К дисциплинарным взысканием привлекаются с 14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455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</a:t>
            </a:r>
            <a:r>
              <a:rPr lang="ru-RU" dirty="0" smtClean="0"/>
              <a:t> – упорядочить законодательную систему образования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028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57235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Статья 126.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47500" lnSpcReduction="20000"/>
          </a:bodyPr>
          <a:lstStyle/>
          <a:p>
            <a:pPr marL="114300" indent="0" algn="ctr">
              <a:buNone/>
            </a:pPr>
            <a:r>
              <a:rPr lang="ru-RU" sz="3300" b="1" dirty="0" smtClean="0"/>
              <a:t>Основания </a:t>
            </a:r>
            <a:r>
              <a:rPr lang="ru-RU" sz="3300" b="1" dirty="0"/>
              <a:t>для привлечения обучающихся к дисциплинарной </a:t>
            </a:r>
            <a:r>
              <a:rPr lang="ru-RU" sz="3300" b="1" dirty="0" smtClean="0"/>
              <a:t>ответственности</a:t>
            </a:r>
          </a:p>
          <a:p>
            <a:pPr marL="114300" indent="0" algn="ctr">
              <a:buNone/>
            </a:pPr>
            <a:endParaRPr lang="ru-RU" b="1" dirty="0"/>
          </a:p>
          <a:p>
            <a:pPr algn="just"/>
            <a:r>
              <a:rPr lang="ru-RU" sz="3400" dirty="0">
                <a:solidFill>
                  <a:schemeClr val="tx1"/>
                </a:solidFill>
              </a:rPr>
              <a:t>опоздания или неявки без уважительных причин на учебные занятия (занятия);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нарушения </a:t>
            </a:r>
            <a:r>
              <a:rPr lang="ru-RU" sz="3400" dirty="0">
                <a:solidFill>
                  <a:schemeClr val="tx1"/>
                </a:solidFill>
              </a:rPr>
              <a:t>дисциплины в ходе образовательного процесса;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несоблюдения </a:t>
            </a:r>
            <a:r>
              <a:rPr lang="ru-RU" sz="3400" dirty="0">
                <a:solidFill>
                  <a:schemeClr val="tx1"/>
                </a:solidFill>
              </a:rPr>
              <a:t>в период прохождения практики (производственного обучения) режима рабочего времени, определенного правилами внутреннего трудового распорядка соответствующей организации;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неисполнения </a:t>
            </a:r>
            <a:r>
              <a:rPr lang="ru-RU" sz="3400" dirty="0">
                <a:solidFill>
                  <a:schemeClr val="tx1"/>
                </a:solidFill>
              </a:rPr>
              <a:t>без уважительных причин законного требования педагогического работника;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оскорбления </a:t>
            </a:r>
            <a:r>
              <a:rPr lang="ru-RU" sz="3400" dirty="0">
                <a:solidFill>
                  <a:schemeClr val="tx1"/>
                </a:solidFill>
              </a:rPr>
              <a:t>участников образовательного процесса;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распространения </a:t>
            </a:r>
            <a:r>
              <a:rPr lang="ru-RU" sz="3400" dirty="0">
                <a:solidFill>
                  <a:schemeClr val="tx1"/>
                </a:solidFill>
              </a:rPr>
              <a:t>информации, наносящей вред здоровью обучающихся;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порчи </a:t>
            </a:r>
            <a:r>
              <a:rPr lang="ru-RU" sz="3400" dirty="0">
                <a:solidFill>
                  <a:schemeClr val="tx1"/>
                </a:solidFill>
              </a:rPr>
              <a:t>зданий, сооружений, оборудования или иного имущества учреждения образования;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несоблюдения </a:t>
            </a:r>
            <a:r>
              <a:rPr lang="ru-RU" sz="3400" dirty="0">
                <a:solidFill>
                  <a:schemeClr val="tx1"/>
                </a:solidFill>
              </a:rPr>
              <a:t>(нарушения) требований законодательства о здравоохранении, пожарной безопасности;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распития </a:t>
            </a:r>
            <a:r>
              <a:rPr lang="ru-RU" sz="3400" dirty="0">
                <a:solidFill>
                  <a:schemeClr val="tx1"/>
                </a:solidFill>
              </a:rPr>
              <a:t>алкогольных напитков, слабоалкогольных напитков, пива, употребления наркотических средств, психотропных, токсических и других одурманивающих веществ в зданиях, общежитиях и на иной территории учреждения </a:t>
            </a:r>
            <a:r>
              <a:rPr lang="ru-RU" sz="3400" dirty="0" smtClean="0">
                <a:solidFill>
                  <a:schemeClr val="tx1"/>
                </a:solidFill>
              </a:rPr>
              <a:t>образования, либо </a:t>
            </a:r>
            <a:r>
              <a:rPr lang="ru-RU" sz="3400" dirty="0">
                <a:solidFill>
                  <a:schemeClr val="tx1"/>
                </a:solidFill>
              </a:rPr>
              <a:t>появления в указанных местах в состоянии алкогольного, наркотического или токсического </a:t>
            </a:r>
            <a:r>
              <a:rPr lang="ru-RU" sz="3400" dirty="0" smtClean="0">
                <a:solidFill>
                  <a:schemeClr val="tx1"/>
                </a:solidFill>
              </a:rPr>
              <a:t>опьянения;</a:t>
            </a:r>
          </a:p>
          <a:p>
            <a:pPr algn="just"/>
            <a:r>
              <a:rPr lang="ru-RU" sz="3400" dirty="0" smtClean="0">
                <a:solidFill>
                  <a:schemeClr val="tx1"/>
                </a:solidFill>
              </a:rPr>
              <a:t>курения </a:t>
            </a:r>
            <a:r>
              <a:rPr lang="ru-RU" sz="3400" dirty="0">
                <a:solidFill>
                  <a:schemeClr val="tx1"/>
                </a:solidFill>
              </a:rPr>
              <a:t>(потребления) табачных изделий в зданиях, общежитиях и на иной территории учреждения </a:t>
            </a:r>
            <a:r>
              <a:rPr lang="ru-RU" sz="3400" dirty="0" smtClean="0">
                <a:solidFill>
                  <a:schemeClr val="tx1"/>
                </a:solidFill>
              </a:rPr>
              <a:t>образования.</a:t>
            </a:r>
            <a:endParaRPr lang="ru-RU" sz="3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62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128. Меры дисциплинарного взыскания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1</a:t>
            </a:r>
            <a:r>
              <a:rPr lang="ru-RU" b="1" dirty="0">
                <a:solidFill>
                  <a:schemeClr val="tx1"/>
                </a:solidFill>
              </a:rPr>
              <a:t>. За совершение дисциплинарного проступка к обучающемуся могут быть применены следующие меры дисциплинарного взыскания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marL="11430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114300" indent="0" algn="just">
              <a:buNone/>
            </a:pPr>
            <a:r>
              <a:rPr lang="ru-RU" b="1" dirty="0">
                <a:solidFill>
                  <a:schemeClr val="tx1"/>
                </a:solidFill>
              </a:rPr>
              <a:t>1.1. замечание;</a:t>
            </a:r>
          </a:p>
          <a:p>
            <a:pPr marL="114300" indent="0" algn="just">
              <a:buNone/>
            </a:pPr>
            <a:r>
              <a:rPr lang="ru-RU" b="1" dirty="0">
                <a:solidFill>
                  <a:schemeClr val="tx1"/>
                </a:solidFill>
              </a:rPr>
              <a:t>1.2. выговор;</a:t>
            </a:r>
          </a:p>
          <a:p>
            <a:pPr marL="114300" indent="0" algn="just">
              <a:buNone/>
            </a:pPr>
            <a:r>
              <a:rPr lang="ru-RU" b="1" dirty="0">
                <a:solidFill>
                  <a:schemeClr val="tx1"/>
                </a:solidFill>
              </a:rPr>
              <a:t>1.3. отчисление.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209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128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b="1" dirty="0"/>
              <a:t>2. </a:t>
            </a:r>
            <a:r>
              <a:rPr lang="ru-RU" b="1" dirty="0" smtClean="0"/>
              <a:t>Отчисление как мера дисциплинарной ответственности может быть применено за:</a:t>
            </a:r>
          </a:p>
          <a:p>
            <a:pPr algn="just"/>
            <a:r>
              <a:rPr lang="ru-RU" dirty="0" smtClean="0"/>
              <a:t>длительное отсутствие (более тридцати дней, а для лиц, осваивающих содержание образовательных программ дополнительного образования взрослых (за исключением лиц, осваивающих содержание образовательной программы переподготовки руководящих работников и специалистов, имеющих высшее образование, образовательной программы переподготовки руководящих работников и специалистов, имеющих среднее специальное образование), более трех дней) без уважительных причин на учебных занятиях (занятиях) в течение учебного года;</a:t>
            </a:r>
          </a:p>
          <a:p>
            <a:pPr algn="just"/>
            <a:r>
              <a:rPr lang="ru-RU" dirty="0" smtClean="0"/>
              <a:t>систематическое </a:t>
            </a:r>
            <a:r>
              <a:rPr lang="ru-RU" dirty="0"/>
              <a:t>(повторное в течение учебного года) неисполнение или ненадлежащее исполнение обязанностей обучающимся, если к нему ранее применялись меры дисциплинарного взыскания.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996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Статья 130.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ru-RU" b="1" dirty="0" smtClean="0"/>
              <a:t>Презумпция невиновности обучающегося, привлекаемого к дисциплинарной ответственности</a:t>
            </a:r>
          </a:p>
          <a:p>
            <a:pPr marL="11430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 Обучающийся, привлекаемый к дисциплинарной ответственности, считается невиновным, пока его вина не будет доказана и установлена приказом о применении меры дисциплинарного взыскания, изданным руководителем учреждения </a:t>
            </a:r>
            <a:r>
              <a:rPr lang="ru-RU" dirty="0" smtClean="0"/>
              <a:t>образования.</a:t>
            </a:r>
            <a:endParaRPr lang="ru-RU" dirty="0"/>
          </a:p>
          <a:p>
            <a:pPr marL="114300" indent="0" algn="just">
              <a:buNone/>
            </a:pPr>
            <a:r>
              <a:rPr lang="ru-RU" dirty="0"/>
              <a:t>2. Обучающийся, привлекаемый к дисциплинарной ответственности, не обязан доказывать свою невиновность. Неустранимые сомнения в виновности обучающегося, привлекаемого к дисциплинарной ответственности, толкуются в его пользу.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396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Статья </a:t>
            </a:r>
            <a:r>
              <a:rPr lang="ru-RU" b="1" dirty="0" smtClean="0"/>
              <a:t>131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marL="114300" indent="0" algn="just">
              <a:buNone/>
            </a:pPr>
            <a:r>
              <a:rPr lang="ru-RU" b="1" dirty="0" smtClean="0"/>
              <a:t>Права </a:t>
            </a:r>
            <a:r>
              <a:rPr lang="ru-RU" b="1" dirty="0"/>
              <a:t>обучающегося, привлекаемого к дисциплинарной ответственности, законного представителя несовершеннолетнего обучающегося, привлекаемого к дисциплинарной </a:t>
            </a:r>
            <a:r>
              <a:rPr lang="ru-RU" b="1" dirty="0" smtClean="0"/>
              <a:t>ответственности</a:t>
            </a:r>
          </a:p>
          <a:p>
            <a:pPr marL="114300" indent="0" algn="just">
              <a:buNone/>
            </a:pPr>
            <a:endParaRPr lang="ru-RU" b="1" dirty="0"/>
          </a:p>
          <a:p>
            <a:pPr algn="just"/>
            <a:r>
              <a:rPr lang="ru-RU" sz="2900" dirty="0" smtClean="0"/>
              <a:t>Обучающийся, привлекаемый к дисциплинарной ответственности, законный представитель несовершеннолетнего обучающегося, привлекаемого к дисциплинарной ответственности, имеют право:</a:t>
            </a:r>
          </a:p>
          <a:p>
            <a:pPr algn="just"/>
            <a:r>
              <a:rPr lang="ru-RU" sz="2900" dirty="0" smtClean="0"/>
              <a:t>знакомиться со всеми материалами, подтверждающими вину обучающегося, снимать с них копии;</a:t>
            </a:r>
          </a:p>
          <a:p>
            <a:pPr algn="just"/>
            <a:r>
              <a:rPr lang="ru-RU" sz="2900" dirty="0" smtClean="0"/>
              <a:t>давать пояснения и представлять доказательства либо отказаться от дачи пояснений;</a:t>
            </a:r>
          </a:p>
          <a:p>
            <a:pPr algn="just"/>
            <a:r>
              <a:rPr lang="ru-RU" sz="2900" dirty="0" smtClean="0"/>
              <a:t>быть заслушанными в ходе любого затрагивающего их интересы разбирательства, присутствовать на нем;</a:t>
            </a:r>
          </a:p>
          <a:p>
            <a:pPr algn="just"/>
            <a:r>
              <a:rPr lang="ru-RU" sz="2900" dirty="0" smtClean="0"/>
              <a:t>получить юридическую помощь в соответствии с законодательством;</a:t>
            </a:r>
          </a:p>
          <a:p>
            <a:pPr algn="just"/>
            <a:r>
              <a:rPr lang="ru-RU" sz="2900" dirty="0" smtClean="0"/>
              <a:t>ознакомиться с приказом о применении меры дисциплинарного взыскания и получить его копию;</a:t>
            </a:r>
          </a:p>
          <a:p>
            <a:pPr algn="just"/>
            <a:r>
              <a:rPr lang="ru-RU" sz="2900" b="1" dirty="0" smtClean="0"/>
              <a:t>обжаловать приказ о применении меры дисциплинарного взыскания.</a:t>
            </a:r>
          </a:p>
        </p:txBody>
      </p:sp>
    </p:spTree>
    <p:extLst>
      <p:ext uri="{BB962C8B-B14F-4D97-AF65-F5344CB8AC3E}">
        <p14:creationId xmlns:p14="http://schemas.microsoft.com/office/powerpoint/2010/main" val="795994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ГЛАВА 16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marL="114300" indent="0" algn="ctr">
              <a:buNone/>
            </a:pPr>
            <a:r>
              <a:rPr lang="ru-RU" b="1" cap="all" dirty="0"/>
              <a:t/>
            </a:r>
            <a:br>
              <a:rPr lang="ru-RU" b="1" cap="all" dirty="0"/>
            </a:br>
            <a:r>
              <a:rPr lang="ru-RU" b="1" cap="all" dirty="0"/>
              <a:t>ФИНАНСИРОВАНИЕ В СФЕРЕ </a:t>
            </a:r>
            <a:r>
              <a:rPr lang="ru-RU" b="1" cap="all" dirty="0" smtClean="0"/>
              <a:t>ОБРАЗОВАНИЯ</a:t>
            </a:r>
          </a:p>
          <a:p>
            <a:pPr marL="114300" indent="0" algn="ctr">
              <a:buNone/>
            </a:pPr>
            <a:endParaRPr lang="ru-RU" b="1" cap="all" dirty="0"/>
          </a:p>
          <a:p>
            <a:pPr marL="114300" indent="0" algn="just">
              <a:buNone/>
            </a:pPr>
            <a:r>
              <a:rPr lang="ru-RU" dirty="0" smtClean="0"/>
              <a:t>1. </a:t>
            </a:r>
            <a:r>
              <a:rPr lang="ru-RU" b="1" dirty="0" smtClean="0"/>
              <a:t>Финансирование </a:t>
            </a:r>
            <a:r>
              <a:rPr lang="ru-RU" b="1" dirty="0"/>
              <a:t>государственных учреждений образования</a:t>
            </a:r>
            <a:r>
              <a:rPr lang="ru-RU" dirty="0"/>
              <a:t>, государственных организаций образования, обеспечивающих функционирование системы образования, программы развития системы образования, программ развития дошкольного, общего среднего, профессионально-технического, среднего специального, высшего, специального образования, дополнительного образования детей и молодежи и дополнительного образования взрослых </a:t>
            </a:r>
            <a:r>
              <a:rPr lang="ru-RU" b="1" dirty="0"/>
              <a:t>осуществляется за счет средств республиканского и (или) местных бюджетов, средств учредителей, средств, полученных от приносящей доходы деятельности, безвозмездной (спонсорской) помощи юридических лиц, индивидуальных предпринимателей и иных источников, не запрещенных законодательством.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63417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ГЛАВА 37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b="1" cap="all" dirty="0"/>
              <a:t/>
            </a:r>
            <a:br>
              <a:rPr lang="ru-RU" b="1" cap="all" dirty="0"/>
            </a:br>
            <a:r>
              <a:rPr lang="ru-RU" b="1" cap="all" dirty="0"/>
              <a:t>СИСТЕМА ВЫСШЕГО </a:t>
            </a:r>
            <a:r>
              <a:rPr lang="ru-RU" b="1" cap="all" dirty="0" smtClean="0"/>
              <a:t>ОБРАЗОВАНИЯ</a:t>
            </a:r>
          </a:p>
          <a:p>
            <a:pPr marL="114300" indent="0" algn="ctr">
              <a:buNone/>
            </a:pPr>
            <a:r>
              <a:rPr lang="ru-RU" b="1" cap="all" dirty="0" smtClean="0"/>
              <a:t>(5 глав, 16 статей)</a:t>
            </a:r>
            <a:endParaRPr lang="ru-RU" b="1" cap="all" dirty="0"/>
          </a:p>
          <a:p>
            <a:pPr marL="114300" indent="0" algn="just">
              <a:buNone/>
            </a:pPr>
            <a:r>
              <a:rPr lang="ru-RU" b="1" dirty="0"/>
              <a:t>Высшее образование</a:t>
            </a:r>
            <a:r>
              <a:rPr lang="ru-RU" dirty="0"/>
              <a:t> – уровень основного образования, направленный на развитие личности студента, курсанта, слушателя, их интеллектуальных и творческих способностей, получение ими специальной теоретической и практической подготовки, завершающийся присвоением квалификации специалиста с высшим образованием, степени магистра.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809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3. Высшее образование подразделяется на две </a:t>
            </a:r>
            <a:r>
              <a:rPr lang="ru-RU" sz="2800" b="1" dirty="0" smtClean="0"/>
              <a:t>ступени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4</a:t>
            </a:r>
            <a:r>
              <a:rPr lang="ru-RU" sz="1600" dirty="0">
                <a:solidFill>
                  <a:schemeClr val="tx1"/>
                </a:solidFill>
              </a:rPr>
              <a:t>. На I ступени высшего образования обеспечивается подготовка специалистов, обладающих фундаментальными и специальными знаниями, умениями и навыками, с присвоением квалификации специалиста с высшим образованием.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Высшее </a:t>
            </a:r>
            <a:r>
              <a:rPr lang="ru-RU" sz="1600" dirty="0">
                <a:solidFill>
                  <a:schemeClr val="tx1"/>
                </a:solidFill>
              </a:rPr>
              <a:t>образование I ступени дает право на продолжение образования на II ступени высшего образования и на трудоустройство по полученной специальности (направлению специальности, специализации) и присвоенной квалификации.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5. На II ступени высшего образования (магистратура) обеспечиваются углубленная подготовка специалиста, формирование знаний, умений и навыков научно-педагогической и научно-исследовательской работы с присвоением степени магистра.</a:t>
            </a:r>
          </a:p>
          <a:p>
            <a:pPr marL="114300" indent="0" algn="just">
              <a:buNone/>
            </a:pPr>
            <a:r>
              <a:rPr lang="ru-RU" sz="1600" dirty="0">
                <a:solidFill>
                  <a:schemeClr val="tx1"/>
                </a:solidFill>
              </a:rPr>
              <a:t>На II ступени высшего образования реализуются образовательная программа высшего образования II ступени, формирующая знания, умения и навыки научно-педагогической и научно-исследовательской работы и обеспечивающая получение степени магистра, и образовательная программа высшего образования II ступени с углубленной подготовкой специалиста, обеспечивающая получение степени магистра.</a:t>
            </a:r>
          </a:p>
          <a:p>
            <a:pPr algn="just"/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54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207. Учреждения высшего образования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1</a:t>
            </a:r>
            <a:r>
              <a:rPr lang="ru-RU" dirty="0">
                <a:solidFill>
                  <a:schemeClr val="tx1"/>
                </a:solidFill>
              </a:rPr>
              <a:t>. Учреждение высшего образования – учреждение образования, которое реализует образовательные программы высшего образования, программу воспитания и защиты прав и законных интересов детей, находящихся в социально опасном положении, образовательную программу среднего образования, образовательные программы профессионально-технического образования, образовательные программы среднего специального образования, образовательные программы послевузовского образования, образовательную программу дополнительного образования детей и молодежи, образовательные программы дополнительного образования взрослых.</a:t>
            </a:r>
          </a:p>
          <a:p>
            <a:pPr marL="11430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 Учреждения высшего образования могут быть следующих видов:</a:t>
            </a:r>
          </a:p>
          <a:p>
            <a:pPr marL="11430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2.1. классический университет;</a:t>
            </a:r>
          </a:p>
          <a:p>
            <a:pPr marL="11430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2.2. профильный университет (академия, консерватория);</a:t>
            </a:r>
          </a:p>
          <a:p>
            <a:pPr marL="11430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2.3. институт;</a:t>
            </a:r>
          </a:p>
          <a:p>
            <a:pPr marL="11430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2.4. высший колледж.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7673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ГЛАВА 39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b="1" cap="all" dirty="0"/>
              <a:t/>
            </a:r>
            <a:br>
              <a:rPr lang="ru-RU" b="1" cap="all" dirty="0"/>
            </a:br>
            <a:r>
              <a:rPr lang="ru-RU" b="1" cap="all" dirty="0"/>
              <a:t>ОРГАНИЗАЦИЯ ОБРАЗОВАТЕЛЬНОГО ПРОЦЕССА ПРИ РЕАЛИЗАЦИИ ОБРАЗОВАТЕЛЬНЫХ ПРОГРАММ ВЫСШЕГО </a:t>
            </a:r>
            <a:r>
              <a:rPr lang="ru-RU" b="1" cap="all" dirty="0" smtClean="0"/>
              <a:t>ОБРАЗОВАНИЯ</a:t>
            </a:r>
          </a:p>
          <a:p>
            <a:pPr marL="114300" indent="0" algn="ctr">
              <a:buNone/>
            </a:pPr>
            <a:endParaRPr lang="ru-RU" b="1" cap="all" dirty="0"/>
          </a:p>
          <a:p>
            <a:pPr algn="just"/>
            <a:r>
              <a:rPr lang="ru-RU" b="1" dirty="0"/>
              <a:t>Статья 212. Общие требования к организации образовательного процесса при реализации образовательных программ высшего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18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Реализует две функции: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РЕГУЛЯТИВНУЮ;</a:t>
            </a:r>
          </a:p>
          <a:p>
            <a:r>
              <a:rPr lang="ru-RU" sz="4800" b="1" dirty="0" smtClean="0"/>
              <a:t>ЗАЩИТНУЮ.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4981650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Статья 214. Текущая аттестация студентов, курсантов, слушателей при освоении содержания образовательных программ высшего </a:t>
            </a:r>
            <a:r>
              <a:rPr lang="ru-RU" b="1" dirty="0" smtClean="0"/>
              <a:t>образования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/>
              <a:t>Статья 215. Итоговая аттестация студентов, курсантов, слушателей при освоении содержания образовательных программ высшего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4574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ГЛАВА 41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b="1" cap="all" dirty="0"/>
              <a:t/>
            </a:r>
            <a:br>
              <a:rPr lang="ru-RU" b="1" cap="all" dirty="0"/>
            </a:br>
            <a:r>
              <a:rPr lang="ru-RU" b="1" cap="all" dirty="0"/>
              <a:t>НАУЧНО-МЕТОДИЧЕСКОЕ ОБЕСПЕЧЕНИЕ ВЫСШЕГО </a:t>
            </a:r>
            <a:r>
              <a:rPr lang="ru-RU" b="1" cap="all" dirty="0" smtClean="0"/>
              <a:t>ОБРАЗОВАНИЯ</a:t>
            </a:r>
          </a:p>
          <a:p>
            <a:pPr marL="114300" indent="0" algn="ctr">
              <a:buNone/>
            </a:pPr>
            <a:endParaRPr lang="ru-RU" b="1" cap="all" dirty="0"/>
          </a:p>
          <a:p>
            <a:r>
              <a:rPr lang="ru-RU" b="1" dirty="0"/>
              <a:t>Статья 216. Система научно-методического обеспечения высшего образования</a:t>
            </a:r>
          </a:p>
          <a:p>
            <a:pPr algn="just"/>
            <a:r>
              <a:rPr lang="ru-RU" b="1" dirty="0"/>
              <a:t>Статья 217. Учебно-программная документация образовательных программ высшего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518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структура</a:t>
            </a:r>
            <a:endParaRPr lang="ru-RU" sz="44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Общая часть;</a:t>
            </a:r>
          </a:p>
          <a:p>
            <a:r>
              <a:rPr lang="ru-RU" sz="4400" dirty="0" smtClean="0"/>
              <a:t>17 разделов;</a:t>
            </a:r>
          </a:p>
          <a:p>
            <a:r>
              <a:rPr lang="ru-RU" sz="4400" dirty="0" smtClean="0"/>
              <a:t>63 главы;</a:t>
            </a:r>
          </a:p>
          <a:p>
            <a:r>
              <a:rPr lang="ru-RU" sz="4400" dirty="0" smtClean="0"/>
              <a:t>295 статей.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92190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СОДЕРЖАНИЕ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/>
              <a:t>ОБЩАЯ ЧАСТЬ</a:t>
            </a:r>
          </a:p>
          <a:p>
            <a:r>
              <a:rPr lang="ru-RU" b="1" cap="all" dirty="0"/>
              <a:t>РАЗДЕЛ I</a:t>
            </a:r>
            <a:br>
              <a:rPr lang="ru-RU" b="1" cap="all" dirty="0"/>
            </a:br>
            <a:r>
              <a:rPr lang="ru-RU" b="1" cap="all" dirty="0"/>
              <a:t>ОСНОВЫ ПРАВОВОГО РЕГУЛИРОВАНИЯ В СФЕРЕ ОБРАЗОВАНИЯ</a:t>
            </a:r>
          </a:p>
          <a:p>
            <a:r>
              <a:rPr lang="ru-RU" b="1" cap="all" dirty="0"/>
              <a:t>ГЛАВА 1</a:t>
            </a:r>
            <a:br>
              <a:rPr lang="ru-RU" b="1" cap="all" dirty="0"/>
            </a:br>
            <a:r>
              <a:rPr lang="ru-RU" b="1" cap="all" dirty="0"/>
              <a:t>ОСНОВНЫЕ ПОЛОЖЕНИЯ</a:t>
            </a:r>
          </a:p>
          <a:p>
            <a:r>
              <a:rPr lang="ru-RU" b="1" dirty="0"/>
              <a:t>Статья 1. Основные термины, применяемые в настоящем Кодексе, и их определения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66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воспитание</a:t>
            </a:r>
            <a:r>
              <a:rPr lang="ru-RU" dirty="0"/>
              <a:t> – целенаправленный процесс формирования духовно-нравственной и эмоционально ценностной сферы личности обучающегося</a:t>
            </a:r>
            <a:r>
              <a:rPr lang="ru-RU" dirty="0" smtClean="0"/>
              <a:t>;</a:t>
            </a:r>
          </a:p>
          <a:p>
            <a:pPr algn="just"/>
            <a:r>
              <a:rPr lang="ru-RU" b="1" dirty="0"/>
              <a:t>обучение</a:t>
            </a:r>
            <a:r>
              <a:rPr lang="ru-RU" dirty="0"/>
              <a:t> – целенаправленный процесс организации и стимулирования учебной деятельности обучающихся по овладению ими знаниями, умениями и навыками, развитию их творческих способностей;</a:t>
            </a:r>
            <a:endParaRPr lang="ru-RU" b="1" dirty="0" smtClean="0"/>
          </a:p>
          <a:p>
            <a:pPr algn="just"/>
            <a:r>
              <a:rPr lang="ru-RU" b="1" dirty="0" smtClean="0"/>
              <a:t>образование</a:t>
            </a:r>
            <a:r>
              <a:rPr lang="ru-RU" dirty="0"/>
              <a:t> – обучение и воспитание в интересах личности, общества и государства, направленные на усвоение знаний, умений, навыков, формирование гармоничной, разносторонне развитой личности обучающегося;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98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образовательная программа</a:t>
            </a:r>
            <a:r>
              <a:rPr lang="ru-RU" dirty="0"/>
              <a:t> – совокупность документации, регламентирующей образовательный процесс, и условий, необходимых для получения в соответствии с ожидаемыми результатами определенного уровня основного образования или определенного вида дополнительного образования;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557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ОПРЕДЕЛЕНИЯ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образовательный </a:t>
            </a:r>
            <a:r>
              <a:rPr lang="ru-RU" b="1" dirty="0"/>
              <a:t>стандарт</a:t>
            </a:r>
            <a:r>
              <a:rPr lang="ru-RU" dirty="0"/>
              <a:t> – технический нормативный правовой акт, определяющий содержание образовательной программы посредством установления требований к образовательному процессу и результатам освоения ее содержания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712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Статья 2. Основы государственной политики в сфере образования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dirty="0" smtClean="0"/>
              <a:t>1</a:t>
            </a:r>
            <a:r>
              <a:rPr lang="ru-RU" dirty="0"/>
              <a:t>. Государственная политика в сфере образования основывается </a:t>
            </a:r>
            <a:r>
              <a:rPr lang="ru-RU" b="1" dirty="0"/>
              <a:t>на принципах:</a:t>
            </a:r>
          </a:p>
          <a:p>
            <a:pPr marL="114300" indent="0">
              <a:buNone/>
            </a:pPr>
            <a:r>
              <a:rPr lang="ru-RU" dirty="0"/>
              <a:t>1.1. приоритета образования;</a:t>
            </a:r>
          </a:p>
          <a:p>
            <a:pPr marL="114300" indent="0">
              <a:buNone/>
            </a:pPr>
            <a:r>
              <a:rPr lang="ru-RU" dirty="0"/>
              <a:t>1.2. приоритета общечеловеческих ценностей, прав человека, гуманистического характера образования;</a:t>
            </a:r>
          </a:p>
          <a:p>
            <a:pPr marL="114300" indent="0">
              <a:buNone/>
            </a:pPr>
            <a:r>
              <a:rPr lang="ru-RU" dirty="0"/>
              <a:t>1.3. гарантии конституционного права каждого на образование;</a:t>
            </a:r>
          </a:p>
          <a:p>
            <a:pPr marL="114300" indent="0">
              <a:buNone/>
            </a:pPr>
            <a:r>
              <a:rPr lang="ru-RU" dirty="0"/>
              <a:t>1.4. обеспечения равного доступа к получению образования;</a:t>
            </a:r>
          </a:p>
          <a:p>
            <a:pPr marL="114300" indent="0">
              <a:buNone/>
            </a:pPr>
            <a:r>
              <a:rPr lang="ru-RU" dirty="0"/>
              <a:t>1.5. обязательности общего базового образования;</a:t>
            </a:r>
          </a:p>
          <a:p>
            <a:pPr marL="114300" indent="0">
              <a:buNone/>
            </a:pPr>
            <a:r>
              <a:rPr lang="ru-RU" dirty="0"/>
              <a:t>1.6. интеграции в мировое образовательное пространство при сохранении и развитии традиций системы образования;</a:t>
            </a:r>
          </a:p>
          <a:p>
            <a:pPr marL="114300" indent="0">
              <a:buNone/>
            </a:pPr>
            <a:r>
              <a:rPr lang="ru-RU" dirty="0"/>
              <a:t>1.7. экологической направленности образования;</a:t>
            </a:r>
          </a:p>
          <a:p>
            <a:pPr marL="114300" indent="0">
              <a:buNone/>
            </a:pPr>
            <a:r>
              <a:rPr lang="ru-RU" dirty="0"/>
              <a:t>1.8. поддержки и развития образования с учетом задач социально-экономического развития государства;</a:t>
            </a:r>
          </a:p>
          <a:p>
            <a:pPr marL="114300" indent="0">
              <a:buNone/>
            </a:pPr>
            <a:r>
              <a:rPr lang="ru-RU" dirty="0"/>
              <a:t>1.9. государственно-общественного характера управления образованием;</a:t>
            </a:r>
          </a:p>
          <a:p>
            <a:pPr marL="114300" indent="0">
              <a:buNone/>
            </a:pPr>
            <a:r>
              <a:rPr lang="ru-RU" dirty="0"/>
              <a:t>1.10. светского характера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902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83</TotalTime>
  <Words>469</Words>
  <Application>Microsoft Office PowerPoint</Application>
  <PresentationFormat>Экран (4:3)</PresentationFormat>
  <Paragraphs>163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Аптека</vt:lpstr>
      <vt:lpstr>КОДЕКС РЕСПУБЛИКИ БЕЛАРУСЬ  ОБ ОБРАЗОВАНИИ </vt:lpstr>
      <vt:lpstr>Цель – упорядочить законодательную систему образования</vt:lpstr>
      <vt:lpstr>Реализует две функции:</vt:lpstr>
      <vt:lpstr>структура</vt:lpstr>
      <vt:lpstr>СОДЕРЖАНИЕ</vt:lpstr>
      <vt:lpstr>ОПРЕДЕЛЕНИЯ</vt:lpstr>
      <vt:lpstr>ОПРЕДЕЛЕНИЯ</vt:lpstr>
      <vt:lpstr>ОПРЕДЕЛЕНИЯ</vt:lpstr>
      <vt:lpstr>Статья 2. Основы государственной политики в сфере образования </vt:lpstr>
      <vt:lpstr>2. Основными направлениями государственной политики в сфере образования являются: </vt:lpstr>
      <vt:lpstr>Государственная политика в области образования</vt:lpstr>
      <vt:lpstr>ГЛАВА 3 СИСТЕМА ОБРАЗОВАНИЯ Статья 11. Система образования </vt:lpstr>
      <vt:lpstr>ГЛАВА 3 СИСТЕМА ОБРАЗОВАНИЯ Статья 11. Система образования </vt:lpstr>
      <vt:lpstr>Статья 12. Основное образование </vt:lpstr>
      <vt:lpstr>Статья 16. Образовательные программы </vt:lpstr>
      <vt:lpstr>Статья 16. Образовательные программы </vt:lpstr>
      <vt:lpstr>Статья 17. Формы получения образования </vt:lpstr>
      <vt:lpstr>Статья 18. Воспитание в системе образования </vt:lpstr>
      <vt:lpstr>РАЗДЕЛ V</vt:lpstr>
      <vt:lpstr>Статья 126. </vt:lpstr>
      <vt:lpstr>Статья 128. Меры дисциплинарного взыскания </vt:lpstr>
      <vt:lpstr>Статья 128</vt:lpstr>
      <vt:lpstr>Статья 130. </vt:lpstr>
      <vt:lpstr>Статья 131 </vt:lpstr>
      <vt:lpstr>ГЛАВА 16</vt:lpstr>
      <vt:lpstr>ГЛАВА 37</vt:lpstr>
      <vt:lpstr>3. Высшее образование подразделяется на две ступени </vt:lpstr>
      <vt:lpstr>Статья 207. Учреждения высшего образования </vt:lpstr>
      <vt:lpstr>ГЛАВА 39</vt:lpstr>
      <vt:lpstr>Презентация PowerPoint</vt:lpstr>
      <vt:lpstr>ГЛАВА 41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КОДЕКС РЕСПУБЛИКИ БЕЛАРУСЬ  ОБ ОБРАЗОВАНИИ </dc:title>
  <dc:creator>User</dc:creator>
  <cp:lastModifiedBy>User</cp:lastModifiedBy>
  <cp:revision>8</cp:revision>
  <dcterms:created xsi:type="dcterms:W3CDTF">2011-10-18T18:01:35Z</dcterms:created>
  <dcterms:modified xsi:type="dcterms:W3CDTF">2011-10-18T19:25:07Z</dcterms:modified>
</cp:coreProperties>
</file>