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0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573BF6F-0629-4E44-84A0-979A5D3A6715}" type="datetimeFigureOut">
              <a:rPr lang="ru-RU" smtClean="0"/>
              <a:t>04.02.2012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983B261-94F1-4832-BA4E-EE010008AF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Образование как социокультурный феномен.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Система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образования Республики Беларусь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49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Учреждения образования: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536504"/>
          </a:xfrm>
        </p:spPr>
        <p:txBody>
          <a:bodyPr/>
          <a:lstStyle/>
          <a:p>
            <a:pPr marL="6858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085184"/>
            <a:ext cx="208823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Дошкольные учреждения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5620" y="2996951"/>
            <a:ext cx="3672408" cy="586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Учебные заведения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3805700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Учреждения внешкольного воспитания и обучения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3805700"/>
            <a:ext cx="223224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Социально-педагогические учреждения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84168" y="5114846"/>
            <a:ext cx="252028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Научно-исследовательские учреждения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1609335"/>
            <a:ext cx="122413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Школы различных типов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1622732"/>
            <a:ext cx="4320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училища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1621988"/>
            <a:ext cx="4320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колледжи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52275" y="1621988"/>
            <a:ext cx="4320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вузы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96236" y="1556792"/>
            <a:ext cx="144016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Учреждения </a:t>
            </a:r>
            <a:r>
              <a:rPr lang="ru-RU" sz="1600" b="1" dirty="0" err="1" smtClean="0">
                <a:solidFill>
                  <a:schemeClr val="tx1"/>
                </a:solidFill>
              </a:rPr>
              <a:t>послевузо-вского</a:t>
            </a:r>
            <a:r>
              <a:rPr lang="ru-RU" sz="1600" b="1" dirty="0" smtClean="0">
                <a:solidFill>
                  <a:schemeClr val="tx1"/>
                </a:solidFill>
              </a:rPr>
              <a:t> образования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06548" y="1556792"/>
            <a:ext cx="432048" cy="1344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лицеи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5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6992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/>
              <a:t>Самообразование </a:t>
            </a:r>
            <a:r>
              <a:rPr lang="ru-RU" sz="2800" b="1" dirty="0"/>
              <a:t>— </a:t>
            </a:r>
            <a:r>
              <a:rPr lang="ru-RU" sz="2800" b="1" i="1" dirty="0"/>
              <a:t>получение образования </a:t>
            </a:r>
            <a:r>
              <a:rPr lang="ru-RU" sz="2800" b="1" i="1" dirty="0" smtClean="0"/>
              <a:t>в ходе </a:t>
            </a:r>
            <a:r>
              <a:rPr lang="ru-RU" sz="2800" b="1" i="1" dirty="0"/>
              <a:t>самостоятельной деятельности самой личности, которая устанавливает цели и задачи, отбирает содержание, средства, методы, формы и рефлексирует результаты этой </a:t>
            </a:r>
            <a:r>
              <a:rPr lang="ru-RU" sz="2800" b="1" i="1" dirty="0" smtClean="0"/>
              <a:t>деятель­ности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2" y="260648"/>
            <a:ext cx="410623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69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Ф</a:t>
            </a:r>
            <a:r>
              <a:rPr lang="ru-RU" b="1" i="1" dirty="0" smtClean="0">
                <a:solidFill>
                  <a:schemeClr val="tx1"/>
                </a:solidFill>
              </a:rPr>
              <a:t>ункции </a:t>
            </a:r>
            <a:r>
              <a:rPr lang="ru-RU" b="1" i="1" dirty="0">
                <a:solidFill>
                  <a:schemeClr val="tx1"/>
                </a:solidFill>
              </a:rPr>
              <a:t>самообразования: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5040560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>экстенсивная;</a:t>
            </a:r>
            <a:endParaRPr lang="ru-RU" sz="2800" b="1" dirty="0"/>
          </a:p>
          <a:p>
            <a:pPr algn="just"/>
            <a:r>
              <a:rPr lang="ru-RU" sz="2800" b="1" dirty="0" smtClean="0"/>
              <a:t>ориентировочная;</a:t>
            </a:r>
            <a:endParaRPr lang="ru-RU" sz="2800" b="1" dirty="0"/>
          </a:p>
          <a:p>
            <a:pPr algn="just"/>
            <a:r>
              <a:rPr lang="ru-RU" sz="2800" b="1" dirty="0" smtClean="0"/>
              <a:t>компенсаторная;</a:t>
            </a:r>
            <a:endParaRPr lang="ru-RU" sz="2800" b="1" dirty="0"/>
          </a:p>
          <a:p>
            <a:pPr algn="just"/>
            <a:r>
              <a:rPr lang="ru-RU" sz="2800" b="1" dirty="0" smtClean="0"/>
              <a:t>саморазвития;</a:t>
            </a:r>
            <a:endParaRPr lang="ru-RU" sz="2800" b="1" dirty="0"/>
          </a:p>
          <a:p>
            <a:pPr algn="just"/>
            <a:r>
              <a:rPr lang="ru-RU" sz="2800" b="1" dirty="0" smtClean="0"/>
              <a:t>методологическая;</a:t>
            </a:r>
            <a:endParaRPr lang="ru-RU" sz="2800" b="1" dirty="0"/>
          </a:p>
          <a:p>
            <a:pPr algn="just"/>
            <a:r>
              <a:rPr lang="ru-RU" sz="2800" b="1" dirty="0" smtClean="0"/>
              <a:t>коммуникативная;</a:t>
            </a:r>
            <a:endParaRPr lang="ru-RU" sz="2800" b="1" dirty="0"/>
          </a:p>
          <a:p>
            <a:pPr algn="just"/>
            <a:r>
              <a:rPr lang="ru-RU" sz="2800" b="1" dirty="0" smtClean="0"/>
              <a:t>развитие </a:t>
            </a:r>
            <a:r>
              <a:rPr lang="ru-RU" sz="2800" b="1" dirty="0"/>
              <a:t>творческого потенциала личности;</a:t>
            </a:r>
          </a:p>
          <a:p>
            <a:pPr algn="just"/>
            <a:r>
              <a:rPr lang="ru-RU" sz="2800" b="1" dirty="0" smtClean="0"/>
              <a:t>психотерапевтическая; </a:t>
            </a:r>
            <a:endParaRPr lang="ru-RU" sz="2800" b="1" dirty="0"/>
          </a:p>
          <a:p>
            <a:pPr algn="just"/>
            <a:r>
              <a:rPr lang="ru-RU" sz="2800" b="1" dirty="0" smtClean="0"/>
              <a:t>омолаживания.</a:t>
            </a:r>
            <a:endParaRPr lang="ru-RU" sz="2800" b="1" dirty="0"/>
          </a:p>
          <a:p>
            <a:pPr algn="just"/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30620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7080"/>
          </a:xfrm>
        </p:spPr>
        <p:txBody>
          <a:bodyPr>
            <a:normAutofit fontScale="90000"/>
          </a:bodyPr>
          <a:lstStyle/>
          <a:p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36904" cy="485190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 smtClean="0"/>
              <a:t>Образование </a:t>
            </a:r>
            <a:r>
              <a:rPr lang="ru-RU" sz="2800" b="1" dirty="0"/>
              <a:t>как общечеловеческая ценность, процесс, система и результат.</a:t>
            </a:r>
          </a:p>
          <a:p>
            <a:pPr algn="just"/>
            <a:r>
              <a:rPr lang="ru-RU" sz="2800" b="1" dirty="0" smtClean="0"/>
              <a:t>Значение </a:t>
            </a:r>
            <a:r>
              <a:rPr lang="ru-RU" sz="2800" b="1" dirty="0"/>
              <a:t>образовательных парадигм в социально-культурном развитии общества.</a:t>
            </a:r>
          </a:p>
          <a:p>
            <a:pPr algn="just"/>
            <a:r>
              <a:rPr lang="ru-RU" sz="2800" b="1" dirty="0" smtClean="0"/>
              <a:t>Основные </a:t>
            </a:r>
            <a:r>
              <a:rPr lang="ru-RU" sz="2800" b="1" dirty="0"/>
              <a:t>законы и институты системы образования Республики Беларусь.</a:t>
            </a:r>
          </a:p>
          <a:p>
            <a:pPr algn="just"/>
            <a:r>
              <a:rPr lang="ru-RU" sz="2800" b="1" dirty="0" smtClean="0"/>
              <a:t>Непрерывное </a:t>
            </a:r>
            <a:r>
              <a:rPr lang="ru-RU" sz="2800" b="1" dirty="0"/>
              <a:t>образование и самообразование как средство развития личности.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07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1896" y="4077072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/>
              <a:t>Социализация </a:t>
            </a:r>
            <a:r>
              <a:rPr lang="ru-RU" sz="2800" b="1" dirty="0"/>
              <a:t>— </a:t>
            </a:r>
            <a:r>
              <a:rPr lang="ru-RU" sz="2800" b="1" i="1" dirty="0"/>
              <a:t>это процесс и результат усвоения и последующего воспроизвод­ства </a:t>
            </a:r>
            <a:r>
              <a:rPr lang="ru-RU" sz="2800" b="1" i="1" dirty="0" smtClean="0"/>
              <a:t>личностью социального опыта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33337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88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51344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Образование как </a:t>
            </a:r>
            <a:r>
              <a:rPr lang="ru-RU" sz="2400" b="1" i="1" dirty="0" smtClean="0"/>
              <a:t>система</a:t>
            </a:r>
            <a:r>
              <a:rPr lang="ru-RU" sz="2400" i="1" dirty="0" smtClean="0"/>
              <a:t> </a:t>
            </a:r>
            <a:r>
              <a:rPr lang="ru-RU" sz="2400" dirty="0"/>
              <a:t>— совокупность учебно-воспитательных заведений, учреждений</a:t>
            </a:r>
            <a:r>
              <a:rPr lang="ru-RU" sz="2400" b="1" dirty="0"/>
              <a:t> </a:t>
            </a:r>
            <a:r>
              <a:rPr lang="ru-RU" sz="2400" dirty="0"/>
              <a:t>повышения квалификации и переподготовки кадров, а также органов управления образованием.</a:t>
            </a:r>
          </a:p>
          <a:p>
            <a:pPr algn="just"/>
            <a:r>
              <a:rPr lang="ru-RU" sz="2400" b="1" i="1" dirty="0"/>
              <a:t>Образование как педагогический процесс</a:t>
            </a:r>
            <a:r>
              <a:rPr lang="ru-RU" sz="2400" i="1" dirty="0"/>
              <a:t> </a:t>
            </a:r>
            <a:r>
              <a:rPr lang="ru-RU" sz="2400" dirty="0"/>
              <a:t>(процесс обучения и воспитания) — усвоение в учреждениях образования, а также в результате самообразования, системы знаний, умений</a:t>
            </a:r>
            <a:r>
              <a:rPr lang="ru-RU" sz="2400" b="1" dirty="0"/>
              <a:t>, </a:t>
            </a:r>
            <a:r>
              <a:rPr lang="ru-RU" sz="2400" dirty="0"/>
              <a:t>навыков, опыта деятельности и отношений к миру и </a:t>
            </a:r>
            <a:r>
              <a:rPr lang="ru-RU" sz="2400" dirty="0" smtClean="0"/>
              <a:t>к себе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i="1" dirty="0"/>
              <a:t>Образование как результат обучения и воспитания</a:t>
            </a:r>
            <a:r>
              <a:rPr lang="ru-RU" sz="2400" i="1" dirty="0"/>
              <a:t> </a:t>
            </a:r>
            <a:r>
              <a:rPr lang="ru-RU" sz="2400" dirty="0"/>
              <a:t>— достигнутый уровень в усвоении знаний, умений, навыков, опыта деятельности и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33779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12845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Социокультурные </a:t>
            </a:r>
            <a:r>
              <a:rPr lang="ru-RU" sz="2800" b="1" dirty="0"/>
              <a:t>функции</a:t>
            </a:r>
            <a:r>
              <a:rPr lang="ru-RU" sz="2800" dirty="0"/>
              <a:t> </a:t>
            </a:r>
            <a:r>
              <a:rPr lang="ru-RU" sz="2800" b="1" dirty="0" smtClean="0"/>
              <a:t>образования</a:t>
            </a:r>
            <a:r>
              <a:rPr lang="ru-RU" sz="2800" b="1" i="1" dirty="0" smtClean="0"/>
              <a:t>:</a:t>
            </a:r>
            <a:endParaRPr lang="ru-RU" sz="2800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Образование — способ вхождения человека в мир материальной и духовной культуры общества. Это про­цесс трансляции культурно оформленных образцов деятельности и поведения, устоявшихся форм (норм морали и поведения, правил общения и т. п.) общественной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жизни.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— это способ социализации личности и преемственности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поколений.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есть механизм формирования общественной и духовной жизни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человека.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является ускорителем процесса развития как отдельной личности, так и общества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373844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293096"/>
            <a:ext cx="80648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/>
              <a:t>Образовательная парадигма — концептуальная модель решения задач (проблем) образования.</a:t>
            </a:r>
            <a:r>
              <a:rPr lang="ru-RU" sz="3200" dirty="0"/>
              <a:t> </a:t>
            </a:r>
            <a:endParaRPr lang="ru-RU" sz="3200" dirty="0">
              <a:effectLst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49530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9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064896" cy="122413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Образовательные парадигмы: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/>
          <a:lstStyle/>
          <a:p>
            <a:r>
              <a:rPr lang="ru-RU" sz="3600" b="1" dirty="0" err="1"/>
              <a:t>з</a:t>
            </a:r>
            <a:r>
              <a:rPr lang="ru-RU" sz="3600" b="1" dirty="0" err="1" smtClean="0"/>
              <a:t>наниевая</a:t>
            </a:r>
            <a:r>
              <a:rPr lang="ru-RU" sz="3600" b="1" dirty="0" smtClean="0"/>
              <a:t>;</a:t>
            </a:r>
          </a:p>
          <a:p>
            <a:r>
              <a:rPr lang="ru-RU" sz="3600" b="1" dirty="0"/>
              <a:t>к</a:t>
            </a:r>
            <a:r>
              <a:rPr lang="ru-RU" sz="3600" b="1" dirty="0" smtClean="0"/>
              <a:t>ультурологическая;</a:t>
            </a:r>
          </a:p>
          <a:p>
            <a:r>
              <a:rPr lang="ru-RU" sz="3600" b="1" dirty="0"/>
              <a:t>т</a:t>
            </a:r>
            <a:r>
              <a:rPr lang="ru-RU" sz="3600" b="1" dirty="0" smtClean="0"/>
              <a:t>ехнократическая;</a:t>
            </a:r>
          </a:p>
          <a:p>
            <a:r>
              <a:rPr lang="ru-RU" sz="3600" b="1" dirty="0"/>
              <a:t>г</a:t>
            </a:r>
            <a:r>
              <a:rPr lang="ru-RU" sz="3600" b="1" dirty="0" smtClean="0"/>
              <a:t>уманистическая;</a:t>
            </a:r>
          </a:p>
          <a:p>
            <a:r>
              <a:rPr lang="ru-RU" sz="3600" b="1" dirty="0" err="1"/>
              <a:t>п</a:t>
            </a:r>
            <a:r>
              <a:rPr lang="ru-RU" sz="3600" b="1" dirty="0" err="1" smtClean="0"/>
              <a:t>едоцентристская</a:t>
            </a:r>
            <a:r>
              <a:rPr lang="ru-RU" sz="3600" b="1" dirty="0" smtClean="0"/>
              <a:t>;</a:t>
            </a:r>
          </a:p>
          <a:p>
            <a:r>
              <a:rPr lang="ru-RU" sz="3600" b="1" dirty="0" err="1" smtClean="0"/>
              <a:t>детоцентристская</a:t>
            </a:r>
            <a:r>
              <a:rPr lang="ru-RU" sz="3600" b="1" dirty="0"/>
              <a:t>.</a:t>
            </a:r>
            <a:endParaRPr lang="ru-RU" sz="36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45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27664"/>
            <a:ext cx="81369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Факторы развития системы образования: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8280920" cy="4248472"/>
          </a:xfrm>
        </p:spPr>
        <p:txBody>
          <a:bodyPr>
            <a:normAutofit/>
          </a:bodyPr>
          <a:lstStyle/>
          <a:p>
            <a:pPr lvl="0" algn="just"/>
            <a:r>
              <a:rPr lang="ru-RU" b="1" dirty="0"/>
              <a:t>уровень развития общественного производства и совершенствование его научно-технических основ; </a:t>
            </a:r>
          </a:p>
          <a:p>
            <a:pPr lvl="0" algn="just"/>
            <a:r>
              <a:rPr lang="ru-RU" b="1" dirty="0"/>
              <a:t>политика государства и интересы разных слоев общества; </a:t>
            </a:r>
          </a:p>
          <a:p>
            <a:pPr lvl="0" algn="just"/>
            <a:r>
              <a:rPr lang="ru-RU" b="1" dirty="0"/>
              <a:t>исторический опыт и национальные особенности в области образования;</a:t>
            </a:r>
          </a:p>
          <a:p>
            <a:pPr lvl="0" algn="just"/>
            <a:r>
              <a:rPr lang="ru-RU" b="1" dirty="0"/>
              <a:t>собственно педагогические факторы (уровень развития педагогической науки и практики,</a:t>
            </a:r>
            <a:r>
              <a:rPr lang="ru-RU" b="1" cap="small" dirty="0"/>
              <a:t> </a:t>
            </a:r>
            <a:r>
              <a:rPr lang="ru-RU" b="1" dirty="0"/>
              <a:t>система педагогического образования и др.).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44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08912" cy="7920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Принципы государственной политики в области образования: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824536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b="1" dirty="0"/>
              <a:t>приоритетность образования; </a:t>
            </a:r>
          </a:p>
          <a:p>
            <a:pPr lvl="0" algn="just"/>
            <a:r>
              <a:rPr lang="ru-RU" b="1" dirty="0"/>
              <a:t>обязательность общего базового образования; </a:t>
            </a:r>
          </a:p>
          <a:p>
            <a:pPr lvl="0" algn="just"/>
            <a:r>
              <a:rPr lang="ru-RU" b="1" dirty="0"/>
              <a:t>осуществление перехода к обязательному общему среднему образованию; </a:t>
            </a:r>
          </a:p>
          <a:p>
            <a:pPr lvl="0" algn="just"/>
            <a:r>
              <a:rPr lang="ru-RU" b="1" dirty="0"/>
              <a:t>доступность дошкольного, среднего, профессионально-технического и на конкурсной основе среднего специального и высшего образования; </a:t>
            </a:r>
          </a:p>
          <a:p>
            <a:pPr lvl="0" algn="just"/>
            <a:r>
              <a:rPr lang="ru-RU" b="1" dirty="0"/>
              <a:t>преемственность и непрерывность уровней и ступеней образования;</a:t>
            </a:r>
          </a:p>
          <a:p>
            <a:pPr lvl="0" algn="just"/>
            <a:r>
              <a:rPr lang="ru-RU" b="1" dirty="0"/>
              <a:t>национально-культурная основа образования; </a:t>
            </a:r>
          </a:p>
          <a:p>
            <a:pPr lvl="0" algn="just"/>
            <a:r>
              <a:rPr lang="ru-RU" b="1" dirty="0"/>
              <a:t>приоритет общечеловеческих ценностей, прав человека, </a:t>
            </a:r>
          </a:p>
          <a:p>
            <a:pPr lvl="0" algn="just"/>
            <a:r>
              <a:rPr lang="ru-RU" b="1" dirty="0"/>
              <a:t>научность; </a:t>
            </a:r>
          </a:p>
          <a:p>
            <a:pPr lvl="0" algn="just"/>
            <a:r>
              <a:rPr lang="ru-RU" b="1" dirty="0"/>
              <a:t>экологическая направленность; </a:t>
            </a:r>
          </a:p>
          <a:p>
            <a:pPr lvl="0" algn="just"/>
            <a:r>
              <a:rPr lang="ru-RU" b="1" dirty="0"/>
              <a:t>демократический характер управления образованием; </a:t>
            </a:r>
          </a:p>
          <a:p>
            <a:pPr lvl="0" algn="just"/>
            <a:r>
              <a:rPr lang="ru-RU" b="1" dirty="0"/>
              <a:t>светский характер образования.</a:t>
            </a: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3666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122</TotalTime>
  <Words>440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     Образование как социокультурный феномен.  Система образования Республики Беларусь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Образовательные парадигмы:</vt:lpstr>
      <vt:lpstr>Факторы развития системы образования:</vt:lpstr>
      <vt:lpstr>Принципы государственной политики в области образования:</vt:lpstr>
      <vt:lpstr>Учреждения образования:</vt:lpstr>
      <vt:lpstr>Презентация PowerPoint</vt:lpstr>
      <vt:lpstr>Функции самообразования: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Система образования Республики Беларусь, ее структура, особенности организации и принципы функционирования </dc:title>
  <dc:creator>User</dc:creator>
  <cp:lastModifiedBy>User</cp:lastModifiedBy>
  <cp:revision>9</cp:revision>
  <dcterms:created xsi:type="dcterms:W3CDTF">2011-03-30T12:20:50Z</dcterms:created>
  <dcterms:modified xsi:type="dcterms:W3CDTF">2012-02-04T06:31:01Z</dcterms:modified>
</cp:coreProperties>
</file>