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4" autoAdjust="0"/>
  </p:normalViewPr>
  <p:slideViewPr>
    <p:cSldViewPr>
      <p:cViewPr varScale="1">
        <p:scale>
          <a:sx n="99" d="100"/>
          <a:sy n="99" d="100"/>
        </p:scale>
        <p:origin x="-2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7A6AD-54C4-4A50-A47A-811EADC543F1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2533149-1337-43D3-B3B9-F42E9395DD1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7A6AD-54C4-4A50-A47A-811EADC543F1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33149-1337-43D3-B3B9-F42E9395D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7A6AD-54C4-4A50-A47A-811EADC543F1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33149-1337-43D3-B3B9-F42E9395D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7A6AD-54C4-4A50-A47A-811EADC543F1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33149-1337-43D3-B3B9-F42E9395D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7A6AD-54C4-4A50-A47A-811EADC543F1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33149-1337-43D3-B3B9-F42E9395DD1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7A6AD-54C4-4A50-A47A-811EADC543F1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33149-1337-43D3-B3B9-F42E9395D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7A6AD-54C4-4A50-A47A-811EADC543F1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33149-1337-43D3-B3B9-F42E9395D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7A6AD-54C4-4A50-A47A-811EADC543F1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33149-1337-43D3-B3B9-F42E9395D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7A6AD-54C4-4A50-A47A-811EADC543F1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33149-1337-43D3-B3B9-F42E9395DD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7A6AD-54C4-4A50-A47A-811EADC543F1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33149-1337-43D3-B3B9-F42E9395DD1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7A6AD-54C4-4A50-A47A-811EADC543F1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33149-1337-43D3-B3B9-F42E9395DD1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3E7A6AD-54C4-4A50-A47A-811EADC543F1}" type="datetimeFigureOut">
              <a:rPr lang="ru-RU" smtClean="0"/>
              <a:t>05.11.2012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2533149-1337-43D3-B3B9-F42E9395DD1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sz="1200" dirty="0" smtClean="0"/>
              <a:t>Разработчик </a:t>
            </a:r>
            <a:r>
              <a:rPr lang="ru-RU" sz="1200" smtClean="0"/>
              <a:t>Т.В.Палиева</a:t>
            </a:r>
            <a:endParaRPr lang="ru-RU" sz="1200" dirty="0"/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ru-RU" b="1" dirty="0">
                <a:latin typeface="Times New Roman"/>
                <a:ea typeface="Calibri"/>
              </a:rPr>
              <a:t>ПЕДАГОГИЧЕСКОЕ ТЕСТИРОВАНИЕ КАК СРЕДСТВО ИЗМЕРЕНИЯ </a:t>
            </a:r>
            <a:r>
              <a:rPr lang="ru-RU" sz="2000" dirty="0">
                <a:latin typeface="Times New Roman"/>
                <a:ea typeface="Times New Roman"/>
              </a:rPr>
              <a:t/>
            </a:r>
            <a:br>
              <a:rPr lang="ru-RU" sz="2000" dirty="0">
                <a:latin typeface="Times New Roman"/>
                <a:ea typeface="Times New Roman"/>
              </a:rPr>
            </a:br>
            <a:r>
              <a:rPr lang="ru-RU" b="1" dirty="0">
                <a:latin typeface="Times New Roman"/>
                <a:ea typeface="Calibri"/>
              </a:rPr>
              <a:t>КАЧЕСТВА </a:t>
            </a:r>
            <a:r>
              <a:rPr lang="ru-RU" b="1" dirty="0" smtClean="0">
                <a:latin typeface="Times New Roman"/>
                <a:ea typeface="Calibri"/>
              </a:rPr>
              <a:t>ОБУЧЕНИЯ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2981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4000" b="1" cap="none" dirty="0">
                <a:solidFill>
                  <a:srgbClr val="000066"/>
                </a:solidFill>
                <a:latin typeface="Tahoma" pitchFamily="34" charset="0"/>
                <a:ea typeface="+mn-ea"/>
                <a:cs typeface="+mn-cs"/>
              </a:rPr>
              <a:t>Специальные </a:t>
            </a:r>
            <a:r>
              <a:rPr lang="ru-RU" sz="4000" b="1" cap="none" dirty="0" smtClean="0">
                <a:solidFill>
                  <a:srgbClr val="000066"/>
                </a:solidFill>
                <a:latin typeface="Tahoma" pitchFamily="34" charset="0"/>
                <a:ea typeface="+mn-ea"/>
                <a:cs typeface="+mn-cs"/>
              </a:rPr>
              <a:t>требования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ru-RU" b="1" u="sng" dirty="0"/>
              <a:t>С выбором правильного ответа</a:t>
            </a:r>
          </a:p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solidFill>
                  <a:srgbClr val="000066"/>
                </a:solidFill>
              </a:rPr>
              <a:t>Равная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правдоподобность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и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привлекательность элементов ТЗ</a:t>
            </a:r>
          </a:p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solidFill>
                  <a:srgbClr val="000066"/>
                </a:solidFill>
              </a:rPr>
              <a:t>Все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альтернативы должны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быть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равны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по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длине</a:t>
            </a:r>
          </a:p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solidFill>
                  <a:srgbClr val="000066"/>
                </a:solidFill>
              </a:rPr>
              <a:t>В элементах выбора должно быть равное количество объектов, желательно один</a:t>
            </a:r>
          </a:p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solidFill>
                  <a:srgbClr val="000066"/>
                </a:solidFill>
              </a:rPr>
              <a:t>Исключаются вербальные ассоциации, способствующие выбору правильного ответа</a:t>
            </a:r>
          </a:p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solidFill>
                  <a:srgbClr val="000066"/>
                </a:solidFill>
              </a:rPr>
              <a:t>Не должно быть противоречий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между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основной частью и ответами (элементами выбора)</a:t>
            </a:r>
          </a:p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solidFill>
                  <a:srgbClr val="000066"/>
                </a:solidFill>
              </a:rPr>
              <a:t>Исключить повторяющиеся слова в ответах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9302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С выбором правильного </a:t>
            </a:r>
            <a:r>
              <a:rPr lang="ru-RU" b="1" u="sng" dirty="0" smtClean="0"/>
              <a:t>ответа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solidFill>
                  <a:srgbClr val="000066"/>
                </a:solidFill>
              </a:rPr>
              <a:t>Равная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правдоподобность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и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привлекательность элементов ТЗ</a:t>
            </a:r>
          </a:p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solidFill>
                  <a:srgbClr val="000066"/>
                </a:solidFill>
              </a:rPr>
              <a:t>Все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альтернативы должны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быть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равны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по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длине</a:t>
            </a:r>
          </a:p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solidFill>
                  <a:srgbClr val="000066"/>
                </a:solidFill>
              </a:rPr>
              <a:t>В элементах выбора должно быть равное количество объектов, желательно один</a:t>
            </a:r>
          </a:p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solidFill>
                  <a:srgbClr val="000066"/>
                </a:solidFill>
              </a:rPr>
              <a:t>Исключаются вербальные ассоциации, способствующие выбору правильного ответа</a:t>
            </a:r>
          </a:p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solidFill>
                  <a:srgbClr val="000066"/>
                </a:solidFill>
              </a:rPr>
              <a:t>Не должно быть противоречий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между</a:t>
            </a:r>
            <a:r>
              <a:rPr lang="ru-RU" sz="1600" dirty="0">
                <a:solidFill>
                  <a:srgbClr val="000066"/>
                </a:solidFill>
              </a:rPr>
              <a:t> </a:t>
            </a:r>
            <a:r>
              <a:rPr lang="ru-RU" dirty="0">
                <a:solidFill>
                  <a:srgbClr val="000066"/>
                </a:solidFill>
              </a:rPr>
              <a:t>основной частью и ответами (элементами выбора)</a:t>
            </a:r>
          </a:p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solidFill>
                  <a:srgbClr val="000066"/>
                </a:solidFill>
              </a:rPr>
              <a:t>Исключить повторяющиеся слова в ответах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4882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u="sng" dirty="0">
                <a:solidFill>
                  <a:srgbClr val="93A299">
                    <a:lumMod val="75000"/>
                  </a:srgbClr>
                </a:solidFill>
              </a:rPr>
              <a:t>С выбором правильного ответа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solidFill>
                  <a:srgbClr val="000066"/>
                </a:solidFill>
              </a:rPr>
              <a:t>При формулировке </a:t>
            </a:r>
            <a:r>
              <a:rPr lang="ru-RU" dirty="0" err="1">
                <a:solidFill>
                  <a:srgbClr val="000066"/>
                </a:solidFill>
              </a:rPr>
              <a:t>дистракторов</a:t>
            </a:r>
            <a:r>
              <a:rPr lang="ru-RU" dirty="0">
                <a:solidFill>
                  <a:srgbClr val="000066"/>
                </a:solidFill>
              </a:rPr>
              <a:t> не рекомендуется использовать выражения «ни один из перечисленных», «все перечисленные» и т. д.</a:t>
            </a:r>
          </a:p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solidFill>
                  <a:srgbClr val="000066"/>
                </a:solidFill>
              </a:rPr>
              <a:t>В ответах не рекомендуется использовать такие слова, как «все», «ни одного», «никогда», «всегда» и т. 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6205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/>
              <a:t>Открытая форма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Тестового задания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sz="3200" dirty="0">
                <a:latin typeface="Tahoma" pitchFamily="34" charset="0"/>
              </a:rPr>
              <a:t>Дополняющее слово или словосочетание (единственное) располагают в конце </a:t>
            </a:r>
          </a:p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sz="3200" dirty="0">
                <a:latin typeface="Tahoma" pitchFamily="34" charset="0"/>
              </a:rPr>
              <a:t>Дополнять надо важное</a:t>
            </a:r>
          </a:p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sz="3200" dirty="0">
                <a:latin typeface="Tahoma" pitchFamily="34" charset="0"/>
              </a:rPr>
              <a:t>Дополнение ставят в именительном падеже</a:t>
            </a:r>
          </a:p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sz="3200" dirty="0">
                <a:latin typeface="Tahoma" pitchFamily="34" charset="0"/>
              </a:rPr>
              <a:t>Все прочерки для дополнения должны быть одинаковой длины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3940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ru-RU" sz="4000" b="1" cap="none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На установление соответствия</a:t>
            </a:r>
            <a:br>
              <a:rPr lang="ru-RU" sz="4000" b="1" cap="none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Содержание задания желательно выразить в виде двух множеств с соответствующими названиями</a:t>
            </a:r>
          </a:p>
          <a:p>
            <a:r>
              <a:rPr lang="ru-RU" dirty="0"/>
              <a:t>Элементы задающего столбца располагаются слева, а элементы выбора  ̶  справа</a:t>
            </a:r>
          </a:p>
          <a:p>
            <a:r>
              <a:rPr lang="ru-RU" dirty="0"/>
              <a:t>Правый столбец должен содержать элементов больше, чем левый</a:t>
            </a:r>
          </a:p>
          <a:p>
            <a:r>
              <a:rPr lang="ru-RU" dirty="0"/>
              <a:t>Формирование элементов по принципу «основных» и «запасных» игроков</a:t>
            </a:r>
          </a:p>
          <a:p>
            <a:r>
              <a:rPr lang="ru-RU" dirty="0"/>
              <a:t>Все элементы выбора являются истинными высказываниями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51843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На установление</a:t>
            </a:r>
            <a:br>
              <a:rPr lang="ru-RU" sz="2800" b="1" dirty="0"/>
            </a:br>
            <a:r>
              <a:rPr lang="ru-RU" sz="2800" b="1" dirty="0"/>
              <a:t>правильной </a:t>
            </a:r>
            <a:r>
              <a:rPr lang="ru-RU" sz="2800" b="1" dirty="0" smtClean="0"/>
              <a:t>последовательности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342900" fontAlgn="base">
              <a:spcAft>
                <a:spcPct val="0"/>
              </a:spcAft>
              <a:buClr>
                <a:srgbClr val="000066"/>
              </a:buClr>
              <a:buSzPct val="75000"/>
              <a:buFontTx/>
              <a:buChar char="•"/>
            </a:pPr>
            <a:r>
              <a:rPr lang="ru-RU" sz="3200" dirty="0">
                <a:solidFill>
                  <a:srgbClr val="000000"/>
                </a:solidFill>
                <a:latin typeface="Tahoma" pitchFamily="34" charset="0"/>
              </a:rPr>
              <a:t>Элементы формируются по алфавиту</a:t>
            </a:r>
          </a:p>
          <a:p>
            <a:pPr lvl="0" indent="-342900" fontAlgn="base">
              <a:spcAft>
                <a:spcPct val="0"/>
              </a:spcAft>
              <a:buClr>
                <a:srgbClr val="000066"/>
              </a:buClr>
              <a:buSzPct val="75000"/>
              <a:buFontTx/>
              <a:buChar char="•"/>
            </a:pPr>
            <a:r>
              <a:rPr lang="ru-RU" sz="3200" dirty="0">
                <a:solidFill>
                  <a:srgbClr val="000000"/>
                </a:solidFill>
                <a:latin typeface="Tahoma" pitchFamily="34" charset="0"/>
              </a:rPr>
              <a:t>Факты или действия в задании обычно нумеруются</a:t>
            </a:r>
          </a:p>
          <a:p>
            <a:pPr lvl="0" indent="-342900" fontAlgn="base">
              <a:spcAft>
                <a:spcPct val="0"/>
              </a:spcAft>
              <a:buClr>
                <a:srgbClr val="000066"/>
              </a:buClr>
              <a:buSzPct val="75000"/>
              <a:buFontTx/>
              <a:buChar char="•"/>
            </a:pPr>
            <a:r>
              <a:rPr lang="ru-RU" sz="3200" dirty="0">
                <a:solidFill>
                  <a:srgbClr val="000000"/>
                </a:solidFill>
                <a:latin typeface="Tahoma" pitchFamily="34" charset="0"/>
              </a:rPr>
              <a:t>Обязательно наличие названия задания</a:t>
            </a:r>
            <a:endParaRPr lang="ru-RU" sz="2800" dirty="0">
              <a:solidFill>
                <a:srgbClr val="000000"/>
              </a:solidFill>
              <a:latin typeface="Tahoma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57799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ХАРАКТЕРИСТИКИ </a:t>
            </a:r>
            <a:r>
              <a:rPr lang="ru-RU" dirty="0" smtClean="0"/>
              <a:t>ТЕСТОВ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060848"/>
            <a:ext cx="2736304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ru-RU" sz="2400" b="1" u="sng" dirty="0">
                <a:solidFill>
                  <a:schemeClr val="tx1"/>
                </a:solidFill>
                <a:latin typeface="Tahoma" pitchFamily="34" charset="0"/>
              </a:rPr>
              <a:t>По характеру предъявления: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rgbClr val="000066"/>
              </a:buClr>
              <a:buSzPct val="75000"/>
              <a:buFontTx/>
              <a:buChar char="•"/>
            </a:pPr>
            <a:r>
              <a:rPr lang="ru-RU" sz="2000" b="1" dirty="0">
                <a:solidFill>
                  <a:schemeClr val="tx1"/>
                </a:solidFill>
                <a:latin typeface="Tahoma" pitchFamily="34" charset="0"/>
              </a:rPr>
              <a:t>вербальные;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rgbClr val="000066"/>
              </a:buClr>
              <a:buSzPct val="75000"/>
              <a:buFontTx/>
              <a:buChar char="•"/>
            </a:pPr>
            <a:r>
              <a:rPr lang="ru-RU" sz="2000" b="1" dirty="0">
                <a:solidFill>
                  <a:schemeClr val="tx1"/>
                </a:solidFill>
                <a:latin typeface="Tahoma" pitchFamily="34" charset="0"/>
              </a:rPr>
              <a:t>невербальные;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rgbClr val="000066"/>
              </a:buClr>
              <a:buSzPct val="75000"/>
              <a:buFontTx/>
              <a:buChar char="•"/>
            </a:pPr>
            <a:r>
              <a:rPr lang="ru-RU" sz="2000" b="1" dirty="0">
                <a:solidFill>
                  <a:schemeClr val="tx1"/>
                </a:solidFill>
                <a:latin typeface="Tahoma" pitchFamily="34" charset="0"/>
              </a:rPr>
              <a:t>мультимедийные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724128" y="2060848"/>
            <a:ext cx="2880320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000" b="1" u="sng" dirty="0" smtClean="0">
                <a:solidFill>
                  <a:schemeClr val="tx1"/>
                </a:solidFill>
                <a:latin typeface="Tahoma" pitchFamily="34" charset="0"/>
              </a:rPr>
              <a:t>По классификации:</a:t>
            </a:r>
            <a:endParaRPr lang="ru-RU" sz="2000" b="1" u="sng" dirty="0">
              <a:solidFill>
                <a:schemeClr val="tx1"/>
              </a:solidFill>
              <a:latin typeface="Tahoma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5000"/>
              <a:buFontTx/>
              <a:buChar char="•"/>
            </a:pPr>
            <a:r>
              <a:rPr lang="ru-RU" b="1" dirty="0">
                <a:solidFill>
                  <a:schemeClr val="tx1"/>
                </a:solidFill>
                <a:latin typeface="Tahoma" pitchFamily="34" charset="0"/>
              </a:rPr>
              <a:t>ориентированные на норму;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5000"/>
              <a:buFontTx/>
              <a:buChar char="•"/>
            </a:pPr>
            <a:r>
              <a:rPr lang="ru-RU" b="1" dirty="0">
                <a:solidFill>
                  <a:schemeClr val="tx1"/>
                </a:solidFill>
                <a:latin typeface="Tahoma" pitchFamily="34" charset="0"/>
              </a:rPr>
              <a:t>ориентированные на критерии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55776" y="4581128"/>
            <a:ext cx="403244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20000"/>
              </a:spcBef>
            </a:pPr>
            <a:r>
              <a:rPr lang="ru-RU" sz="2000" b="1" u="sng" dirty="0">
                <a:solidFill>
                  <a:schemeClr val="tx1"/>
                </a:solidFill>
              </a:rPr>
              <a:t>По степени однородности задач: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SzPct val="75000"/>
              <a:buFontTx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ru-RU" sz="2000" b="1" dirty="0">
                <a:solidFill>
                  <a:schemeClr val="tx1"/>
                </a:solidFill>
              </a:rPr>
              <a:t>гомогенные;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SzPct val="75000"/>
              <a:buFontTx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ru-RU" sz="2000" b="1" dirty="0">
                <a:solidFill>
                  <a:schemeClr val="tx1"/>
                </a:solidFill>
              </a:rPr>
              <a:t>гетерогенные</a:t>
            </a:r>
          </a:p>
        </p:txBody>
      </p:sp>
    </p:spTree>
    <p:extLst>
      <p:ext uri="{BB962C8B-B14F-4D97-AF65-F5344CB8AC3E}">
        <p14:creationId xmlns:p14="http://schemas.microsoft.com/office/powerpoint/2010/main" val="792714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По целям использования</a:t>
            </a:r>
            <a:r>
              <a:rPr lang="ru-RU" sz="3600" b="1" dirty="0">
                <a:solidFill>
                  <a:schemeClr val="tx1"/>
                </a:solidFill>
              </a:rPr>
              <a:t>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342900" fontAlgn="base"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ь"/>
            </a:pPr>
            <a:r>
              <a:rPr lang="ru-RU" sz="3200" dirty="0">
                <a:solidFill>
                  <a:srgbClr val="000000"/>
                </a:solidFill>
                <a:latin typeface="Tahoma" pitchFamily="34" charset="0"/>
              </a:rPr>
              <a:t>начало обучения;</a:t>
            </a:r>
          </a:p>
          <a:p>
            <a:pPr lvl="0" indent="-342900" fontAlgn="base"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ь"/>
            </a:pPr>
            <a:r>
              <a:rPr lang="ru-RU" sz="3200" dirty="0">
                <a:solidFill>
                  <a:srgbClr val="000000"/>
                </a:solidFill>
                <a:latin typeface="Tahoma" pitchFamily="34" charset="0"/>
              </a:rPr>
              <a:t>прогресс в процессе обучения;</a:t>
            </a:r>
          </a:p>
          <a:p>
            <a:pPr lvl="0" indent="-342900" fontAlgn="base"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ь"/>
            </a:pPr>
            <a:r>
              <a:rPr lang="ru-RU" sz="3200" dirty="0">
                <a:solidFill>
                  <a:srgbClr val="000000"/>
                </a:solidFill>
                <a:latin typeface="Tahoma" pitchFamily="34" charset="0"/>
              </a:rPr>
              <a:t>трудности в процессе обучения;</a:t>
            </a:r>
          </a:p>
          <a:p>
            <a:pPr lvl="0" indent="-342900" fontAlgn="base"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ь"/>
            </a:pPr>
            <a:r>
              <a:rPr lang="ru-RU" sz="3200" dirty="0">
                <a:solidFill>
                  <a:srgbClr val="000000"/>
                </a:solidFill>
                <a:latin typeface="Tahoma" pitchFamily="34" charset="0"/>
              </a:rPr>
              <a:t>достижения в конце обучения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25759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ru-RU" b="1" dirty="0">
                <a:latin typeface="Arial" pitchFamily="34" charset="0"/>
              </a:rPr>
              <a:t>Длина теста: 30  ̶  60 заданий</a:t>
            </a:r>
          </a:p>
          <a:p>
            <a:pPr marL="0" indent="0">
              <a:buFontTx/>
              <a:buNone/>
            </a:pPr>
            <a:r>
              <a:rPr lang="ru-RU" b="1" dirty="0">
                <a:latin typeface="Arial" pitchFamily="34" charset="0"/>
              </a:rPr>
              <a:t>Длина теста: банк заданий → </a:t>
            </a:r>
            <a:r>
              <a:rPr lang="ru-RU" b="1" dirty="0" smtClean="0">
                <a:latin typeface="Arial" pitchFamily="34" charset="0"/>
              </a:rPr>
              <a:t>1:15</a:t>
            </a:r>
            <a:endParaRPr lang="ru-RU" sz="1800" b="1" dirty="0">
              <a:latin typeface="Arial" pitchFamily="34" charset="0"/>
            </a:endParaRPr>
          </a:p>
          <a:p>
            <a:pPr marL="0" indent="0" algn="ctr">
              <a:buFontTx/>
              <a:buNone/>
            </a:pPr>
            <a:r>
              <a:rPr lang="ru-RU" dirty="0">
                <a:latin typeface="Arial" pitchFamily="34" charset="0"/>
              </a:rPr>
              <a:t>Чем больше длина теста, тем выше его надежность и достоверность результатов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864351"/>
              </p:ext>
            </p:extLst>
          </p:nvPr>
        </p:nvGraphicFramePr>
        <p:xfrm>
          <a:off x="1907704" y="3717032"/>
          <a:ext cx="5327650" cy="2750462"/>
        </p:xfrm>
        <a:graphic>
          <a:graphicData uri="http://schemas.openxmlformats.org/drawingml/2006/table">
            <a:tbl>
              <a:tblPr/>
              <a:tblGrid>
                <a:gridCol w="2776537"/>
                <a:gridCol w="2551113"/>
              </a:tblGrid>
              <a:tr h="9573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Коэффициент надежности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Количество заданий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74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0,2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̶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0,3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̶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74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0,7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̶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0,75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̶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013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ru-RU" b="1" dirty="0">
                <a:latin typeface="Tahoma" pitchFamily="34" charset="0"/>
              </a:rPr>
              <a:t>Тест ограничен по </a:t>
            </a:r>
            <a:r>
              <a:rPr lang="en-US" b="1" dirty="0">
                <a:latin typeface="Tahoma" pitchFamily="34" charset="0"/>
              </a:rPr>
              <a:t>t </a:t>
            </a:r>
            <a:r>
              <a:rPr lang="en-US" b="1" dirty="0">
                <a:cs typeface="Tahoma" pitchFamily="34" charset="0"/>
              </a:rPr>
              <a:t>→</a:t>
            </a:r>
            <a:r>
              <a:rPr lang="ru-RU" b="1" dirty="0">
                <a:cs typeface="Tahoma" pitchFamily="34" charset="0"/>
              </a:rPr>
              <a:t> </a:t>
            </a:r>
            <a:r>
              <a:rPr lang="en-US" b="1" dirty="0">
                <a:latin typeface="Tahoma" pitchFamily="34" charset="0"/>
              </a:rPr>
              <a:t> 5</a:t>
            </a:r>
            <a:r>
              <a:rPr lang="ru-RU" b="1" dirty="0">
                <a:latin typeface="Tahoma" pitchFamily="34" charset="0"/>
              </a:rPr>
              <a:t> </a:t>
            </a:r>
            <a:r>
              <a:rPr lang="en-US" b="1" dirty="0">
                <a:latin typeface="Tahoma" pitchFamily="34" charset="0"/>
              </a:rPr>
              <a:t>%</a:t>
            </a:r>
            <a:r>
              <a:rPr lang="ru-RU" b="1" dirty="0">
                <a:latin typeface="Tahoma" pitchFamily="34" charset="0"/>
              </a:rPr>
              <a:t>   испытуемых</a:t>
            </a:r>
          </a:p>
          <a:p>
            <a:endParaRPr lang="ru-RU" dirty="0">
              <a:latin typeface="Tahoma" pitchFamily="34" charset="0"/>
            </a:endParaRPr>
          </a:p>
          <a:p>
            <a:pPr marL="114300" indent="0">
              <a:buNone/>
            </a:pPr>
            <a:r>
              <a:rPr lang="ru-RU" b="1" dirty="0">
                <a:latin typeface="Tahoma" pitchFamily="34" charset="0"/>
              </a:rPr>
              <a:t>Оптимальное время тестирования</a:t>
            </a:r>
            <a:r>
              <a:rPr lang="ru-RU" dirty="0">
                <a:latin typeface="Tahoma" pitchFamily="34" charset="0"/>
              </a:rPr>
              <a:t>:</a:t>
            </a:r>
          </a:p>
          <a:p>
            <a:r>
              <a:rPr lang="ru-RU" sz="500" dirty="0">
                <a:latin typeface="Tahoma" pitchFamily="34" charset="0"/>
              </a:rPr>
              <a:t> </a:t>
            </a:r>
          </a:p>
          <a:p>
            <a:pPr marL="114300" indent="0">
              <a:buNone/>
            </a:pPr>
            <a:r>
              <a:rPr lang="ru-RU" dirty="0">
                <a:latin typeface="Tahoma" pitchFamily="34" charset="0"/>
              </a:rPr>
              <a:t>до наступления утомления (20</a:t>
            </a:r>
            <a:r>
              <a:rPr lang="ru-RU" sz="2000" dirty="0">
                <a:latin typeface="Tahoma" pitchFamily="34" charset="0"/>
              </a:rPr>
              <a:t> ̶ </a:t>
            </a:r>
            <a:r>
              <a:rPr lang="ru-RU" dirty="0">
                <a:latin typeface="Tahoma" pitchFamily="34" charset="0"/>
              </a:rPr>
              <a:t>100 минут)</a:t>
            </a:r>
          </a:p>
          <a:p>
            <a:endParaRPr lang="ru-RU" sz="1100" dirty="0">
              <a:latin typeface="Tahoma" pitchFamily="34" charset="0"/>
            </a:endParaRPr>
          </a:p>
          <a:p>
            <a:endParaRPr lang="ru-RU" sz="1100" dirty="0">
              <a:latin typeface="Tahoma" pitchFamily="34" charset="0"/>
            </a:endParaRPr>
          </a:p>
          <a:p>
            <a:pPr marL="114300" indent="0">
              <a:buNone/>
            </a:pPr>
            <a:r>
              <a:rPr lang="ru-RU" dirty="0">
                <a:latin typeface="Tahoma" pitchFamily="34" charset="0"/>
              </a:rPr>
              <a:t>Выполнение </a:t>
            </a:r>
            <a:r>
              <a:rPr lang="ru-RU" dirty="0" smtClean="0">
                <a:latin typeface="Tahoma" pitchFamily="34" charset="0"/>
              </a:rPr>
              <a:t>одного </a:t>
            </a:r>
            <a:r>
              <a:rPr lang="ru-RU" dirty="0">
                <a:latin typeface="Tahoma" pitchFamily="34" charset="0"/>
              </a:rPr>
              <a:t>задания:</a:t>
            </a:r>
          </a:p>
          <a:p>
            <a:pPr marL="114300" indent="0">
              <a:buNone/>
            </a:pPr>
            <a:r>
              <a:rPr lang="ru-RU" b="1" dirty="0">
                <a:latin typeface="Tahoma" pitchFamily="34" charset="0"/>
              </a:rPr>
              <a:t>                               15</a:t>
            </a:r>
            <a:r>
              <a:rPr lang="ru-RU" sz="2000" b="1" dirty="0">
                <a:latin typeface="Tahoma" pitchFamily="34" charset="0"/>
              </a:rPr>
              <a:t> ̶ </a:t>
            </a:r>
            <a:r>
              <a:rPr lang="ru-RU" b="1" dirty="0">
                <a:latin typeface="Tahoma" pitchFamily="34" charset="0"/>
              </a:rPr>
              <a:t>60</a:t>
            </a:r>
            <a:r>
              <a:rPr lang="ru-RU" dirty="0">
                <a:latin typeface="Tahoma" pitchFamily="34" charset="0"/>
              </a:rPr>
              <a:t> секунд – </a:t>
            </a:r>
            <a:r>
              <a:rPr lang="ru-RU" b="1" dirty="0">
                <a:latin typeface="Tahoma" pitchFamily="34" charset="0"/>
              </a:rPr>
              <a:t>3</a:t>
            </a:r>
            <a:r>
              <a:rPr lang="ru-RU" sz="2000" b="1" dirty="0">
                <a:latin typeface="Tahoma" pitchFamily="34" charset="0"/>
              </a:rPr>
              <a:t> ̶ </a:t>
            </a:r>
            <a:r>
              <a:rPr lang="ru-RU" b="1" dirty="0">
                <a:latin typeface="Tahoma" pitchFamily="34" charset="0"/>
              </a:rPr>
              <a:t>5</a:t>
            </a:r>
            <a:r>
              <a:rPr lang="ru-RU" dirty="0">
                <a:latin typeface="Tahoma" pitchFamily="34" charset="0"/>
              </a:rPr>
              <a:t> минут</a:t>
            </a:r>
            <a:r>
              <a:rPr lang="ru-RU" sz="2000" dirty="0">
                <a:latin typeface="Tahoma" pitchFamily="34" charset="0"/>
              </a:rPr>
              <a:t> </a:t>
            </a:r>
          </a:p>
          <a:p>
            <a:endParaRPr lang="ru-RU" sz="1100" dirty="0">
              <a:latin typeface="Tahoma" pitchFamily="34" charset="0"/>
            </a:endParaRPr>
          </a:p>
          <a:p>
            <a:endParaRPr lang="ru-RU" sz="1100" dirty="0">
              <a:latin typeface="Tahoma" pitchFamily="34" charset="0"/>
            </a:endParaRPr>
          </a:p>
          <a:p>
            <a:pPr marL="114300" indent="0">
              <a:buNone/>
            </a:pPr>
            <a:r>
              <a:rPr lang="ru-RU" b="1" dirty="0">
                <a:latin typeface="Tahoma" pitchFamily="34" charset="0"/>
              </a:rPr>
              <a:t>Среднее ориентировочное время теста</a:t>
            </a:r>
            <a:r>
              <a:rPr lang="ru-RU" dirty="0">
                <a:latin typeface="Tahoma" pitchFamily="34" charset="0"/>
              </a:rPr>
              <a:t>:</a:t>
            </a:r>
          </a:p>
          <a:p>
            <a:r>
              <a:rPr lang="ru-RU" dirty="0">
                <a:latin typeface="Tahoma" pitchFamily="34" charset="0"/>
              </a:rPr>
              <a:t>минимальное		12</a:t>
            </a:r>
            <a:r>
              <a:rPr lang="ru-RU" sz="2000" dirty="0">
                <a:latin typeface="Tahoma" pitchFamily="34" charset="0"/>
              </a:rPr>
              <a:t> ̶ </a:t>
            </a:r>
            <a:r>
              <a:rPr lang="ru-RU" dirty="0">
                <a:latin typeface="Tahoma" pitchFamily="34" charset="0"/>
              </a:rPr>
              <a:t>15 минут</a:t>
            </a:r>
          </a:p>
          <a:p>
            <a:r>
              <a:rPr lang="ru-RU" dirty="0">
                <a:latin typeface="Tahoma" pitchFamily="34" charset="0"/>
              </a:rPr>
              <a:t>среднее	</a:t>
            </a:r>
            <a:r>
              <a:rPr lang="be-BY" dirty="0">
                <a:latin typeface="Tahoma" pitchFamily="34" charset="0"/>
              </a:rPr>
              <a:t>		40 минут</a:t>
            </a:r>
          </a:p>
          <a:p>
            <a:r>
              <a:rPr lang="be-BY" dirty="0">
                <a:latin typeface="Tahoma" pitchFamily="34" charset="0"/>
              </a:rPr>
              <a:t>максимальное		60</a:t>
            </a:r>
            <a:r>
              <a:rPr lang="ru-RU" sz="2000" dirty="0">
                <a:latin typeface="Tahoma" pitchFamily="34" charset="0"/>
              </a:rPr>
              <a:t> ̶ </a:t>
            </a:r>
            <a:r>
              <a:rPr lang="be-BY" dirty="0">
                <a:latin typeface="Tahoma" pitchFamily="34" charset="0"/>
              </a:rPr>
              <a:t>70 минут</a:t>
            </a:r>
            <a:endParaRPr lang="ru-RU" dirty="0">
              <a:latin typeface="Tahoma" pitchFamily="34" charset="0"/>
            </a:endParaRP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0835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836712"/>
            <a:ext cx="67687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0" algn="ctr">
              <a:spcBef>
                <a:spcPct val="20000"/>
              </a:spcBef>
              <a:buClr>
                <a:srgbClr val="93A299"/>
              </a:buClr>
            </a:pPr>
            <a:r>
              <a:rPr lang="ru-RU" sz="2800" b="1" i="1" dirty="0">
                <a:solidFill>
                  <a:srgbClr val="564B3C"/>
                </a:solidFill>
              </a:rPr>
              <a:t>Сущностные характеристики дидактических тестов и их применение в системе педагогического контроля</a:t>
            </a:r>
            <a:endParaRPr lang="ru-RU" sz="2800" dirty="0">
              <a:solidFill>
                <a:srgbClr val="564B3C"/>
              </a:solidFill>
            </a:endParaRPr>
          </a:p>
        </p:txBody>
      </p:sp>
      <p:pic>
        <p:nvPicPr>
          <p:cNvPr id="3" name="Рисунок 2" descr="http://pv.brest.by/wp-content/uploads/2011/06/dmbtest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924945"/>
            <a:ext cx="2819400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22258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Соотношение форм заданий в тесте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dirty="0" smtClean="0"/>
              <a:t>Например: </a:t>
            </a:r>
            <a:r>
              <a:rPr lang="ru-RU" b="1" dirty="0" smtClean="0"/>
              <a:t>60 заданий</a:t>
            </a:r>
          </a:p>
          <a:p>
            <a:pPr marL="11430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2564904"/>
            <a:ext cx="252028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10 тестовых заданий открытой формы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48064" y="2564904"/>
            <a:ext cx="252028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10 тестовых заданий на соотношение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31640" y="4123680"/>
            <a:ext cx="273630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10 тестовых заданий на установление последовательности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16016" y="4123680"/>
            <a:ext cx="273630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30 тестовых заданий  в форме выбора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4211960" y="5275808"/>
            <a:ext cx="1224136" cy="529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588224" y="5275808"/>
            <a:ext cx="1080120" cy="529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131840" y="5805264"/>
            <a:ext cx="216024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15 с выбором одного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363777" y="5805264"/>
            <a:ext cx="216024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15 с выбором нескольких из множества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3045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b="1" dirty="0">
                <a:latin typeface="Tahoma" pitchFamily="34" charset="0"/>
              </a:rPr>
              <a:t>Оценка ТЗ</a:t>
            </a:r>
            <a:r>
              <a:rPr lang="ru-RU" b="1" dirty="0">
                <a:latin typeface="Tahoma" pitchFamily="34" charset="0"/>
              </a:rPr>
              <a:t>:</a:t>
            </a:r>
          </a:p>
          <a:p>
            <a:pPr indent="-342900">
              <a:lnSpc>
                <a:spcPct val="80000"/>
              </a:lnSpc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latin typeface="Tahoma" pitchFamily="34" charset="0"/>
              </a:rPr>
              <a:t>дихотомическая </a:t>
            </a:r>
            <a:r>
              <a:rPr lang="ru-RU" i="1" dirty="0">
                <a:latin typeface="Tahoma" pitchFamily="34" charset="0"/>
              </a:rPr>
              <a:t>(бинарная);</a:t>
            </a:r>
          </a:p>
          <a:p>
            <a:pPr indent="-342900">
              <a:buClr>
                <a:srgbClr val="000066"/>
              </a:buClr>
              <a:buSzPct val="75000"/>
              <a:buFontTx/>
              <a:buChar char="•"/>
            </a:pPr>
            <a:r>
              <a:rPr lang="ru-RU" dirty="0" err="1">
                <a:latin typeface="Tahoma" pitchFamily="34" charset="0"/>
              </a:rPr>
              <a:t>политомическая</a:t>
            </a:r>
            <a:endParaRPr lang="ru-RU" dirty="0">
              <a:latin typeface="Tahoma" pitchFamily="34" charset="0"/>
            </a:endParaRPr>
          </a:p>
          <a:p>
            <a:endParaRPr lang="ru-RU" dirty="0" smtClean="0"/>
          </a:p>
          <a:p>
            <a:pPr marL="0" indent="0">
              <a:buNone/>
            </a:pPr>
            <a:r>
              <a:rPr lang="ru-RU" sz="2800" b="1" dirty="0">
                <a:latin typeface="Tahoma" pitchFamily="34" charset="0"/>
              </a:rPr>
              <a:t>По</a:t>
            </a:r>
            <a:r>
              <a:rPr lang="ru-RU" sz="2000" b="1" dirty="0">
                <a:latin typeface="Tahoma" pitchFamily="34" charset="0"/>
              </a:rPr>
              <a:t> </a:t>
            </a:r>
            <a:r>
              <a:rPr lang="ru-RU" sz="2800" b="1" dirty="0">
                <a:latin typeface="Tahoma" pitchFamily="34" charset="0"/>
              </a:rPr>
              <a:t>степени</a:t>
            </a:r>
            <a:r>
              <a:rPr lang="ru-RU" sz="2000" b="1" dirty="0">
                <a:latin typeface="Tahoma" pitchFamily="34" charset="0"/>
              </a:rPr>
              <a:t> </a:t>
            </a:r>
            <a:r>
              <a:rPr lang="ru-RU" sz="2800" b="1" dirty="0">
                <a:latin typeface="Tahoma" pitchFamily="34" charset="0"/>
              </a:rPr>
              <a:t>трудности</a:t>
            </a:r>
            <a:r>
              <a:rPr lang="ru-RU" b="1" dirty="0">
                <a:latin typeface="Tahoma" pitchFamily="34" charset="0"/>
              </a:rPr>
              <a:t>:</a:t>
            </a:r>
          </a:p>
          <a:p>
            <a:pPr indent="-342900">
              <a:lnSpc>
                <a:spcPct val="125000"/>
              </a:lnSpc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latin typeface="Tahoma" pitchFamily="34" charset="0"/>
              </a:rPr>
              <a:t>одноуровневые;</a:t>
            </a:r>
          </a:p>
          <a:p>
            <a:pPr indent="-342900">
              <a:lnSpc>
                <a:spcPct val="125000"/>
              </a:lnSpc>
              <a:buClr>
                <a:srgbClr val="000066"/>
              </a:buClr>
              <a:buSzPct val="75000"/>
              <a:buFontTx/>
              <a:buChar char="•"/>
            </a:pPr>
            <a:r>
              <a:rPr lang="ru-RU" dirty="0">
                <a:latin typeface="Tahoma" pitchFamily="34" charset="0"/>
              </a:rPr>
              <a:t>многоуровневые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6769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88641"/>
            <a:ext cx="8640960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55576" y="1997839"/>
            <a:ext cx="79208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4000" b="1" dirty="0" smtClean="0"/>
              <a:t>Входной </a:t>
            </a:r>
            <a:endParaRPr lang="en-US" sz="4000" b="1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ru-RU" sz="4000" b="1" dirty="0" smtClean="0"/>
              <a:t>Текущий</a:t>
            </a:r>
            <a:endParaRPr lang="en-US" sz="4000" b="1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ru-RU" sz="4000" b="1" dirty="0" smtClean="0"/>
              <a:t>Тематический</a:t>
            </a:r>
            <a:endParaRPr lang="en-US" sz="4000" b="1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ru-RU" sz="4000" b="1" dirty="0" smtClean="0"/>
              <a:t>Рубежный </a:t>
            </a:r>
            <a:endParaRPr lang="en-US" sz="4000" b="1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ru-RU" sz="4000" b="1" dirty="0" smtClean="0"/>
              <a:t>Итоговый </a:t>
            </a:r>
            <a:endParaRPr lang="en-US" sz="40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ru-RU" sz="4000" b="1" dirty="0" smtClean="0"/>
              <a:t>Заключительный </a:t>
            </a:r>
            <a:endParaRPr lang="en-US" sz="4000" b="1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ru-RU" sz="4000" b="1" dirty="0" smtClean="0"/>
              <a:t>Отсроченный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170922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274838"/>
            <a:ext cx="79928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/>
              <a:t>Педагогический тест </a:t>
            </a:r>
            <a:r>
              <a:rPr lang="ru-RU" sz="2800" dirty="0" smtClean="0"/>
              <a:t>– </a:t>
            </a:r>
          </a:p>
          <a:p>
            <a:r>
              <a:rPr lang="ru-RU" sz="2800" dirty="0" smtClean="0"/>
              <a:t>это система репрезентативных заданий, специфической формы, которая позволяет качественно и</a:t>
            </a:r>
            <a:br>
              <a:rPr lang="ru-RU" sz="2800" dirty="0" smtClean="0"/>
            </a:br>
            <a:r>
              <a:rPr lang="ru-RU" sz="2800" dirty="0" smtClean="0"/>
              <a:t>эффективно измерить уровень и</a:t>
            </a:r>
          </a:p>
          <a:p>
            <a:r>
              <a:rPr lang="ru-RU" sz="2800" dirty="0" smtClean="0"/>
              <a:t>структуру подготовленности испытуемых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52819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51036"/>
            <a:ext cx="7038033" cy="5575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6895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92696"/>
            <a:ext cx="7905320" cy="4831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9321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548680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Принципы конструирования тестовых заданий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90336"/>
            <a:ext cx="84249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Общие требования </a:t>
            </a:r>
            <a:r>
              <a:rPr lang="ru-RU" sz="3200" dirty="0"/>
              <a:t>(для всех форм тестовых заданий</a:t>
            </a:r>
            <a:r>
              <a:rPr lang="ru-RU" sz="3200" dirty="0" smtClean="0"/>
              <a:t>)</a:t>
            </a:r>
            <a:endParaRPr lang="en-US" sz="3200" dirty="0" smtClean="0"/>
          </a:p>
          <a:p>
            <a:endParaRPr lang="ru-RU" sz="3200" dirty="0"/>
          </a:p>
          <a:p>
            <a:r>
              <a:rPr lang="ru-RU" sz="3200" b="1" dirty="0"/>
              <a:t>Специальные требования </a:t>
            </a:r>
            <a:endParaRPr lang="en-US" sz="3200" b="1" dirty="0" smtClean="0"/>
          </a:p>
          <a:p>
            <a:r>
              <a:rPr lang="ru-RU" sz="3200" dirty="0" smtClean="0"/>
              <a:t>(</a:t>
            </a:r>
            <a:r>
              <a:rPr lang="ru-RU" sz="3200" dirty="0"/>
              <a:t>к различным формам тестовых заданий (ТЗ))</a:t>
            </a:r>
          </a:p>
        </p:txBody>
      </p:sp>
    </p:spTree>
    <p:extLst>
      <p:ext uri="{BB962C8B-B14F-4D97-AF65-F5344CB8AC3E}">
        <p14:creationId xmlns:p14="http://schemas.microsoft.com/office/powerpoint/2010/main" val="1887949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Общие требования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для </a:t>
            </a:r>
            <a:r>
              <a:rPr lang="ru-RU" i="1" dirty="0"/>
              <a:t>всех форм тестовых </a:t>
            </a:r>
            <a:r>
              <a:rPr lang="ru-RU" i="1" dirty="0" smtClean="0"/>
              <a:t>заданий: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68552"/>
          </a:xfrm>
        </p:spPr>
        <p:txBody>
          <a:bodyPr>
            <a:noAutofit/>
          </a:bodyPr>
          <a:lstStyle/>
          <a:p>
            <a:pPr algn="just"/>
            <a:r>
              <a:rPr lang="ru-RU" sz="2300" dirty="0" smtClean="0"/>
              <a:t>корректность </a:t>
            </a:r>
            <a:r>
              <a:rPr lang="ru-RU" sz="2300" dirty="0"/>
              <a:t>формулировки задания; </a:t>
            </a:r>
          </a:p>
          <a:p>
            <a:pPr algn="just"/>
            <a:r>
              <a:rPr lang="ru-RU" sz="2300" dirty="0" smtClean="0"/>
              <a:t>лапидарность </a:t>
            </a:r>
            <a:r>
              <a:rPr lang="ru-RU" sz="2300" dirty="0"/>
              <a:t>формулировки задания;</a:t>
            </a:r>
          </a:p>
          <a:p>
            <a:pPr algn="just"/>
            <a:r>
              <a:rPr lang="ru-RU" sz="2300" dirty="0" smtClean="0"/>
              <a:t>желательно </a:t>
            </a:r>
            <a:r>
              <a:rPr lang="ru-RU" sz="2300" dirty="0"/>
              <a:t>допускать не более одного </a:t>
            </a:r>
            <a:r>
              <a:rPr lang="ru-RU" sz="2300" spc="-50" dirty="0"/>
              <a:t>сложноподчиненного предло­жения в формулировке;</a:t>
            </a:r>
          </a:p>
          <a:p>
            <a:pPr algn="just"/>
            <a:r>
              <a:rPr lang="ru-RU" sz="2300" dirty="0" smtClean="0"/>
              <a:t>задание </a:t>
            </a:r>
            <a:r>
              <a:rPr lang="ru-RU" sz="2300" dirty="0"/>
              <a:t>должно быть сформулировано в утвердительной форме;</a:t>
            </a:r>
          </a:p>
          <a:p>
            <a:pPr algn="just"/>
            <a:r>
              <a:rPr lang="ru-RU" sz="2300" dirty="0" smtClean="0"/>
              <a:t>не </a:t>
            </a:r>
            <a:r>
              <a:rPr lang="ru-RU" sz="2300" dirty="0"/>
              <a:t>допускается определение понятия через перечисление элементов, не входящих в него;</a:t>
            </a:r>
          </a:p>
          <a:p>
            <a:pPr algn="just"/>
            <a:r>
              <a:rPr lang="ru-RU" sz="2300" dirty="0" smtClean="0"/>
              <a:t>для </a:t>
            </a:r>
            <a:r>
              <a:rPr lang="ru-RU" sz="2300" dirty="0"/>
              <a:t>каждого тестового задания разрабатывается правило начисления баллов</a:t>
            </a:r>
            <a:r>
              <a:rPr lang="ru-RU" sz="2300" dirty="0" smtClean="0"/>
              <a:t>;</a:t>
            </a:r>
          </a:p>
          <a:p>
            <a:pPr algn="just"/>
            <a:r>
              <a:rPr lang="ru-RU" sz="2300" dirty="0" smtClean="0"/>
              <a:t>задания </a:t>
            </a:r>
            <a:r>
              <a:rPr lang="ru-RU" sz="2300" dirty="0"/>
              <a:t>в тесте должны быть локально </a:t>
            </a:r>
            <a:r>
              <a:rPr lang="ru-RU" sz="2300" dirty="0" smtClean="0"/>
              <a:t>независимы;</a:t>
            </a:r>
            <a:endParaRPr lang="ru-RU" sz="2300" dirty="0"/>
          </a:p>
          <a:p>
            <a:pPr marL="114300" indent="0" algn="just">
              <a:buNone/>
            </a:pP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1839443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93A299">
                    <a:lumMod val="75000"/>
                  </a:srgbClr>
                </a:solidFill>
              </a:rPr>
              <a:t>Общие требования </a:t>
            </a:r>
            <a:r>
              <a:rPr lang="ru-RU" sz="3200" dirty="0">
                <a:solidFill>
                  <a:srgbClr val="93A299">
                    <a:lumMod val="75000"/>
                  </a:srgbClr>
                </a:solidFill>
              </a:rPr>
              <a:t/>
            </a:r>
            <a:br>
              <a:rPr lang="ru-RU" sz="3200" dirty="0">
                <a:solidFill>
                  <a:srgbClr val="93A299">
                    <a:lumMod val="75000"/>
                  </a:srgbClr>
                </a:solidFill>
              </a:rPr>
            </a:br>
            <a:r>
              <a:rPr lang="ru-RU" sz="3200" i="1" dirty="0">
                <a:solidFill>
                  <a:srgbClr val="93A299">
                    <a:lumMod val="75000"/>
                  </a:srgbClr>
                </a:solidFill>
              </a:rPr>
              <a:t>для всех форм тестовых заданий: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процедурная часть тестового задания должна быть максимально </a:t>
            </a:r>
            <a:r>
              <a:rPr lang="ru-RU" dirty="0" smtClean="0"/>
              <a:t>краткой — </a:t>
            </a:r>
            <a:r>
              <a:rPr lang="ru-RU" dirty="0"/>
              <a:t>не превышать 5-10 слов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оптимальное </a:t>
            </a:r>
            <a:r>
              <a:rPr lang="ru-RU" dirty="0"/>
              <a:t>число элементов ответа – </a:t>
            </a:r>
            <a:r>
              <a:rPr lang="ru-RU" dirty="0" smtClean="0"/>
              <a:t>4–8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для каждой из форм тестовых заданий должна быть стандартная инструкция;</a:t>
            </a:r>
          </a:p>
          <a:p>
            <a:pPr algn="just"/>
            <a:r>
              <a:rPr lang="ru-RU" dirty="0"/>
              <a:t>предпочтение большому количеству простых по структуре заданий, а не малому количеству </a:t>
            </a:r>
            <a:r>
              <a:rPr lang="ru-RU" dirty="0" smtClean="0"/>
              <a:t>сложных.</a:t>
            </a:r>
            <a:endParaRPr lang="ru-RU" dirty="0"/>
          </a:p>
          <a:p>
            <a:pPr marL="11430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4654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266</TotalTime>
  <Words>619</Words>
  <Application>Microsoft Office PowerPoint</Application>
  <PresentationFormat>Экран (4:3)</PresentationFormat>
  <Paragraphs>119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Аптека</vt:lpstr>
      <vt:lpstr>ПЕДАГОГИЧЕСКОЕ ТЕСТИРОВАНИЕ КАК СРЕДСТВО ИЗМЕРЕНИЯ  КАЧЕСТВА ОБУЧЕНИЯ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Общие требования  для всех форм тестовых заданий:</vt:lpstr>
      <vt:lpstr>Общие требования  для всех форм тестовых заданий:</vt:lpstr>
      <vt:lpstr>Специальные требования</vt:lpstr>
      <vt:lpstr>С выбором правильного ответа</vt:lpstr>
      <vt:lpstr>С выбором правильного ответа</vt:lpstr>
      <vt:lpstr>Открытая форма  Тестового задания</vt:lpstr>
      <vt:lpstr>На установление соответствия </vt:lpstr>
      <vt:lpstr>На установление правильной последовательности</vt:lpstr>
      <vt:lpstr>ХАРАКТЕРИСТИКИ ТЕСТОВ</vt:lpstr>
      <vt:lpstr>По целям использования:</vt:lpstr>
      <vt:lpstr>Презентация PowerPoint</vt:lpstr>
      <vt:lpstr>Презентация PowerPoint</vt:lpstr>
      <vt:lpstr>Соотношение форм заданий в тесте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ПЕДАГОГИЧЕСКОЕ ТЕСТИРОВАНИЕ КАК СРЕДСТВО ИЗМЕРЕНИЯ  КАЧЕСТВА ОБУЧЕНИЯ</dc:title>
  <dc:creator>User</dc:creator>
  <cp:lastModifiedBy>Client</cp:lastModifiedBy>
  <cp:revision>19</cp:revision>
  <dcterms:created xsi:type="dcterms:W3CDTF">2012-01-22T17:33:44Z</dcterms:created>
  <dcterms:modified xsi:type="dcterms:W3CDTF">2012-11-05T15:13:07Z</dcterms:modified>
</cp:coreProperties>
</file>