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473EBCA-13C6-4CAA-992B-030F99A7EE3B}" type="datetimeFigureOut">
              <a:rPr lang="ru-RU" smtClean="0"/>
              <a:t>19.10.2011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B3F9533-B00B-43A4-9212-AE39CFD2247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СОДЕРЖАНИЕ ОБРАЗОВАНИЯ КАК СРЕДСТВО ФОРМИРОВАНИЯ БАЗОВОЙ КУЛЬТУРЫ </a:t>
            </a:r>
            <a:r>
              <a:rPr lang="ru-RU" b="1" dirty="0" smtClean="0"/>
              <a:t>ЛИЧНОСТИ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983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7320375" cy="47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322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287338"/>
            <a:ext cx="9163050" cy="62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2953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факторы, влияющие на содержание образования: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 smtClean="0"/>
              <a:t>Объективные:</a:t>
            </a:r>
          </a:p>
          <a:p>
            <a:pPr marL="114300" indent="0">
              <a:buNone/>
            </a:pPr>
            <a:r>
              <a:rPr lang="ru-RU" sz="2800" dirty="0" smtClean="0"/>
              <a:t>– </a:t>
            </a:r>
            <a:r>
              <a:rPr lang="ru-RU" sz="2800" dirty="0"/>
              <a:t>потребности общества (развитие производства, науки, техники, культуры);</a:t>
            </a:r>
          </a:p>
          <a:p>
            <a:pPr marL="114300" indent="0">
              <a:buNone/>
            </a:pPr>
            <a:r>
              <a:rPr lang="ru-RU" sz="2800" dirty="0"/>
              <a:t>– возрастающие духовные запросы людей.</a:t>
            </a:r>
          </a:p>
          <a:p>
            <a:r>
              <a:rPr lang="ru-RU" sz="2800" b="1" i="1" dirty="0" smtClean="0"/>
              <a:t>Субъективные:</a:t>
            </a:r>
            <a:endParaRPr lang="ru-RU" sz="2800" b="1" dirty="0"/>
          </a:p>
          <a:p>
            <a:pPr marL="411480" lvl="1" indent="0">
              <a:buNone/>
            </a:pPr>
            <a:r>
              <a:rPr lang="ru-RU" sz="2800" dirty="0" smtClean="0"/>
              <a:t>- методологические </a:t>
            </a:r>
            <a:r>
              <a:rPr lang="ru-RU" sz="2800" dirty="0"/>
              <a:t>позиции ученых.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779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/>
              <a:t>источники содержания образования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ru-RU" sz="2800" dirty="0" smtClean="0"/>
              <a:t>развитие </a:t>
            </a:r>
            <a:r>
              <a:rPr lang="ru-RU" sz="2800" dirty="0"/>
              <a:t>науки, культуры; </a:t>
            </a:r>
            <a:endParaRPr lang="ru-RU" sz="2800" dirty="0" smtClean="0"/>
          </a:p>
          <a:p>
            <a:pPr lvl="1" algn="just"/>
            <a:r>
              <a:rPr lang="ru-RU" sz="2800" dirty="0" smtClean="0"/>
              <a:t>производство </a:t>
            </a:r>
            <a:r>
              <a:rPr lang="ru-RU" sz="2800" dirty="0"/>
              <a:t>материальных благ; </a:t>
            </a:r>
            <a:endParaRPr lang="ru-RU" sz="2800" dirty="0" smtClean="0"/>
          </a:p>
          <a:p>
            <a:pPr lvl="1" algn="just"/>
            <a:r>
              <a:rPr lang="ru-RU" sz="2800" dirty="0" smtClean="0"/>
              <a:t>исторически </a:t>
            </a:r>
            <a:r>
              <a:rPr lang="ru-RU" sz="2800" dirty="0"/>
              <a:t>опыт;</a:t>
            </a:r>
            <a:endParaRPr lang="ru-RU" sz="2800" b="1" dirty="0"/>
          </a:p>
          <a:p>
            <a:pPr lvl="1" algn="just"/>
            <a:r>
              <a:rPr lang="ru-RU" sz="2800" dirty="0"/>
              <a:t>развитие общественных отношений и духовных ценностей; </a:t>
            </a:r>
            <a:endParaRPr lang="ru-RU" sz="2800" dirty="0" smtClean="0"/>
          </a:p>
          <a:p>
            <a:pPr lvl="1" algn="just"/>
            <a:r>
              <a:rPr lang="ru-RU" sz="2800" dirty="0" smtClean="0"/>
              <a:t>содержание </a:t>
            </a:r>
            <a:r>
              <a:rPr lang="ru-RU" sz="2800" dirty="0"/>
              <a:t>различных форм общественного сознания.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13296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Принципы, определяющие содержание </a:t>
            </a:r>
            <a:r>
              <a:rPr lang="ru-RU" b="1" dirty="0"/>
              <a:t>образования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/>
              <a:t>– </a:t>
            </a:r>
            <a:r>
              <a:rPr lang="ru-RU" b="1" dirty="0"/>
              <a:t>общеобразовательный характер учебного материала;</a:t>
            </a:r>
          </a:p>
          <a:p>
            <a:pPr marL="114300" indent="0">
              <a:buNone/>
            </a:pPr>
            <a:r>
              <a:rPr lang="ru-RU" b="1" dirty="0"/>
              <a:t>– гражданская и гуманистическая направленность содержания образования;</a:t>
            </a:r>
          </a:p>
          <a:p>
            <a:pPr marL="114300" indent="0">
              <a:buNone/>
            </a:pPr>
            <a:r>
              <a:rPr lang="ru-RU" b="1" dirty="0"/>
              <a:t>– связь учебного материала с практикой;</a:t>
            </a:r>
          </a:p>
          <a:p>
            <a:pPr marL="114300" indent="0">
              <a:buNone/>
            </a:pPr>
            <a:r>
              <a:rPr lang="ru-RU" b="1" dirty="0"/>
              <a:t>– </a:t>
            </a:r>
            <a:r>
              <a:rPr lang="ru-RU" b="1" dirty="0" err="1"/>
              <a:t>интегративность</a:t>
            </a:r>
            <a:r>
              <a:rPr lang="ru-RU" b="1" dirty="0"/>
              <a:t> изучаемых курсов;</a:t>
            </a:r>
          </a:p>
          <a:p>
            <a:pPr marL="114300" indent="0">
              <a:buNone/>
            </a:pPr>
            <a:r>
              <a:rPr lang="ru-RU" b="1" dirty="0"/>
              <a:t>– развивающий характер учебного материала;</a:t>
            </a:r>
          </a:p>
          <a:p>
            <a:pPr marL="114300" indent="0">
              <a:buNone/>
            </a:pPr>
            <a:r>
              <a:rPr lang="ru-RU" b="1" dirty="0"/>
              <a:t>– воспитательный характер учебного материала.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381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Документы, определяющие содержание </a:t>
            </a:r>
            <a:r>
              <a:rPr lang="ru-RU" sz="2800" b="1" dirty="0" smtClean="0"/>
              <a:t>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u="sng" dirty="0" smtClean="0"/>
              <a:t>Стандарт образования</a:t>
            </a:r>
            <a:endParaRPr lang="ru-RU" sz="4000" b="1" dirty="0"/>
          </a:p>
          <a:p>
            <a:r>
              <a:rPr lang="ru-RU" sz="4000" b="1" u="sng" dirty="0"/>
              <a:t>Учебный план </a:t>
            </a:r>
            <a:endParaRPr lang="ru-RU" sz="4000" b="1" u="sng" dirty="0" smtClean="0"/>
          </a:p>
          <a:p>
            <a:r>
              <a:rPr lang="ru-RU" sz="4000" b="1" u="sng" dirty="0"/>
              <a:t>Учебная программа </a:t>
            </a:r>
            <a:endParaRPr lang="ru-RU" sz="4000" b="1" u="sng" dirty="0" smtClean="0"/>
          </a:p>
          <a:p>
            <a:r>
              <a:rPr lang="ru-RU" sz="4000" b="1" u="sng" dirty="0"/>
              <a:t>Учебники, учебные пособия</a:t>
            </a:r>
            <a:endParaRPr lang="ru-RU" sz="4000" b="1" dirty="0"/>
          </a:p>
          <a:p>
            <a:pPr marL="11430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078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7920879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7609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33" y="565150"/>
            <a:ext cx="7632847" cy="5888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914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Пути совершенствования содержания образования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 Общеобразовательная школа должна быть базовым звеном непрерывного </a:t>
            </a:r>
            <a:r>
              <a:rPr lang="ru-RU" dirty="0" smtClean="0"/>
              <a:t>образования.</a:t>
            </a:r>
            <a:endParaRPr lang="ru-RU" dirty="0"/>
          </a:p>
          <a:p>
            <a:pPr marL="114300" indent="0" algn="just">
              <a:buNone/>
            </a:pPr>
            <a:r>
              <a:rPr lang="ru-RU" dirty="0" smtClean="0"/>
              <a:t>2.Интеграция </a:t>
            </a:r>
            <a:r>
              <a:rPr lang="ru-RU" dirty="0"/>
              <a:t>учебных предметов в общеобразовательной </a:t>
            </a:r>
            <a:r>
              <a:rPr lang="ru-RU" dirty="0" smtClean="0"/>
              <a:t>школе.</a:t>
            </a:r>
            <a:endParaRPr lang="ru-RU" dirty="0"/>
          </a:p>
          <a:p>
            <a:pPr marL="114300" indent="0" algn="just">
              <a:buNone/>
            </a:pPr>
            <a:r>
              <a:rPr lang="ru-RU" dirty="0" smtClean="0"/>
              <a:t>3.Усиление </a:t>
            </a:r>
            <a:r>
              <a:rPr lang="ru-RU" dirty="0"/>
              <a:t>профессиональной ориентации и подготовки учащихся к выбору сферы труда.</a:t>
            </a:r>
          </a:p>
          <a:p>
            <a:pPr marL="114300" indent="0" algn="just">
              <a:buNone/>
            </a:pPr>
            <a:r>
              <a:rPr lang="ru-RU" dirty="0"/>
              <a:t>4. Развитие индивидуальных способностей каждой личности, создание условий для творчества и практической деятельности </a:t>
            </a:r>
            <a:r>
              <a:rPr lang="ru-RU" dirty="0" smtClean="0"/>
              <a:t>учащихся.</a:t>
            </a:r>
            <a:endParaRPr lang="ru-RU" dirty="0"/>
          </a:p>
          <a:p>
            <a:pPr marL="114300" indent="0" algn="just">
              <a:buNone/>
            </a:pPr>
            <a:r>
              <a:rPr lang="ru-RU" dirty="0"/>
              <a:t>5. Организация дифференцированного обучения.</a:t>
            </a:r>
          </a:p>
          <a:p>
            <a:pPr marL="114300" indent="0" algn="just">
              <a:buNone/>
            </a:pPr>
            <a:r>
              <a:rPr lang="ru-RU" dirty="0"/>
              <a:t>6. Укрепление материальной базы </a:t>
            </a:r>
            <a:r>
              <a:rPr lang="ru-RU" dirty="0" smtClean="0"/>
              <a:t>учебных </a:t>
            </a:r>
            <a:r>
              <a:rPr lang="ru-RU" dirty="0"/>
              <a:t>заведений, внедрение новейших технических средств обучения, компьютеризация </a:t>
            </a:r>
            <a:r>
              <a:rPr lang="ru-RU" dirty="0" smtClean="0"/>
              <a:t>обучения.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803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847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b="1" dirty="0"/>
              <a:t>Сущность понятия «дидактика», ее категории и проблемы исследования</a:t>
            </a:r>
          </a:p>
          <a:p>
            <a:pPr lvl="0" algn="just"/>
            <a:r>
              <a:rPr lang="ru-RU" b="1" dirty="0"/>
              <a:t>Понятие содержания образования, его научные основы. Компоненты содержания образования. </a:t>
            </a:r>
          </a:p>
          <a:p>
            <a:pPr lvl="0" algn="just"/>
            <a:r>
              <a:rPr lang="ru-RU" b="1" dirty="0"/>
              <a:t>Источники и принципы формирования содержания образования.</a:t>
            </a:r>
          </a:p>
          <a:p>
            <a:pPr lvl="0" algn="just"/>
            <a:r>
              <a:rPr lang="ru-RU" b="1" dirty="0"/>
              <a:t>Документы, определяющие содержание школьного образования.</a:t>
            </a:r>
          </a:p>
          <a:p>
            <a:pPr lvl="0" algn="just"/>
            <a:r>
              <a:rPr lang="ru-RU" b="1" dirty="0"/>
              <a:t>Пути совершенствования содержания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7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Дидактика </a:t>
            </a:r>
            <a:r>
              <a:rPr lang="ru-RU" dirty="0"/>
              <a:t>(греч. </a:t>
            </a:r>
            <a:r>
              <a:rPr lang="ru-RU" dirty="0" err="1"/>
              <a:t>дидактикос</a:t>
            </a:r>
            <a:r>
              <a:rPr lang="ru-RU" dirty="0"/>
              <a:t> </a:t>
            </a:r>
            <a:r>
              <a:rPr lang="ru-RU" dirty="0" smtClean="0"/>
              <a:t>– поучающий</a:t>
            </a:r>
            <a:r>
              <a:rPr lang="ru-RU" dirty="0"/>
              <a:t>, </a:t>
            </a:r>
            <a:r>
              <a:rPr lang="ru-RU" dirty="0" err="1"/>
              <a:t>дидаско</a:t>
            </a:r>
            <a:r>
              <a:rPr lang="ru-RU" dirty="0"/>
              <a:t> </a:t>
            </a:r>
            <a:r>
              <a:rPr lang="ru-RU" dirty="0" smtClean="0"/>
              <a:t>– изучающий</a:t>
            </a:r>
            <a:r>
              <a:rPr lang="ru-RU" dirty="0"/>
              <a:t>)</a:t>
            </a:r>
            <a:r>
              <a:rPr lang="ru-RU" b="1" i="1" dirty="0"/>
              <a:t> </a:t>
            </a:r>
            <a:r>
              <a:rPr lang="ru-RU" b="1" i="1" dirty="0" smtClean="0"/>
              <a:t>–</a:t>
            </a:r>
            <a:r>
              <a:rPr lang="ru-RU" dirty="0"/>
              <a:t> </a:t>
            </a:r>
            <a:r>
              <a:rPr lang="ru-RU" b="1" dirty="0" smtClean="0"/>
              <a:t>область </a:t>
            </a:r>
            <a:r>
              <a:rPr lang="ru-RU" b="1" dirty="0"/>
              <a:t>педагогики, исследующая сущность и закономерности обучения. </a:t>
            </a:r>
            <a:endParaRPr lang="ru-RU" b="1" dirty="0"/>
          </a:p>
          <a:p>
            <a:pPr algn="just"/>
            <a:r>
              <a:rPr lang="ru-RU" dirty="0"/>
              <a:t>Впервые в педагогику этот термин ввел немецкий педагог </a:t>
            </a:r>
            <a:r>
              <a:rPr lang="ru-RU" b="1" dirty="0"/>
              <a:t>Вольфганг </a:t>
            </a:r>
            <a:r>
              <a:rPr lang="ru-RU" b="1" dirty="0" err="1"/>
              <a:t>Ратке</a:t>
            </a:r>
            <a:r>
              <a:rPr lang="ru-RU" b="1" dirty="0"/>
              <a:t> </a:t>
            </a:r>
            <a:r>
              <a:rPr lang="ru-RU" dirty="0"/>
              <a:t>(1541–1633). </a:t>
            </a:r>
            <a:endParaRPr lang="ru-RU" dirty="0" smtClean="0"/>
          </a:p>
          <a:p>
            <a:pPr algn="just"/>
            <a:r>
              <a:rPr lang="ru-RU" dirty="0"/>
              <a:t>Ч</a:t>
            </a:r>
            <a:r>
              <a:rPr lang="ru-RU" dirty="0" smtClean="0"/>
              <a:t>ешский </a:t>
            </a:r>
            <a:r>
              <a:rPr lang="ru-RU" dirty="0"/>
              <a:t>педагог </a:t>
            </a:r>
            <a:r>
              <a:rPr lang="ru-RU" b="1" dirty="0"/>
              <a:t>Я.А. Коменский</a:t>
            </a:r>
            <a:r>
              <a:rPr lang="ru-RU" dirty="0"/>
              <a:t> (</a:t>
            </a:r>
            <a:r>
              <a:rPr lang="ru-RU" dirty="0" smtClean="0"/>
              <a:t>1592–1670</a:t>
            </a:r>
            <a:r>
              <a:rPr lang="ru-RU" dirty="0"/>
              <a:t>) написал знаменитый труд «Великая дидактика», в котором он дидактику представляет как  «искусство всех учить всему</a:t>
            </a:r>
            <a:r>
              <a:rPr lang="ru-RU" dirty="0" smtClean="0"/>
              <a:t>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91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Основные категории дидактики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4000" b="1" dirty="0" smtClean="0"/>
              <a:t>Просвещение</a:t>
            </a:r>
            <a:r>
              <a:rPr lang="ru-RU" sz="4000" b="1" dirty="0"/>
              <a:t>, образование, </a:t>
            </a:r>
            <a:r>
              <a:rPr lang="ru-RU" sz="4000" b="1" dirty="0" smtClean="0"/>
              <a:t>самообразование</a:t>
            </a:r>
          </a:p>
          <a:p>
            <a:pPr lvl="0"/>
            <a:endParaRPr lang="ru-RU" sz="4000" b="1" dirty="0"/>
          </a:p>
          <a:p>
            <a:pPr lvl="0"/>
            <a:r>
              <a:rPr lang="ru-RU" sz="4000" b="1" dirty="0"/>
              <a:t>Обучение, преподавание, учение, научение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66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Основные категории дидактики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Просвещение –</a:t>
            </a:r>
            <a:r>
              <a:rPr lang="ru-RU" dirty="0"/>
              <a:t>  а) система образовательно-воспитательных и культурно-просветительских учреждений в стране; б) распространение знаний среди </a:t>
            </a:r>
            <a:r>
              <a:rPr lang="ru-RU" dirty="0" smtClean="0"/>
              <a:t>населения.</a:t>
            </a:r>
          </a:p>
          <a:p>
            <a:pPr algn="just"/>
            <a:r>
              <a:rPr lang="ru-RU" b="1" u="sng" dirty="0"/>
              <a:t>О</a:t>
            </a:r>
            <a:r>
              <a:rPr lang="ru-RU" b="1" u="sng" dirty="0" smtClean="0"/>
              <a:t>бразование</a:t>
            </a:r>
            <a:r>
              <a:rPr lang="ru-RU" dirty="0" smtClean="0"/>
              <a:t> </a:t>
            </a:r>
            <a:r>
              <a:rPr lang="ru-RU" dirty="0"/>
              <a:t>— обучение и воспитание в интересах личности, общества и государства, направленные на усвоение знаний, умений, навыков, формирование гармоничной, разносторонне развитой личности </a:t>
            </a:r>
            <a:r>
              <a:rPr lang="ru-RU" dirty="0" smtClean="0"/>
              <a:t>обучающегося.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4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Основные категории дидактики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u="sng" dirty="0"/>
              <a:t>обучение</a:t>
            </a:r>
            <a:r>
              <a:rPr lang="ru-RU" sz="2800" dirty="0"/>
              <a:t> — целенаправленный процесс организации и стиму­лирования учебной деятельности обучающихся по овладению ими знаниями, умениями и навыками, развитию их творческих способностей</a:t>
            </a:r>
            <a:r>
              <a:rPr lang="ru-RU" sz="2800" dirty="0" smtClean="0"/>
              <a:t>;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635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859658"/>
              </p:ext>
            </p:extLst>
          </p:nvPr>
        </p:nvGraphicFramePr>
        <p:xfrm>
          <a:off x="755576" y="764704"/>
          <a:ext cx="7344816" cy="58223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24336"/>
                <a:gridCol w="4320480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Дидактические вопросы и задачи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Что исследуется, разрабатывается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Для чего учить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Цели образования, обучения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Чему учить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Содержание образования, обучения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093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Как учить?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Методы обучения (преподавания и учения)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Как организовать обучение?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Формы организации обучения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027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С помощью чего осуществляется обучение?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Средства обучения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0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Что достигается в процессе обучения?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Результат обучения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3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Какие подходы, стратегии обучения наиболее эффективны?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Принципы обучения и их система.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33525" y="2659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037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/>
              <a:t>Проблемы, исследуемые дидактикой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b="1" dirty="0"/>
              <a:t>о</a:t>
            </a:r>
            <a:r>
              <a:rPr lang="ru-RU" b="1" dirty="0" smtClean="0"/>
              <a:t>пределение </a:t>
            </a:r>
            <a:r>
              <a:rPr lang="ru-RU" b="1" dirty="0"/>
              <a:t>содержания </a:t>
            </a:r>
            <a:r>
              <a:rPr lang="ru-RU" b="1" dirty="0" smtClean="0"/>
              <a:t>образования;</a:t>
            </a:r>
            <a:endParaRPr lang="ru-RU" b="1" dirty="0"/>
          </a:p>
          <a:p>
            <a:pPr lvl="0" algn="just"/>
            <a:r>
              <a:rPr lang="ru-RU" b="1" dirty="0"/>
              <a:t>и</a:t>
            </a:r>
            <a:r>
              <a:rPr lang="ru-RU" b="1" dirty="0" smtClean="0"/>
              <a:t>сследование </a:t>
            </a:r>
            <a:r>
              <a:rPr lang="ru-RU" b="1" dirty="0"/>
              <a:t>сущности, закономерностей и принципов процесса </a:t>
            </a:r>
            <a:r>
              <a:rPr lang="ru-RU" b="1" dirty="0" smtClean="0"/>
              <a:t>обучения;</a:t>
            </a:r>
            <a:endParaRPr lang="ru-RU" b="1" dirty="0"/>
          </a:p>
          <a:p>
            <a:pPr lvl="0" algn="just"/>
            <a:r>
              <a:rPr lang="ru-RU" b="1" dirty="0"/>
              <a:t>р</a:t>
            </a:r>
            <a:r>
              <a:rPr lang="ru-RU" b="1" dirty="0" smtClean="0"/>
              <a:t>азработка </a:t>
            </a:r>
            <a:r>
              <a:rPr lang="ru-RU" b="1" dirty="0"/>
              <a:t>методов обучения и условий их эффективного применения на </a:t>
            </a:r>
            <a:r>
              <a:rPr lang="ru-RU" b="1" dirty="0" smtClean="0"/>
              <a:t>практике;</a:t>
            </a:r>
            <a:endParaRPr lang="ru-RU" b="1" dirty="0"/>
          </a:p>
          <a:p>
            <a:pPr lvl="0" algn="just"/>
            <a:r>
              <a:rPr lang="ru-RU" b="1" dirty="0"/>
              <a:t>р</a:t>
            </a:r>
            <a:r>
              <a:rPr lang="ru-RU" b="1" dirty="0" smtClean="0"/>
              <a:t>азработка </a:t>
            </a:r>
            <a:r>
              <a:rPr lang="ru-RU" b="1" dirty="0"/>
              <a:t>организационных форм учебной деятельности (форм обучения)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71622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ru-RU" b="1" u="sng" dirty="0" smtClean="0"/>
              <a:t>Содержание </a:t>
            </a:r>
            <a:r>
              <a:rPr lang="ru-RU" b="1" u="sng" dirty="0"/>
              <a:t>образования</a:t>
            </a:r>
            <a:r>
              <a:rPr lang="ru-RU" b="1" dirty="0"/>
              <a:t> </a:t>
            </a:r>
            <a:r>
              <a:rPr lang="ru-RU" dirty="0" smtClean="0"/>
              <a:t>– система </a:t>
            </a:r>
            <a:r>
              <a:rPr lang="ru-RU" dirty="0"/>
              <a:t>научных знаний, практических умений и навыков, мировоззренческих и нравственно-эстетических идей, которыми необходимо овладеть учащимся в процессе обучения. 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01008"/>
            <a:ext cx="2934824" cy="29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511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49</TotalTime>
  <Words>533</Words>
  <Application>Microsoft Office PowerPoint</Application>
  <PresentationFormat>Экран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Аптека</vt:lpstr>
      <vt:lpstr>СОДЕРЖАНИЕ ОБРАЗОВАНИЯ КАК СРЕДСТВО ФОРМИРОВАНИЯ БАЗОВОЙ КУЛЬТУРЫ ЛИЧНОСТИ</vt:lpstr>
      <vt:lpstr>ПЛАН </vt:lpstr>
      <vt:lpstr>Презентация PowerPoint</vt:lpstr>
      <vt:lpstr>Основные категории дидактики </vt:lpstr>
      <vt:lpstr>Основные категории дидактики</vt:lpstr>
      <vt:lpstr>Основные категории дидактики</vt:lpstr>
      <vt:lpstr>Презентация PowerPoint</vt:lpstr>
      <vt:lpstr>Проблемы, исследуемые дидактикой </vt:lpstr>
      <vt:lpstr>Презентация PowerPoint</vt:lpstr>
      <vt:lpstr>Презентация PowerPoint</vt:lpstr>
      <vt:lpstr>Презентация PowerPoint</vt:lpstr>
      <vt:lpstr>факторы, влияющие на содержание образования: </vt:lpstr>
      <vt:lpstr>источники содержания образования </vt:lpstr>
      <vt:lpstr>Принципы, определяющие содержание образования </vt:lpstr>
      <vt:lpstr>Документы, определяющие содержание образования</vt:lpstr>
      <vt:lpstr>Презентация PowerPoint</vt:lpstr>
      <vt:lpstr>Презентация PowerPoint</vt:lpstr>
      <vt:lpstr>Пути совершенствования содержания образования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ОБРАЗОВАНИЯ КАК СРЕДСТВО ФОРМИРОВАНИЯ БАЗОВОЙ КУЛЬТУРЫ ЛИЧНОСТИ</dc:title>
  <dc:creator>User</dc:creator>
  <cp:lastModifiedBy>User</cp:lastModifiedBy>
  <cp:revision>6</cp:revision>
  <dcterms:created xsi:type="dcterms:W3CDTF">2011-10-19T15:12:51Z</dcterms:created>
  <dcterms:modified xsi:type="dcterms:W3CDTF">2011-10-19T16:02:43Z</dcterms:modified>
</cp:coreProperties>
</file>