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CCFF"/>
    <a:srgbClr val="FF66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4" autoAdjust="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B6BA47-E0D2-4D47-8E04-C694F47A8306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84FCDA3-6BC1-480B-9BE3-9F1E6F1DD4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75326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Технологии разработки мультимедийного сопровождения педагогического процесса</a:t>
            </a:r>
            <a:endParaRPr lang="ru-RU" sz="2800" b="1" dirty="0">
              <a:solidFill>
                <a:srgbClr val="00B050"/>
              </a:solidFill>
            </a:endParaRPr>
          </a:p>
        </p:txBody>
      </p:sp>
      <p:pic>
        <p:nvPicPr>
          <p:cNvPr id="8" name="Picture 5" descr="compu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573463"/>
            <a:ext cx="2160587" cy="197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16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b="1" dirty="0"/>
              <a:t>Дизайн презентаций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b="1" dirty="0" smtClean="0"/>
              <a:t>Нейтральные цвета:</a:t>
            </a:r>
          </a:p>
          <a:p>
            <a:pPr marL="68580" indent="0">
              <a:buNone/>
            </a:pP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996952"/>
            <a:ext cx="1224136" cy="1080120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429000"/>
            <a:ext cx="1368152" cy="129614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4149080"/>
            <a:ext cx="1512168" cy="136815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60232" y="4581128"/>
            <a:ext cx="1656184" cy="15841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04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Сочетание цвета знака и цвета </a:t>
            </a:r>
            <a:r>
              <a:rPr lang="ru-RU" sz="2800" b="1" dirty="0" smtClean="0"/>
              <a:t>фона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b="1" dirty="0" smtClean="0"/>
              <a:t>Нежелательно:</a:t>
            </a:r>
          </a:p>
          <a:p>
            <a:pPr marL="68580" indent="0">
              <a:buNone/>
            </a:pP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3140968"/>
            <a:ext cx="2808312" cy="12241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ПРЕЗЕНТАЦИЯ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4149080"/>
            <a:ext cx="2808312" cy="136815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ПРЕЗЕНТАЦИЯ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63597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500" b="1" dirty="0"/>
              <a:t>Сочетание цвета знака и цвета фона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b="1" dirty="0" smtClean="0"/>
              <a:t>Желательно: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991370"/>
            <a:ext cx="2232248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ПРЕЗЕНТАЦИЯ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3933056"/>
            <a:ext cx="2088232" cy="1152128"/>
          </a:xfrm>
          <a:prstGeom prst="rect">
            <a:avLst/>
          </a:prstGeom>
          <a:solidFill>
            <a:srgbClr val="FFFF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ПРЕЗЕНТАЦИЯ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4797152"/>
            <a:ext cx="2304256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ПРЕЗЕНТАЦИЯ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90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024744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Нежелательно: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ru-RU" dirty="0"/>
              <a:t>любой </a:t>
            </a:r>
            <a:r>
              <a:rPr lang="ru-RU" i="1" dirty="0"/>
              <a:t>фоновый рисунок </a:t>
            </a:r>
            <a:r>
              <a:rPr lang="ru-RU" dirty="0"/>
              <a:t>повышает утомляемость глаз обучаемого и снижает эффективность восприятия материала;</a:t>
            </a:r>
          </a:p>
          <a:p>
            <a:pPr lvl="0" algn="just"/>
            <a:r>
              <a:rPr lang="ru-RU" dirty="0"/>
              <a:t>большое влияние на подсознание человека оказывает </a:t>
            </a:r>
            <a:r>
              <a:rPr lang="ru-RU" i="1" dirty="0"/>
              <a:t>мультипликация, </a:t>
            </a:r>
            <a:r>
              <a:rPr lang="ru-RU" dirty="0"/>
              <a:t>ее воздействие гораздо сильнее, чем действие обычного видео; четкие, яркие, быстро сменяющиеся картинки легко «впечатываются» в подсознание, причем, чем короче воздействие, тем оно сильнее;</a:t>
            </a:r>
          </a:p>
          <a:p>
            <a:pPr lvl="0" algn="just"/>
            <a:r>
              <a:rPr lang="ru-RU" dirty="0"/>
              <a:t>любой </a:t>
            </a:r>
            <a:r>
              <a:rPr lang="ru-RU" i="1" dirty="0"/>
              <a:t>случайный движущийся (анимированный) объект </a:t>
            </a:r>
            <a:r>
              <a:rPr lang="ru-RU" dirty="0"/>
              <a:t>понижает восприятие материала, оказывает сильное отвлекающее воздействие, нарушает динамику внимания;</a:t>
            </a:r>
          </a:p>
          <a:p>
            <a:pPr lvl="0" algn="just"/>
            <a:r>
              <a:rPr lang="ru-RU" dirty="0"/>
              <a:t>включение в качестве </a:t>
            </a:r>
            <a:r>
              <a:rPr lang="ru-RU" i="1" dirty="0"/>
              <a:t>фонового сопровождения неподходящих звуков </a:t>
            </a:r>
            <a:r>
              <a:rPr lang="ru-RU" dirty="0"/>
              <a:t>(песен, мелодий) приводит к быстрой утомляемости обучаемых, рассеиванию внимания и снижению производительности обучения.</a:t>
            </a:r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6" name="Picture 5" descr="Рисунок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797425"/>
            <a:ext cx="216058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Рисунок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797425"/>
            <a:ext cx="2808288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ELPHRG01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812360" y="580526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82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Рекомендуемые размеры шрифтов: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039839"/>
              </p:ext>
            </p:extLst>
          </p:nvPr>
        </p:nvGraphicFramePr>
        <p:xfrm>
          <a:off x="1547664" y="2852936"/>
          <a:ext cx="6096000" cy="36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Вид объекта</a:t>
                      </a:r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Размер шрифта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Заголовок слайда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22 – 28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Подзаголовок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20 - 24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Текст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 – 22 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Подписи данных в диаграммах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 – 24 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Подписи осей в диаграммах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– 22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Информация в таблицах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– 22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9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Благодарю за внимание!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33365" y="5085184"/>
            <a:ext cx="3309803" cy="5965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64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050435"/>
            <a:ext cx="7272808" cy="2086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452438" algn="ctr">
              <a:lnSpc>
                <a:spcPct val="120000"/>
              </a:lnSpc>
              <a:tabLst>
                <a:tab pos="87313" algn="l"/>
                <a:tab pos="355600" algn="l"/>
                <a:tab pos="625475" algn="l"/>
              </a:tabLst>
            </a:pPr>
            <a:r>
              <a:rPr lang="ru-RU" sz="3600" b="1" i="1" dirty="0" smtClean="0">
                <a:latin typeface="Times New Roman"/>
                <a:ea typeface="Times New Roman"/>
              </a:rPr>
              <a:t>Компьютерные учебные презентации в педагогическом процессе вуза</a:t>
            </a:r>
            <a:endParaRPr lang="ru-RU" sz="36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715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340768"/>
            <a:ext cx="6624736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Презентация</a:t>
            </a:r>
            <a:r>
              <a:rPr lang="ru-RU" sz="2000" dirty="0"/>
              <a:t> – это целенаправленный </a:t>
            </a:r>
            <a:r>
              <a:rPr lang="ru-RU" sz="2000" dirty="0" err="1"/>
              <a:t>коммуникационно</a:t>
            </a:r>
            <a:r>
              <a:rPr lang="ru-RU" sz="2000" dirty="0"/>
              <a:t>-информационный </a:t>
            </a:r>
            <a:r>
              <a:rPr lang="ru-RU" sz="2000" dirty="0" smtClean="0"/>
              <a:t>процесс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65194" y="2420888"/>
            <a:ext cx="684076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Компьютерная презентация </a:t>
            </a:r>
            <a:r>
              <a:rPr lang="ru-RU" dirty="0" smtClean="0"/>
              <a:t>– набор слайдов, объединенных одной идеей и хранящихся в общем файле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03695" y="3789040"/>
            <a:ext cx="681833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/>
              <a:t>Слайд</a:t>
            </a:r>
            <a:r>
              <a:rPr lang="ru-RU" i="1" dirty="0"/>
              <a:t> </a:t>
            </a:r>
            <a:r>
              <a:rPr lang="ru-RU" dirty="0"/>
              <a:t>— логически автономная информационная структура, содержащая различные объекты, которые представляются на общем экране в виде единой </a:t>
            </a:r>
            <a:r>
              <a:rPr lang="ru-RU" dirty="0" smtClean="0"/>
              <a:t>композиции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66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12776"/>
            <a:ext cx="7992888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000" b="1" i="1" dirty="0"/>
              <a:t>Компьютерная учебная презентация</a:t>
            </a:r>
            <a:r>
              <a:rPr lang="ru-RU" sz="3000" dirty="0"/>
              <a:t> </a:t>
            </a:r>
            <a:r>
              <a:rPr lang="ru-RU" sz="3000" dirty="0" smtClean="0"/>
              <a:t>предназначена </a:t>
            </a:r>
            <a:r>
              <a:rPr lang="ru-RU" sz="3000" dirty="0"/>
              <a:t>для достижения дидактических </a:t>
            </a:r>
            <a:r>
              <a:rPr lang="ru-RU" sz="3000" dirty="0" smtClean="0"/>
              <a:t>целей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02759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Целесообразность применения учебных презентаций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ru-RU" sz="2000" b="1" dirty="0"/>
              <a:t>визуализация изучаемых явлений, процессов и взаимосвязей между объектами;</a:t>
            </a:r>
          </a:p>
          <a:p>
            <a:pPr lvl="0" algn="just"/>
            <a:r>
              <a:rPr lang="ru-RU" sz="2000" b="1" dirty="0"/>
              <a:t>возможность систематизации и структурного представления учебного материала;</a:t>
            </a:r>
          </a:p>
          <a:p>
            <a:pPr lvl="0" algn="just"/>
            <a:r>
              <a:rPr lang="ru-RU" sz="2000" b="1" dirty="0"/>
              <a:t>ограниченное количество традиционных источников учебного материала;</a:t>
            </a:r>
          </a:p>
          <a:p>
            <a:pPr lvl="0" algn="just"/>
            <a:r>
              <a:rPr lang="ru-RU" sz="2000" b="1" dirty="0" err="1"/>
              <a:t>тиражируемость</a:t>
            </a:r>
            <a:r>
              <a:rPr lang="ru-RU" sz="2000" b="1" dirty="0"/>
              <a:t>, простота разработки и корректировки презентации;</a:t>
            </a:r>
          </a:p>
          <a:p>
            <a:pPr lvl="0" algn="just"/>
            <a:r>
              <a:rPr lang="ru-RU" sz="2000" b="1" dirty="0"/>
              <a:t>возможность представления в мультимедийной форме уникальных информационных </a:t>
            </a:r>
            <a:r>
              <a:rPr lang="ru-RU" sz="2000" b="1" dirty="0" smtClean="0"/>
              <a:t>материалов.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09191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pPr algn="ctr"/>
            <a:r>
              <a:rPr lang="ru-RU" dirty="0" smtClean="0"/>
              <a:t>Учебная презентация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339752" y="1988840"/>
            <a:ext cx="1728192" cy="8640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88024" y="1988840"/>
            <a:ext cx="1440160" cy="864096"/>
          </a:xfrm>
          <a:prstGeom prst="straightConnector1">
            <a:avLst/>
          </a:prstGeom>
          <a:ln w="3175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331640" y="2924944"/>
            <a:ext cx="237626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Презентация-визуализация 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67322" y="2924944"/>
            <a:ext cx="252028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Интерактивная презентация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75656" y="3789040"/>
            <a:ext cx="792088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b="1" dirty="0" smtClean="0"/>
              <a:t>Сопровождает объяснение учителя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699792" y="3789040"/>
            <a:ext cx="792088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b="1" dirty="0" smtClean="0"/>
              <a:t>Сопровождает выступление ученика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28300" y="3789040"/>
            <a:ext cx="504056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b="1" dirty="0" smtClean="0"/>
              <a:t>обучающая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419619" y="3789040"/>
            <a:ext cx="57606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b="1" dirty="0" smtClean="0"/>
              <a:t>обобщающая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256522" y="3789040"/>
            <a:ext cx="57606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500" b="1" dirty="0" smtClean="0"/>
              <a:t>консультационная</a:t>
            </a:r>
            <a:endParaRPr lang="ru-RU" sz="15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071578" y="3789040"/>
            <a:ext cx="596766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600" b="1" dirty="0" smtClean="0"/>
              <a:t>контролирующая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86341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Этапы создания учебной презентации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концептуальное проектирование;</a:t>
            </a:r>
          </a:p>
          <a:p>
            <a:r>
              <a:rPr lang="ru-RU" sz="3600" b="1" dirty="0" smtClean="0"/>
              <a:t>создание презентации;</a:t>
            </a:r>
          </a:p>
          <a:p>
            <a:r>
              <a:rPr lang="ru-RU" sz="3600" b="1" dirty="0" smtClean="0"/>
              <a:t>выработка </a:t>
            </a:r>
            <a:r>
              <a:rPr lang="ru-RU" sz="3600" b="1" dirty="0"/>
              <a:t>методических рекомендаций </a:t>
            </a:r>
            <a:r>
              <a:rPr lang="ru-RU" sz="3600" b="1" dirty="0" smtClean="0"/>
              <a:t>.</a:t>
            </a:r>
          </a:p>
          <a:p>
            <a:pPr marL="68580" indent="0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42143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/>
              <a:t>Дизайн презентаций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b="1" dirty="0" smtClean="0"/>
              <a:t>Стимулирующие теплые цвета:</a:t>
            </a:r>
          </a:p>
          <a:p>
            <a:pPr marL="68580" indent="0">
              <a:buNone/>
            </a:pP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59040" y="2924944"/>
            <a:ext cx="2160240" cy="151216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3753036"/>
            <a:ext cx="2376264" cy="176419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56176" y="4437112"/>
            <a:ext cx="2160240" cy="18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18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Дизайн презентаций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b="1" i="1" dirty="0"/>
              <a:t>Х</a:t>
            </a:r>
            <a:r>
              <a:rPr lang="ru-RU" b="1" i="1" dirty="0" smtClean="0"/>
              <a:t>олодные дезинтегрирующие цвета:</a:t>
            </a:r>
          </a:p>
          <a:p>
            <a:pPr marL="68580" indent="0">
              <a:buNone/>
            </a:pPr>
            <a:r>
              <a:rPr lang="ru-RU" b="1" i="1" dirty="0" smtClean="0"/>
              <a:t>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780928"/>
            <a:ext cx="1728192" cy="141845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3356992"/>
            <a:ext cx="1728192" cy="15121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3915805"/>
            <a:ext cx="1728192" cy="151216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04248" y="4941168"/>
            <a:ext cx="1800200" cy="13681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56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397</TotalTime>
  <Words>319</Words>
  <Application>Microsoft Office PowerPoint</Application>
  <PresentationFormat>Экран (4:3)</PresentationFormat>
  <Paragraphs>62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Технологии разработки мультимедийного сопровождения педагогического процесса</vt:lpstr>
      <vt:lpstr>Презентация PowerPoint</vt:lpstr>
      <vt:lpstr>Презентация PowerPoint</vt:lpstr>
      <vt:lpstr>Презентация PowerPoint</vt:lpstr>
      <vt:lpstr>Целесообразность применения учебных презентаций </vt:lpstr>
      <vt:lpstr>Учебная презентация</vt:lpstr>
      <vt:lpstr>Этапы создания учебной презентации</vt:lpstr>
      <vt:lpstr>Дизайн презентаций </vt:lpstr>
      <vt:lpstr>Дизайн презентаций </vt:lpstr>
      <vt:lpstr>Дизайн презентаций </vt:lpstr>
      <vt:lpstr>Сочетание цвета знака и цвета фона  </vt:lpstr>
      <vt:lpstr>Сочетание цвета знака и цвета фона</vt:lpstr>
      <vt:lpstr>Нежелательно:</vt:lpstr>
      <vt:lpstr>Рекомендуемые размеры шрифтов:</vt:lpstr>
      <vt:lpstr>Благодарю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Client</dc:creator>
  <cp:lastModifiedBy>User</cp:lastModifiedBy>
  <cp:revision>18</cp:revision>
  <dcterms:created xsi:type="dcterms:W3CDTF">2011-02-22T14:16:34Z</dcterms:created>
  <dcterms:modified xsi:type="dcterms:W3CDTF">2011-11-22T06:09:25Z</dcterms:modified>
</cp:coreProperties>
</file>