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4" r:id="rId10"/>
    <p:sldId id="266" r:id="rId11"/>
    <p:sldId id="267" r:id="rId12"/>
    <p:sldId id="268" r:id="rId13"/>
    <p:sldId id="28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7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724FF-0F41-4017-82D7-9F80B1A65D61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70DE-E58C-40EF-A7CC-F30849758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3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70DE-E58C-40EF-A7CC-F308497585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1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38812DA-9AD9-4943-8C58-6F8FD17E900F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AB43CD5-1D54-49DA-A751-AC54A614FD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cap="small" dirty="0"/>
              <a:t>Т</a:t>
            </a:r>
            <a:r>
              <a:rPr lang="ru-RU" sz="4400" b="1" cap="small" dirty="0" smtClean="0"/>
              <a:t>ехнология </a:t>
            </a:r>
            <a:r>
              <a:rPr lang="ru-RU" sz="4400" b="1" cap="small" dirty="0"/>
              <a:t>работы педагога по профилактике </a:t>
            </a:r>
            <a:r>
              <a:rPr lang="ru-RU" sz="4400" b="1" cap="small" dirty="0" err="1"/>
              <a:t>девиантного</a:t>
            </a:r>
            <a:r>
              <a:rPr lang="ru-RU" sz="4400" b="1" cap="small" dirty="0"/>
              <a:t> поведения подростков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Разработчик </a:t>
            </a:r>
            <a:r>
              <a:rPr lang="ru-RU" sz="1200" smtClean="0"/>
              <a:t>Т.В.Палиева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2369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Признаки </a:t>
            </a:r>
            <a:r>
              <a:rPr lang="ru-RU" sz="2800" dirty="0" err="1" smtClean="0"/>
              <a:t>девиантного</a:t>
            </a:r>
            <a:r>
              <a:rPr lang="ru-RU" sz="2800" dirty="0" smtClean="0"/>
              <a:t> поведения: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•	</a:t>
            </a:r>
            <a:r>
              <a:rPr lang="ru-RU" dirty="0" smtClean="0"/>
              <a:t>поведение деструктивно </a:t>
            </a:r>
            <a:r>
              <a:rPr lang="ru-RU" dirty="0"/>
              <a:t>(«энергия разрушения» направлена на окружающих) или </a:t>
            </a:r>
            <a:r>
              <a:rPr lang="ru-RU" dirty="0" err="1"/>
              <a:t>аутодеструктивно</a:t>
            </a:r>
            <a:r>
              <a:rPr lang="ru-RU" dirty="0"/>
              <a:t> («энергия разрушения» направлена на собственную личность);</a:t>
            </a:r>
          </a:p>
          <a:p>
            <a:pPr algn="just"/>
            <a:r>
              <a:rPr lang="ru-RU" dirty="0"/>
              <a:t>•	является стойко повторяющимся – многократным или длительным;</a:t>
            </a:r>
          </a:p>
          <a:p>
            <a:pPr algn="just"/>
            <a:r>
              <a:rPr lang="ru-RU" dirty="0"/>
              <a:t>•	согласуется с общей направленностью личности, то есть </a:t>
            </a:r>
            <a:r>
              <a:rPr lang="ru-RU" dirty="0" smtClean="0"/>
              <a:t>проявляется </a:t>
            </a:r>
            <a:r>
              <a:rPr lang="ru-RU" dirty="0"/>
              <a:t>в повседневной жизни, а не вследствие нестандартных ситуаций – болезни, </a:t>
            </a:r>
            <a:r>
              <a:rPr lang="ru-RU" dirty="0" err="1"/>
              <a:t>психотравмы</a:t>
            </a:r>
            <a:r>
              <a:rPr lang="ru-RU" dirty="0"/>
              <a:t> или самообороны;</a:t>
            </a:r>
          </a:p>
          <a:p>
            <a:pPr algn="just"/>
            <a:r>
              <a:rPr lang="ru-RU" dirty="0"/>
              <a:t>•	рассматривается в пределах медицинской </a:t>
            </a:r>
            <a:r>
              <a:rPr lang="ru-RU" dirty="0" smtClean="0"/>
              <a:t>нормы;</a:t>
            </a:r>
            <a:endParaRPr lang="ru-RU" dirty="0"/>
          </a:p>
          <a:p>
            <a:pPr algn="just"/>
            <a:r>
              <a:rPr lang="ru-RU" dirty="0"/>
              <a:t>•	имеет выраженное индивидуальное и половозрастное </a:t>
            </a:r>
            <a:r>
              <a:rPr lang="ru-RU" dirty="0" smtClean="0"/>
              <a:t>своеобразие (индивидуальные </a:t>
            </a:r>
            <a:r>
              <a:rPr lang="ru-RU" dirty="0"/>
              <a:t>различия затрагивают мотивы и формы поведения, динамику, частоту и степень выраженности </a:t>
            </a:r>
            <a:r>
              <a:rPr lang="ru-RU" dirty="0" err="1" smtClean="0"/>
              <a:t>девиантности</a:t>
            </a:r>
            <a:r>
              <a:rPr lang="ru-RU" dirty="0" smtClean="0"/>
              <a:t>);</a:t>
            </a:r>
            <a:endParaRPr lang="ru-RU" dirty="0"/>
          </a:p>
          <a:p>
            <a:pPr algn="just"/>
            <a:r>
              <a:rPr lang="ru-RU" dirty="0"/>
              <a:t>•	сопровождается различными проявлениями социально-психологической </a:t>
            </a:r>
            <a:r>
              <a:rPr lang="ru-RU" dirty="0" err="1"/>
              <a:t>дезадаптации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59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</a:t>
            </a:r>
            <a:r>
              <a:rPr lang="ru-RU" dirty="0" err="1"/>
              <a:t>девиантного</a:t>
            </a:r>
            <a:r>
              <a:rPr lang="ru-RU" dirty="0"/>
              <a:t> поведения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•</a:t>
            </a:r>
            <a:r>
              <a:rPr lang="ru-RU" dirty="0"/>
              <a:t>	Антисоциальное (</a:t>
            </a:r>
            <a:r>
              <a:rPr lang="ru-RU" dirty="0" err="1" smtClean="0"/>
              <a:t>делинквентное</a:t>
            </a:r>
            <a:r>
              <a:rPr lang="ru-RU" dirty="0"/>
              <a:t>) поведение – </a:t>
            </a:r>
            <a:r>
              <a:rPr lang="ru-RU" b="0" dirty="0"/>
              <a:t>противоречащее правовым нормам, угрожающее общественному порядку и благополучию окружающих.</a:t>
            </a:r>
          </a:p>
          <a:p>
            <a:pPr algn="just"/>
            <a:r>
              <a:rPr lang="ru-RU" dirty="0"/>
              <a:t>•	Асоциальное поведение – </a:t>
            </a:r>
            <a:r>
              <a:rPr lang="ru-RU" b="0" dirty="0"/>
              <a:t>уклоняющееся от выполнения морально-нравственных норм, угрожающее благополучию межличностных отношений. Сюда относят проявления агрессии, аморальное поведение, бродяжничество, проституцию и т.п.</a:t>
            </a:r>
          </a:p>
          <a:p>
            <a:pPr algn="just"/>
            <a:r>
              <a:rPr lang="ru-RU" dirty="0"/>
              <a:t>•	</a:t>
            </a:r>
            <a:r>
              <a:rPr lang="ru-RU" dirty="0" err="1"/>
              <a:t>Аутодеструктивное</a:t>
            </a:r>
            <a:r>
              <a:rPr lang="ru-RU" dirty="0"/>
              <a:t> (</a:t>
            </a:r>
            <a:r>
              <a:rPr lang="ru-RU" dirty="0" err="1"/>
              <a:t>саморазрушающее</a:t>
            </a:r>
            <a:r>
              <a:rPr lang="ru-RU" dirty="0"/>
              <a:t>) поведение – </a:t>
            </a:r>
            <a:r>
              <a:rPr lang="ru-RU" b="0" dirty="0"/>
              <a:t>угрожающее целостности и развитию личности. Имеются в виду различные зависимости и суицидальное поведение.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Агрессивное поведение (деструктивное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Агрессия – </a:t>
            </a:r>
            <a:r>
              <a:rPr lang="ru-RU" b="0" dirty="0" smtClean="0"/>
              <a:t>тенденция </a:t>
            </a:r>
            <a:r>
              <a:rPr lang="ru-RU" b="0" dirty="0"/>
              <a:t>(стремление), проявляющаяся в реальном поведении или фантазировании, с целью подчинить себе других либо доминировать над ними.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312088" cy="331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527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Ведущие признаки агрессивного поведения: </a:t>
            </a:r>
          </a:p>
          <a:p>
            <a:pPr algn="just"/>
            <a:r>
              <a:rPr lang="ru-RU" dirty="0" smtClean="0"/>
              <a:t>-</a:t>
            </a:r>
            <a:r>
              <a:rPr lang="en-US" dirty="0"/>
              <a:t> </a:t>
            </a:r>
            <a:r>
              <a:rPr lang="ru-RU" dirty="0" smtClean="0"/>
              <a:t>выраженное </a:t>
            </a:r>
            <a:r>
              <a:rPr lang="ru-RU" dirty="0"/>
              <a:t>стремление к доминированию над людьми и использованию их в своих целях; </a:t>
            </a:r>
          </a:p>
          <a:p>
            <a:pPr algn="just"/>
            <a:r>
              <a:rPr lang="ru-RU" dirty="0"/>
              <a:t>- тенденция к разрушению; </a:t>
            </a:r>
          </a:p>
          <a:p>
            <a:pPr algn="just"/>
            <a:r>
              <a:rPr lang="ru-RU" dirty="0"/>
              <a:t>- направленность на причинение вреда окружающим людям; </a:t>
            </a:r>
          </a:p>
          <a:p>
            <a:pPr algn="just"/>
            <a:r>
              <a:rPr lang="ru-RU" dirty="0"/>
              <a:t>- склонность к насилию (причинению боли).</a:t>
            </a:r>
          </a:p>
        </p:txBody>
      </p:sp>
    </p:spTree>
    <p:extLst>
      <p:ext uri="{BB962C8B-B14F-4D97-AF65-F5344CB8AC3E}">
        <p14:creationId xmlns:p14="http://schemas.microsoft.com/office/powerpoint/2010/main" val="7657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4300"/>
            <a:ext cx="7239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791200" cy="1371600"/>
          </a:xfrm>
        </p:spPr>
        <p:txBody>
          <a:bodyPr/>
          <a:lstStyle/>
          <a:p>
            <a:r>
              <a:rPr lang="ru-RU" dirty="0" err="1" smtClean="0"/>
              <a:t>Делинквентное</a:t>
            </a:r>
            <a:r>
              <a:rPr lang="en-US" dirty="0" smtClean="0"/>
              <a:t> </a:t>
            </a:r>
            <a:r>
              <a:rPr lang="ru-RU" dirty="0" smtClean="0"/>
              <a:t>поведение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/>
              <a:t>(противоправное, антиобщественное) поведение — </a:t>
            </a:r>
            <a:r>
              <a:rPr lang="ru-RU" sz="2400" b="0" dirty="0"/>
              <a:t>действия конкретной личности, отклоняющиеся от установленных в данном обществе и в данное время законов, угрожающие благополучию других людей или социальному порядку и уголовно наказуемые в крайних своих проявлениях.</a:t>
            </a:r>
          </a:p>
          <a:p>
            <a:pPr algn="just"/>
            <a:r>
              <a:rPr lang="ru-RU" sz="2400" dirty="0" err="1"/>
              <a:t>Делинквентная</a:t>
            </a:r>
            <a:r>
              <a:rPr lang="ru-RU" sz="2400" dirty="0"/>
              <a:t> личность (</a:t>
            </a:r>
            <a:r>
              <a:rPr lang="ru-RU" sz="2400" dirty="0" err="1"/>
              <a:t>делинквент</a:t>
            </a:r>
            <a:r>
              <a:rPr lang="ru-RU" sz="2400" dirty="0"/>
              <a:t>) </a:t>
            </a:r>
            <a:r>
              <a:rPr lang="ru-RU" sz="2400" dirty="0" smtClean="0"/>
              <a:t>– </a:t>
            </a:r>
            <a:r>
              <a:rPr lang="ru-RU" sz="2400" b="0" dirty="0" smtClean="0"/>
              <a:t>личность, </a:t>
            </a:r>
            <a:r>
              <a:rPr lang="ru-RU" sz="2400" b="0" dirty="0"/>
              <a:t>проявляющая противозаконное поведение.</a:t>
            </a:r>
          </a:p>
          <a:p>
            <a:pPr algn="just"/>
            <a:r>
              <a:rPr lang="ru-RU" sz="2400" dirty="0"/>
              <a:t>Деликты </a:t>
            </a:r>
            <a:r>
              <a:rPr lang="ru-RU" sz="2400" dirty="0" smtClean="0"/>
              <a:t>– противозаконные </a:t>
            </a:r>
            <a:r>
              <a:rPr lang="ru-RU" sz="2400" dirty="0"/>
              <a:t>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Делинквентное</a:t>
            </a:r>
            <a:r>
              <a:rPr lang="ru-RU" dirty="0"/>
              <a:t>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83871"/>
            <a:ext cx="7620000" cy="3969465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Правонарушение – </a:t>
            </a:r>
            <a:r>
              <a:rPr lang="ru-RU" b="0" dirty="0" smtClean="0"/>
              <a:t>несоблюдение </a:t>
            </a:r>
            <a:r>
              <a:rPr lang="ru-RU" b="0" dirty="0"/>
              <a:t>правил поведения, установленных законом и другими нормативными актами.</a:t>
            </a:r>
          </a:p>
          <a:p>
            <a:r>
              <a:rPr lang="ru-RU" dirty="0" smtClean="0"/>
              <a:t>Проступки – </a:t>
            </a:r>
            <a:r>
              <a:rPr lang="ru-RU" b="0" dirty="0" smtClean="0"/>
              <a:t>малозначительные </a:t>
            </a:r>
            <a:r>
              <a:rPr lang="ru-RU" b="0" dirty="0"/>
              <a:t>правонарушения, не представляющие большой общественной опасности и влекущих за собой применение мер дисциплинарного или общественного воздействия.</a:t>
            </a:r>
          </a:p>
          <a:p>
            <a:pPr algn="just"/>
            <a:r>
              <a:rPr lang="ru-RU" dirty="0" smtClean="0"/>
              <a:t>Преступление – </a:t>
            </a:r>
            <a:r>
              <a:rPr lang="ru-RU" b="0" dirty="0" smtClean="0"/>
              <a:t>опасное </a:t>
            </a:r>
            <a:r>
              <a:rPr lang="ru-RU" b="0" dirty="0"/>
              <a:t>для общества действие или бездействие, за которое в качестве наказания законодательством предусматривается уголовная ответствен наступающая с 16 лет, а за особо опасные преступления  — с 14 </a:t>
            </a:r>
            <a:r>
              <a:rPr lang="ru-RU" b="0" dirty="0" smtClean="0"/>
              <a:t>лет.</a:t>
            </a:r>
            <a:endParaRPr lang="ru-RU" b="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2339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7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аддиктивное</a:t>
            </a:r>
            <a:r>
              <a:rPr lang="ru-RU" dirty="0" smtClean="0"/>
              <a:t> поведение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Зависимость </a:t>
            </a:r>
            <a:r>
              <a:rPr lang="ru-RU" dirty="0"/>
              <a:t>(</a:t>
            </a:r>
            <a:r>
              <a:rPr lang="ru-RU" dirty="0" err="1"/>
              <a:t>аддикция</a:t>
            </a:r>
            <a:r>
              <a:rPr lang="ru-RU" dirty="0"/>
              <a:t>) </a:t>
            </a:r>
            <a:r>
              <a:rPr lang="ru-RU" dirty="0" smtClean="0"/>
              <a:t>– </a:t>
            </a:r>
            <a:r>
              <a:rPr lang="ru-RU" b="0" dirty="0" smtClean="0"/>
              <a:t>чрезмерная привязанность к чему-либо</a:t>
            </a:r>
            <a:r>
              <a:rPr lang="ru-RU" b="0" dirty="0"/>
              <a:t>.</a:t>
            </a:r>
          </a:p>
          <a:p>
            <a:r>
              <a:rPr lang="ru-RU" dirty="0" smtClean="0"/>
              <a:t>Формы </a:t>
            </a:r>
            <a:r>
              <a:rPr lang="ru-RU" dirty="0"/>
              <a:t>зависимого поведения:</a:t>
            </a:r>
          </a:p>
          <a:p>
            <a:pPr algn="just"/>
            <a:r>
              <a:rPr lang="ru-RU" dirty="0"/>
              <a:t>— химическая зависимость </a:t>
            </a:r>
            <a:r>
              <a:rPr lang="ru-RU" b="0" dirty="0"/>
              <a:t>(курение, токсикомания, наркозависимость, лекарственная зависимость, алкогольная зависимость); </a:t>
            </a:r>
          </a:p>
          <a:p>
            <a:pPr algn="just"/>
            <a:r>
              <a:rPr lang="ru-RU" dirty="0"/>
              <a:t>— нарушения пищевого поведения </a:t>
            </a:r>
            <a:r>
              <a:rPr lang="ru-RU" b="0" dirty="0" smtClean="0"/>
              <a:t>(булимия, анорексия); </a:t>
            </a:r>
            <a:endParaRPr lang="ru-RU" b="0" dirty="0"/>
          </a:p>
          <a:p>
            <a:pPr algn="just"/>
            <a:r>
              <a:rPr lang="ru-RU" dirty="0"/>
              <a:t>— </a:t>
            </a:r>
            <a:r>
              <a:rPr lang="ru-RU" dirty="0" err="1" smtClean="0"/>
              <a:t>гэмблинг</a:t>
            </a:r>
            <a:r>
              <a:rPr lang="ru-RU" dirty="0" smtClean="0"/>
              <a:t> или </a:t>
            </a:r>
            <a:r>
              <a:rPr lang="ru-RU" dirty="0" err="1" smtClean="0"/>
              <a:t>лудомания</a:t>
            </a:r>
            <a:r>
              <a:rPr lang="ru-RU" dirty="0" smtClean="0"/>
              <a:t> — </a:t>
            </a:r>
            <a:r>
              <a:rPr lang="ru-RU" b="0" dirty="0"/>
              <a:t>игровая зависимость (компьютерная зависимость, азартные игры); </a:t>
            </a:r>
          </a:p>
          <a:p>
            <a:pPr algn="just"/>
            <a:r>
              <a:rPr lang="ru-RU" dirty="0"/>
              <a:t>— </a:t>
            </a:r>
            <a:r>
              <a:rPr lang="ru-RU" dirty="0" smtClean="0"/>
              <a:t> сексуальные </a:t>
            </a:r>
            <a:r>
              <a:rPr lang="ru-RU" dirty="0" err="1" smtClean="0"/>
              <a:t>аддикции</a:t>
            </a:r>
            <a:r>
              <a:rPr lang="ru-RU" dirty="0" smtClean="0"/>
              <a:t>; </a:t>
            </a:r>
            <a:endParaRPr lang="ru-RU" dirty="0"/>
          </a:p>
          <a:p>
            <a:pPr algn="just"/>
            <a:r>
              <a:rPr lang="ru-RU" dirty="0"/>
              <a:t>— религиозное деструктивное поведение </a:t>
            </a:r>
            <a:r>
              <a:rPr lang="ru-RU" b="0" dirty="0"/>
              <a:t>(религиозный фанатизм, вовлеченность в секту).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/>
          <a:lstStyle/>
          <a:p>
            <a:pPr algn="ctr"/>
            <a:r>
              <a:rPr lang="ru-RU" sz="2800" dirty="0"/>
              <a:t>Негативные последствия зависимого поведения личности:</a:t>
            </a:r>
          </a:p>
          <a:p>
            <a:r>
              <a:rPr lang="ru-RU" sz="2400" dirty="0"/>
              <a:t>- утрата работоспособности;</a:t>
            </a:r>
          </a:p>
          <a:p>
            <a:r>
              <a:rPr lang="ru-RU" sz="2400" dirty="0"/>
              <a:t>- конфликты с окружающими;</a:t>
            </a:r>
          </a:p>
          <a:p>
            <a:r>
              <a:rPr lang="ru-RU" sz="2400" dirty="0"/>
              <a:t>- совершение преступлений.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381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1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8113"/>
            <a:ext cx="72390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2575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1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26972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План: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/>
          <a:lstStyle/>
          <a:p>
            <a:pPr algn="just"/>
            <a:r>
              <a:rPr lang="ru-RU" dirty="0"/>
              <a:t>1</a:t>
            </a:r>
            <a:r>
              <a:rPr lang="ru-RU" sz="2800" dirty="0"/>
              <a:t>.  </a:t>
            </a:r>
            <a:r>
              <a:rPr lang="ru-RU" sz="2800" dirty="0" smtClean="0"/>
              <a:t>        Понятие </a:t>
            </a:r>
            <a:r>
              <a:rPr lang="ru-RU" sz="2800" dirty="0"/>
              <a:t>«</a:t>
            </a:r>
            <a:r>
              <a:rPr lang="ru-RU" sz="2800" dirty="0" err="1"/>
              <a:t>девиантное</a:t>
            </a:r>
            <a:r>
              <a:rPr lang="ru-RU" sz="2800" dirty="0"/>
              <a:t> поведение», его признаки. </a:t>
            </a:r>
          </a:p>
          <a:p>
            <a:pPr algn="just"/>
            <a:r>
              <a:rPr lang="ru-RU" sz="2800" dirty="0"/>
              <a:t>2.	Виды отклоняющегося поведения и формы его проявления.</a:t>
            </a:r>
          </a:p>
          <a:p>
            <a:pPr algn="just"/>
            <a:r>
              <a:rPr lang="ru-RU" sz="2800" dirty="0"/>
              <a:t>3.	Причины, вызывающие </a:t>
            </a:r>
            <a:r>
              <a:rPr lang="ru-RU" sz="2800" dirty="0" err="1"/>
              <a:t>девиантное</a:t>
            </a:r>
            <a:r>
              <a:rPr lang="ru-RU" sz="2800" dirty="0"/>
              <a:t> поведение.</a:t>
            </a:r>
          </a:p>
          <a:p>
            <a:pPr algn="just"/>
            <a:r>
              <a:rPr lang="ru-RU" sz="2800" dirty="0"/>
              <a:t>4.	Технология коррекционно-воспитательной работы с подростками.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2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Суицидальное </a:t>
            </a:r>
            <a:r>
              <a:rPr lang="ru-RU" dirty="0" smtClean="0"/>
              <a:t>поведение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Самоубийство</a:t>
            </a:r>
            <a:r>
              <a:rPr lang="ru-RU" dirty="0"/>
              <a:t>, суицид (лат. «себя убивать») — это </a:t>
            </a:r>
            <a:r>
              <a:rPr lang="ru-RU" dirty="0" smtClean="0"/>
              <a:t>умышленное </a:t>
            </a:r>
            <a:r>
              <a:rPr lang="ru-RU" dirty="0"/>
              <a:t>лишение себя </a:t>
            </a:r>
            <a:r>
              <a:rPr lang="ru-RU" dirty="0" smtClean="0"/>
              <a:t>жизни</a:t>
            </a:r>
            <a:endParaRPr lang="ru-RU" dirty="0"/>
          </a:p>
          <a:p>
            <a:pPr algn="just"/>
            <a:r>
              <a:rPr lang="ru-RU" dirty="0"/>
              <a:t>Суицидальное поведение — </a:t>
            </a:r>
            <a:r>
              <a:rPr lang="ru-RU" b="0" dirty="0"/>
              <a:t>осознанные действия, направляемые представлениями о лишении себя жизни. </a:t>
            </a:r>
            <a:endParaRPr lang="ru-RU" b="0" dirty="0" smtClean="0"/>
          </a:p>
          <a:p>
            <a:pPr algn="just"/>
            <a:r>
              <a:rPr lang="ru-RU" b="0" dirty="0" smtClean="0"/>
              <a:t>В </a:t>
            </a:r>
            <a:r>
              <a:rPr lang="ru-RU" b="0" dirty="0"/>
              <a:t>структуре рассматриваемого поведения выделяют: </a:t>
            </a:r>
          </a:p>
          <a:p>
            <a:pPr algn="just"/>
            <a:r>
              <a:rPr lang="ru-RU" dirty="0"/>
              <a:t>— </a:t>
            </a:r>
            <a:r>
              <a:rPr lang="ru-RU" dirty="0" smtClean="0"/>
              <a:t>     собственно </a:t>
            </a:r>
            <a:r>
              <a:rPr lang="ru-RU" dirty="0"/>
              <a:t>суицидальные действия; </a:t>
            </a:r>
          </a:p>
          <a:p>
            <a:pPr algn="just"/>
            <a:r>
              <a:rPr lang="ru-RU" dirty="0"/>
              <a:t>— суицидальные проявления (мысли, намерения, чувства, высказывания, намеки).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r>
              <a:rPr lang="ru-RU" dirty="0" smtClean="0"/>
              <a:t>суицид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Суицидальная попытка — </a:t>
            </a:r>
            <a:r>
              <a:rPr lang="ru-RU" sz="1800" b="0" dirty="0"/>
              <a:t>это целенаправленное оперирование средствами лишения себя жизни, не закончившееся смертью. </a:t>
            </a:r>
            <a:endParaRPr lang="ru-RU" sz="1800" b="0" dirty="0" smtClean="0"/>
          </a:p>
          <a:p>
            <a:pPr algn="just"/>
            <a:r>
              <a:rPr lang="ru-RU" sz="1800" dirty="0" smtClean="0"/>
              <a:t>Завершенный </a:t>
            </a:r>
            <a:r>
              <a:rPr lang="ru-RU" sz="1800" dirty="0"/>
              <a:t>суицид — </a:t>
            </a:r>
            <a:r>
              <a:rPr lang="ru-RU" sz="1800" b="0" dirty="0"/>
              <a:t>действия, завершенные летальным исходом.</a:t>
            </a:r>
          </a:p>
          <a:p>
            <a:pPr algn="just"/>
            <a:r>
              <a:rPr lang="ru-RU" sz="1800" dirty="0" smtClean="0"/>
              <a:t>Суицидальные проявления включают в себя суицидальные мысли, представления, переживания, а также суицидальные тенденции, среди которых можно выделить замыслы и намерения. </a:t>
            </a:r>
          </a:p>
          <a:p>
            <a:pPr algn="just"/>
            <a:r>
              <a:rPr lang="ru-RU" sz="1800" dirty="0" smtClean="0"/>
              <a:t>Суицидальные </a:t>
            </a:r>
            <a:r>
              <a:rPr lang="ru-RU" sz="1800" dirty="0"/>
              <a:t>замыслы — это более активная форма проявления </a:t>
            </a:r>
            <a:r>
              <a:rPr lang="ru-RU" sz="1800" dirty="0" err="1"/>
              <a:t>суицидальности</a:t>
            </a:r>
            <a:r>
              <a:rPr lang="ru-RU" sz="1800" dirty="0"/>
              <a:t>. </a:t>
            </a:r>
            <a:endParaRPr lang="ru-RU" sz="1800" dirty="0" smtClean="0"/>
          </a:p>
          <a:p>
            <a:pPr algn="just"/>
            <a:r>
              <a:rPr lang="ru-RU" sz="1800" dirty="0" smtClean="0"/>
              <a:t>Период от возникновения суицидальных мыслей до попыток их реализации называется </a:t>
            </a:r>
            <a:r>
              <a:rPr lang="ru-RU" sz="1800" dirty="0" err="1" smtClean="0"/>
              <a:t>пресуицидом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143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Суициды делятся на три основные группы:</a:t>
            </a:r>
          </a:p>
          <a:p>
            <a:r>
              <a:rPr lang="ru-RU" dirty="0" smtClean="0"/>
              <a:t> </a:t>
            </a:r>
            <a:r>
              <a:rPr lang="ru-RU" sz="4000" dirty="0"/>
              <a:t>Истинный суицид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Демонстративный </a:t>
            </a:r>
            <a:r>
              <a:rPr lang="ru-RU" sz="4000" dirty="0" smtClean="0"/>
              <a:t>суицид (или </a:t>
            </a:r>
            <a:r>
              <a:rPr lang="ru-RU" sz="4000" dirty="0" err="1" smtClean="0"/>
              <a:t>парасуицид</a:t>
            </a:r>
            <a:r>
              <a:rPr lang="ru-RU" sz="4000" dirty="0" smtClean="0"/>
              <a:t>)</a:t>
            </a:r>
            <a:endParaRPr lang="ru-RU" sz="4000" dirty="0"/>
          </a:p>
          <a:p>
            <a:r>
              <a:rPr lang="ru-RU" sz="4000" dirty="0" smtClean="0"/>
              <a:t> </a:t>
            </a:r>
            <a:r>
              <a:rPr lang="ru-RU" sz="4000" dirty="0"/>
              <a:t>Скрытый суицид (косвенное самоубийство)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630"/>
            <a:ext cx="7200800" cy="62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80988"/>
            <a:ext cx="52101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возникновения </a:t>
            </a:r>
            <a:r>
              <a:rPr lang="ru-RU" dirty="0" err="1"/>
              <a:t>девиантного</a:t>
            </a:r>
            <a:r>
              <a:rPr lang="ru-RU" dirty="0"/>
              <a:t> </a:t>
            </a:r>
            <a:r>
              <a:rPr lang="ru-RU" dirty="0" smtClean="0"/>
              <a:t>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4400" dirty="0" smtClean="0"/>
              <a:t>биологические</a:t>
            </a:r>
            <a:r>
              <a:rPr lang="ru-RU" sz="4400" dirty="0"/>
              <a:t>, </a:t>
            </a:r>
            <a:endParaRPr lang="ru-RU" sz="4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4400" dirty="0" smtClean="0"/>
              <a:t>личностные</a:t>
            </a:r>
            <a:r>
              <a:rPr lang="ru-RU" sz="4400" dirty="0"/>
              <a:t>, </a:t>
            </a:r>
            <a:endParaRPr lang="ru-RU" sz="4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4400" dirty="0" smtClean="0"/>
              <a:t>социальные </a:t>
            </a:r>
            <a:endParaRPr lang="ru-RU" sz="4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4400" dirty="0"/>
              <a:t>с</a:t>
            </a:r>
            <a:r>
              <a:rPr lang="ru-RU" sz="4400" dirty="0" smtClean="0"/>
              <a:t>емейные.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269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включает: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1) предупреждение </a:t>
            </a:r>
            <a:r>
              <a:rPr lang="ru-RU" sz="3600" dirty="0"/>
              <a:t>противоправного поведения </a:t>
            </a:r>
            <a:r>
              <a:rPr lang="ru-RU" sz="3600" dirty="0" smtClean="0"/>
              <a:t>;</a:t>
            </a:r>
            <a:endParaRPr lang="ru-RU" sz="3600" dirty="0"/>
          </a:p>
          <a:p>
            <a:r>
              <a:rPr lang="ru-RU" sz="3600" dirty="0"/>
              <a:t>2) педагогическую </a:t>
            </a:r>
            <a:r>
              <a:rPr lang="ru-RU" sz="3600" dirty="0" smtClean="0"/>
              <a:t>поддержку;</a:t>
            </a:r>
            <a:endParaRPr lang="ru-RU" sz="3600" dirty="0"/>
          </a:p>
          <a:p>
            <a:r>
              <a:rPr lang="ru-RU" sz="3600" dirty="0"/>
              <a:t>3) </a:t>
            </a:r>
            <a:r>
              <a:rPr lang="ru-RU" sz="3600" dirty="0" smtClean="0"/>
              <a:t>коррекцию.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4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виды деятельности,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направленные </a:t>
            </a:r>
            <a:r>
              <a:rPr lang="ru-RU" sz="1800" dirty="0"/>
              <a:t>на предупреждение и преодоление </a:t>
            </a:r>
            <a:r>
              <a:rPr lang="ru-RU" sz="1800" dirty="0" err="1"/>
              <a:t>девиантного</a:t>
            </a:r>
            <a:r>
              <a:rPr lang="ru-RU" sz="1800" dirty="0"/>
              <a:t> поведения </a:t>
            </a:r>
            <a:r>
              <a:rPr lang="ru-RU" sz="1800" dirty="0" smtClean="0"/>
              <a:t>школьников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4973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400" dirty="0"/>
              <a:t>Информирование </a:t>
            </a:r>
            <a:endParaRPr lang="ru-RU" sz="2400" dirty="0" smtClean="0"/>
          </a:p>
          <a:p>
            <a:pPr algn="just"/>
            <a:r>
              <a:rPr lang="ru-RU" sz="2400" dirty="0" smtClean="0"/>
              <a:t>•</a:t>
            </a:r>
            <a:r>
              <a:rPr lang="ru-RU" sz="2400" dirty="0"/>
              <a:t>	Программы формирования жизненных навыков и личностного </a:t>
            </a:r>
            <a:r>
              <a:rPr lang="ru-RU" sz="2400" dirty="0" smtClean="0"/>
              <a:t>роста</a:t>
            </a:r>
            <a:endParaRPr lang="ru-RU" sz="2400" dirty="0"/>
          </a:p>
          <a:p>
            <a:pPr algn="just"/>
            <a:r>
              <a:rPr lang="ru-RU" sz="2400" dirty="0"/>
              <a:t>•	Обучение противостоянию негативным социальным </a:t>
            </a:r>
            <a:r>
              <a:rPr lang="ru-RU" sz="2400" dirty="0" smtClean="0"/>
              <a:t>влияниям</a:t>
            </a:r>
            <a:endParaRPr lang="ru-RU" sz="2400" dirty="0"/>
          </a:p>
          <a:p>
            <a:pPr algn="just"/>
            <a:r>
              <a:rPr lang="ru-RU" sz="2400" dirty="0"/>
              <a:t>•	Альтернативная деятельность </a:t>
            </a:r>
            <a:endParaRPr lang="ru-RU" sz="2400" dirty="0" smtClean="0"/>
          </a:p>
          <a:p>
            <a:pPr algn="just"/>
            <a:r>
              <a:rPr lang="ru-RU" sz="2400" dirty="0" smtClean="0"/>
              <a:t>•</a:t>
            </a:r>
            <a:r>
              <a:rPr lang="ru-RU" sz="2400" dirty="0"/>
              <a:t>	Укрепление здоровья </a:t>
            </a:r>
            <a:endParaRPr lang="ru-RU" sz="2400" dirty="0" smtClean="0"/>
          </a:p>
          <a:p>
            <a:pPr algn="just"/>
            <a:r>
              <a:rPr lang="ru-RU" sz="2400" dirty="0" smtClean="0"/>
              <a:t>•</a:t>
            </a:r>
            <a:r>
              <a:rPr lang="ru-RU" sz="2400" dirty="0"/>
              <a:t>	Программы психологической коррекции эмоциональных нарушений </a:t>
            </a:r>
          </a:p>
          <a:p>
            <a:pPr algn="just"/>
            <a:r>
              <a:rPr lang="ru-RU" sz="2400" dirty="0"/>
              <a:t>•	Семейная профилактика </a:t>
            </a:r>
            <a:r>
              <a:rPr lang="ru-RU" sz="2400" dirty="0" err="1"/>
              <a:t>девиантного</a:t>
            </a:r>
            <a:r>
              <a:rPr lang="ru-RU" sz="2400" dirty="0"/>
              <a:t> </a:t>
            </a:r>
            <a:r>
              <a:rPr lang="ru-RU" sz="2400" dirty="0" smtClean="0"/>
              <a:t>поведения</a:t>
            </a:r>
            <a:endParaRPr lang="ru-RU" sz="2400" dirty="0"/>
          </a:p>
          <a:p>
            <a:pPr algn="just"/>
            <a:r>
              <a:rPr lang="ru-RU" sz="2400" dirty="0"/>
              <a:t>•	Коррекционно-развивающие программы школьной </a:t>
            </a:r>
            <a:r>
              <a:rPr lang="ru-RU" sz="2400" dirty="0" err="1"/>
              <a:t>дезадаптации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•</a:t>
            </a:r>
            <a:r>
              <a:rPr lang="ru-RU" sz="2400" dirty="0"/>
              <a:t>	Создание сети социальной поддержки для подростков и их </a:t>
            </a:r>
            <a:r>
              <a:rPr lang="ru-RU" sz="2400" dirty="0" smtClean="0"/>
              <a:t>родителей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8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460432" cy="5577483"/>
          </a:xfrm>
        </p:spPr>
        <p:txBody>
          <a:bodyPr/>
          <a:lstStyle/>
          <a:p>
            <a:pPr algn="ctr"/>
            <a:r>
              <a:rPr lang="ru-RU" sz="3200" dirty="0" err="1"/>
              <a:t>Девиантное</a:t>
            </a:r>
            <a:r>
              <a:rPr lang="ru-RU" sz="3200" dirty="0"/>
              <a:t>, или «</a:t>
            </a:r>
            <a:r>
              <a:rPr lang="ru-RU" sz="3200" dirty="0" smtClean="0"/>
              <a:t>отклоняющееся» поведение </a:t>
            </a:r>
          </a:p>
          <a:p>
            <a:pPr algn="ctr"/>
            <a:r>
              <a:rPr lang="ru-RU" sz="3200" dirty="0" smtClean="0"/>
              <a:t>(</a:t>
            </a:r>
            <a:r>
              <a:rPr lang="ru-RU" sz="3200" dirty="0" err="1"/>
              <a:t>deviatio</a:t>
            </a:r>
            <a:r>
              <a:rPr lang="ru-RU" sz="3200" dirty="0"/>
              <a:t> – по-латински «отклонение</a:t>
            </a:r>
            <a:r>
              <a:rPr lang="ru-RU" sz="3200" dirty="0" smtClean="0"/>
              <a:t>»)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psy.5igorsk.ru/images/stories/mediateka/deviantnoe-povedenie-podrostk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123306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.glogster.com/media/4/27/17/62/27176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2120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Основоположник </a:t>
            </a:r>
            <a:r>
              <a:rPr lang="ru-RU" dirty="0" err="1" smtClean="0"/>
              <a:t>девиантологии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Эмиль </a:t>
            </a:r>
            <a:r>
              <a:rPr lang="ru-RU" sz="4000" dirty="0" smtClean="0"/>
              <a:t>Дюркгейм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74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/>
              <a:t>В психологии и педагогике</a:t>
            </a:r>
            <a:r>
              <a:rPr lang="ru-RU" sz="2400" dirty="0"/>
              <a:t> </a:t>
            </a:r>
            <a:r>
              <a:rPr lang="ru-RU" sz="2400" dirty="0" err="1"/>
              <a:t>девиантным</a:t>
            </a:r>
            <a:r>
              <a:rPr lang="ru-RU" sz="2400" dirty="0"/>
              <a:t> поведением называют поступки и действия человека, не соответствующие нормам данного </a:t>
            </a:r>
            <a:r>
              <a:rPr lang="ru-RU" sz="2400" dirty="0" smtClean="0"/>
              <a:t>общества.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социологии и правоведении</a:t>
            </a:r>
            <a:r>
              <a:rPr lang="ru-RU" sz="2400" dirty="0"/>
              <a:t> </a:t>
            </a:r>
            <a:r>
              <a:rPr lang="ru-RU" sz="2400" dirty="0" err="1"/>
              <a:t>девиантностью</a:t>
            </a:r>
            <a:r>
              <a:rPr lang="ru-RU" sz="2400" dirty="0"/>
              <a:t> считают социальное явление, которое выражается в относительно массовых и устойчивых формах человеческой деятельности, не соответствующих общественным </a:t>
            </a:r>
            <a:r>
              <a:rPr lang="ru-RU" sz="2400" dirty="0" smtClean="0"/>
              <a:t>нормам.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психиатрии</a:t>
            </a:r>
            <a:r>
              <a:rPr lang="ru-RU" sz="2400" dirty="0"/>
              <a:t> </a:t>
            </a:r>
            <a:r>
              <a:rPr lang="ru-RU" sz="2400" dirty="0" err="1"/>
              <a:t>девиантность</a:t>
            </a:r>
            <a:r>
              <a:rPr lang="ru-RU" sz="2400" dirty="0"/>
              <a:t> понимается как </a:t>
            </a:r>
            <a:r>
              <a:rPr lang="ru-RU" sz="2400" dirty="0" err="1"/>
              <a:t>предболезненное</a:t>
            </a:r>
            <a:r>
              <a:rPr lang="ru-RU" sz="2400" dirty="0"/>
              <a:t> состояние личности, как расстройство поведения, не достигшее в силу разных причин патологии, имеющейся при психических расстройствах и заболеваниях.</a:t>
            </a:r>
          </a:p>
        </p:txBody>
      </p:sp>
    </p:spTree>
    <p:extLst>
      <p:ext uri="{BB962C8B-B14F-4D97-AF65-F5344CB8AC3E}">
        <p14:creationId xmlns:p14="http://schemas.microsoft.com/office/powerpoint/2010/main" val="16252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67913"/>
            <a:ext cx="799288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704850" algn="l"/>
              </a:tabLst>
            </a:pPr>
            <a:r>
              <a:rPr lang="ru-RU" sz="3200" b="1" dirty="0" err="1" smtClean="0">
                <a:effectLst/>
                <a:latin typeface="Times New Roman"/>
                <a:ea typeface="Calibri"/>
                <a:cs typeface="Times New Roman"/>
              </a:rPr>
              <a:t>Девиантное</a:t>
            </a: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 поведение – 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устойчивое поведение личности, отклоняющееся от наиболее важных социальных норм, причиняющее реальный ущерб обществу или самой личности, а также сопровождающееся ее социально-психологической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дезадаптацией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7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Норма (по В.Д. </a:t>
            </a:r>
            <a:r>
              <a:rPr lang="ru-RU" sz="2400" dirty="0" smtClean="0"/>
              <a:t>Менделевичу) </a:t>
            </a:r>
            <a:r>
              <a:rPr lang="ru-RU" sz="2400" dirty="0"/>
              <a:t>– это эталон </a:t>
            </a:r>
            <a:r>
              <a:rPr lang="ru-RU" sz="2400" dirty="0" smtClean="0"/>
              <a:t>поведения, следование </a:t>
            </a:r>
            <a:r>
              <a:rPr lang="ru-RU" sz="2400" dirty="0"/>
              <a:t>личности принятым в данном сообществе в данное время нравственным требованиям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Социальная норма (по </a:t>
            </a:r>
            <a:r>
              <a:rPr lang="ru-RU" sz="2400" dirty="0" smtClean="0"/>
              <a:t>Ю.А. </a:t>
            </a:r>
            <a:r>
              <a:rPr lang="ru-RU" sz="2400" dirty="0" err="1" smtClean="0"/>
              <a:t>Клейбергу</a:t>
            </a:r>
            <a:r>
              <a:rPr lang="ru-RU" sz="2400" dirty="0" smtClean="0"/>
              <a:t>) – это </a:t>
            </a:r>
            <a:r>
              <a:rPr lang="ru-RU" sz="2400" dirty="0"/>
              <a:t>совокупность требований и ожиданий, которую предъявляет социальная общность (группа, организация, класс, общество) к своим членам с целью регуляции отношений.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Виды социальных норм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Духовно-нравственные </a:t>
            </a:r>
          </a:p>
          <a:p>
            <a:r>
              <a:rPr lang="ru-RU" sz="3600" dirty="0" smtClean="0"/>
              <a:t>Морально-этические </a:t>
            </a:r>
          </a:p>
          <a:p>
            <a:r>
              <a:rPr lang="ru-RU" sz="3600" dirty="0" smtClean="0"/>
              <a:t>Правовые </a:t>
            </a:r>
          </a:p>
          <a:p>
            <a:r>
              <a:rPr lang="ru-RU" sz="3600" dirty="0" smtClean="0"/>
              <a:t>Организационно-профессиональные </a:t>
            </a:r>
          </a:p>
          <a:p>
            <a:r>
              <a:rPr lang="ru-RU" sz="3600" dirty="0" smtClean="0"/>
              <a:t>Эстетические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Критерии </a:t>
            </a:r>
            <a:r>
              <a:rPr lang="ru-RU" dirty="0" smtClean="0"/>
              <a:t>нормальности: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•</a:t>
            </a:r>
            <a:r>
              <a:rPr lang="ru-RU" dirty="0"/>
              <a:t>	субъективная удовлетворенность</a:t>
            </a:r>
          </a:p>
          <a:p>
            <a:r>
              <a:rPr lang="ru-RU" dirty="0"/>
              <a:t>•	</a:t>
            </a:r>
            <a:r>
              <a:rPr lang="ru-RU" dirty="0" err="1"/>
              <a:t>полоролевая</a:t>
            </a:r>
            <a:r>
              <a:rPr lang="ru-RU" dirty="0"/>
              <a:t> идентичность</a:t>
            </a:r>
          </a:p>
          <a:p>
            <a:r>
              <a:rPr lang="ru-RU" dirty="0"/>
              <a:t>•	целостность, приобретаемая в период длительной социализации</a:t>
            </a:r>
          </a:p>
          <a:p>
            <a:r>
              <a:rPr lang="ru-RU" dirty="0"/>
              <a:t>•	автономность</a:t>
            </a:r>
          </a:p>
          <a:p>
            <a:r>
              <a:rPr lang="ru-RU" dirty="0"/>
              <a:t>•	адекватность восприятия реальности</a:t>
            </a:r>
          </a:p>
          <a:p>
            <a:r>
              <a:rPr lang="ru-RU" dirty="0"/>
              <a:t>•	толерантность к фрустрации</a:t>
            </a:r>
          </a:p>
          <a:p>
            <a:r>
              <a:rPr lang="ru-RU" dirty="0"/>
              <a:t>•	устойчивость к стрессу</a:t>
            </a:r>
          </a:p>
          <a:p>
            <a:r>
              <a:rPr lang="ru-RU" dirty="0"/>
              <a:t>•	социальная адаптация</a:t>
            </a:r>
          </a:p>
          <a:p>
            <a:r>
              <a:rPr lang="ru-RU" dirty="0"/>
              <a:t>•	оптимальное самоутверждение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9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221</TotalTime>
  <Words>644</Words>
  <Application>Microsoft Office PowerPoint</Application>
  <PresentationFormat>Экран (4:3)</PresentationFormat>
  <Paragraphs>122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Главная</vt:lpstr>
      <vt:lpstr>Технология работы педагога по профилактике девиантного поведения подростков </vt:lpstr>
      <vt:lpstr>План:</vt:lpstr>
      <vt:lpstr>Презентация PowerPoint</vt:lpstr>
      <vt:lpstr>Основоположник девиантологии</vt:lpstr>
      <vt:lpstr>Презентация PowerPoint</vt:lpstr>
      <vt:lpstr>Презентация PowerPoint</vt:lpstr>
      <vt:lpstr>НОРМА</vt:lpstr>
      <vt:lpstr>Виды социальных норм:</vt:lpstr>
      <vt:lpstr>Критерии нормальности:</vt:lpstr>
      <vt:lpstr>Признаки девиантного поведения:</vt:lpstr>
      <vt:lpstr>Виды девиантного поведения:</vt:lpstr>
      <vt:lpstr>Агрессивное поведение (деструктивное)</vt:lpstr>
      <vt:lpstr>Презентация PowerPoint</vt:lpstr>
      <vt:lpstr>Делинквентное поведение</vt:lpstr>
      <vt:lpstr>Делинквентное поведение</vt:lpstr>
      <vt:lpstr>аддиктивное поведение</vt:lpstr>
      <vt:lpstr>Презентация PowerPoint</vt:lpstr>
      <vt:lpstr>Презентация PowerPoint</vt:lpstr>
      <vt:lpstr>Презентация PowerPoint</vt:lpstr>
      <vt:lpstr>Суицидальное поведение</vt:lpstr>
      <vt:lpstr>суицид</vt:lpstr>
      <vt:lpstr>Презентация PowerPoint</vt:lpstr>
      <vt:lpstr>Презентация PowerPoint</vt:lpstr>
      <vt:lpstr>Презентация PowerPoint</vt:lpstr>
      <vt:lpstr>Причины возникновения девиантного поведения</vt:lpstr>
      <vt:lpstr>Профилактика включает:</vt:lpstr>
      <vt:lpstr>виды деятельности,  направленные на предупреждение и преодоление девиантного поведения школьников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работы педагога по профилактике девиантного поведения подростков </dc:title>
  <dc:creator>User</dc:creator>
  <cp:lastModifiedBy>Client</cp:lastModifiedBy>
  <cp:revision>19</cp:revision>
  <dcterms:created xsi:type="dcterms:W3CDTF">2011-11-16T13:15:33Z</dcterms:created>
  <dcterms:modified xsi:type="dcterms:W3CDTF">2012-11-05T15:14:41Z</dcterms:modified>
</cp:coreProperties>
</file>