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333" r:id="rId4"/>
    <p:sldId id="295" r:id="rId5"/>
    <p:sldId id="294" r:id="rId6"/>
    <p:sldId id="296" r:id="rId7"/>
    <p:sldId id="297" r:id="rId8"/>
    <p:sldId id="318" r:id="rId9"/>
    <p:sldId id="293" r:id="rId10"/>
    <p:sldId id="259" r:id="rId11"/>
    <p:sldId id="261" r:id="rId12"/>
    <p:sldId id="320" r:id="rId13"/>
    <p:sldId id="309" r:id="rId14"/>
    <p:sldId id="310" r:id="rId15"/>
    <p:sldId id="316" r:id="rId16"/>
    <p:sldId id="317" r:id="rId17"/>
    <p:sldId id="334" r:id="rId18"/>
    <p:sldId id="335" r:id="rId19"/>
    <p:sldId id="327" r:id="rId20"/>
    <p:sldId id="328" r:id="rId21"/>
    <p:sldId id="329" r:id="rId22"/>
    <p:sldId id="330" r:id="rId23"/>
    <p:sldId id="331" r:id="rId24"/>
    <p:sldId id="332" r:id="rId25"/>
    <p:sldId id="311" r:id="rId26"/>
    <p:sldId id="263" r:id="rId27"/>
    <p:sldId id="321" r:id="rId28"/>
    <p:sldId id="322" r:id="rId29"/>
    <p:sldId id="323" r:id="rId30"/>
    <p:sldId id="298" r:id="rId31"/>
    <p:sldId id="312" r:id="rId32"/>
    <p:sldId id="283" r:id="rId33"/>
    <p:sldId id="285" r:id="rId34"/>
    <p:sldId id="286" r:id="rId35"/>
    <p:sldId id="287" r:id="rId36"/>
    <p:sldId id="313" r:id="rId37"/>
    <p:sldId id="314" r:id="rId38"/>
    <p:sldId id="315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289" r:id="rId50"/>
    <p:sldId id="291" r:id="rId51"/>
    <p:sldId id="324" r:id="rId52"/>
    <p:sldId id="325" r:id="rId53"/>
    <p:sldId id="326" r:id="rId54"/>
    <p:sldId id="292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99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9F0C411-4942-4788-9FBC-0EF53870029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DB478B6-3F91-4029-AA4C-E64CDC02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11-4942-4788-9FBC-0EF53870029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78B6-3F91-4029-AA4C-E64CDC02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11-4942-4788-9FBC-0EF53870029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78B6-3F91-4029-AA4C-E64CDC02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11-4942-4788-9FBC-0EF53870029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78B6-3F91-4029-AA4C-E64CDC02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11-4942-4788-9FBC-0EF53870029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78B6-3F91-4029-AA4C-E64CDC02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11-4942-4788-9FBC-0EF53870029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78B6-3F91-4029-AA4C-E64CDC02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F0C411-4942-4788-9FBC-0EF53870029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B478B6-3F91-4029-AA4C-E64CDC021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9F0C411-4942-4788-9FBC-0EF53870029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DB478B6-3F91-4029-AA4C-E64CDC02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11-4942-4788-9FBC-0EF53870029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78B6-3F91-4029-AA4C-E64CDC02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11-4942-4788-9FBC-0EF53870029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78B6-3F91-4029-AA4C-E64CDC02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C411-4942-4788-9FBC-0EF53870029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78B6-3F91-4029-AA4C-E64CDC02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9F0C411-4942-4788-9FBC-0EF53870029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DB478B6-3F91-4029-AA4C-E64CDC021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777\Documents\2_5361890262417146817.mp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library.ru/issues.asp?id=7972" TargetMode="External"/><Relationship Id="rId2" Type="http://schemas.openxmlformats.org/officeDocument/2006/relationships/hyperlink" Target="http://elibrary.ru/issues.asp?id=8381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koob.ru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14620"/>
            <a:ext cx="9144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Тема  № 11</a:t>
            </a:r>
            <a:br>
              <a:rPr lang="ru-RU" b="1" dirty="0" smtClean="0"/>
            </a:br>
            <a:r>
              <a:rPr lang="ru-RU" b="1" dirty="0" smtClean="0"/>
              <a:t>«Психологические особенности зрелого возраста»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44000" cy="9475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ВОЗРАСТНАЯ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ПСИХОЛОГИЯ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D:\Скачивание\картинки к презентации по психологии\20110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14818"/>
            <a:ext cx="2127246" cy="2127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86808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Периодизация по Д. Б </a:t>
            </a:r>
            <a:r>
              <a:rPr lang="ru-RU" b="1" dirty="0" err="1" smtClean="0"/>
              <a:t>Эльконину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100" dirty="0" smtClean="0"/>
              <a:t>1</a:t>
            </a:r>
            <a:r>
              <a:rPr lang="ru-RU" dirty="0" smtClean="0"/>
              <a:t>. 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Младенчество: от рождения до 1 года жизни.</a:t>
            </a:r>
          </a:p>
          <a:p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2. Раннее детство: от 1 года жизни до 3 лет.</a:t>
            </a:r>
          </a:p>
          <a:p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3. Дошкольный возраст: от 3-4 до 6-7 лет</a:t>
            </a:r>
          </a:p>
          <a:p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4. Младший школьный возраст: от 6–7 до 10–11 лет.</a:t>
            </a:r>
          </a:p>
          <a:p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5. Подростковый возраст: от 10–11 до 14–15 лет.</a:t>
            </a:r>
          </a:p>
          <a:p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6. Ранний юношеский возраст: от 14–15 до 16–17 лет.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429684" cy="64294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b="1" i="1" dirty="0" smtClean="0"/>
              <a:t>Древняя китайская 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Молодость. До 20 лет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Возраст вступления в брак. До 30...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Возраст выполнения общественных обязанностей .                   До 40...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Познание собственных заблуждений. До 50...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Последний период творческой жизни. До 60...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 Желанный возраст. До 70...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 Старость. До 90...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01122" cy="642942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Периодизация зрелости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sz="3200" dirty="0" smtClean="0"/>
              <a:t>Стадии развития личности по Э. </a:t>
            </a:r>
            <a:r>
              <a:rPr lang="ru-RU" sz="3200" dirty="0" err="1" smtClean="0"/>
              <a:t>Эриксону</a:t>
            </a:r>
            <a:r>
              <a:rPr lang="ru-RU" sz="3200" dirty="0" smtClean="0"/>
              <a:t> включают в себя: </a:t>
            </a:r>
          </a:p>
          <a:p>
            <a:endParaRPr lang="ru-RU" sz="3200" dirty="0" smtClean="0"/>
          </a:p>
          <a:p>
            <a:r>
              <a:rPr lang="ru-RU" sz="3200" dirty="0" smtClean="0"/>
              <a:t>1. раннюю взрослость (от 20 до 40--45 лет)</a:t>
            </a:r>
          </a:p>
          <a:p>
            <a:r>
              <a:rPr lang="ru-RU" sz="3200" dirty="0" smtClean="0"/>
              <a:t>2.среднюю взрослость (от 40--45 до 60 лет)</a:t>
            </a:r>
          </a:p>
          <a:p>
            <a:r>
              <a:rPr lang="ru-RU" sz="3200" dirty="0" smtClean="0"/>
              <a:t>3.позднюю взрослость (свыше 60 лет)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Молодость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58204" cy="557214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Молодость открыта общению: легко заводятся знакомства, легко образуются дружеские связи, приходит любовь, создаются семьи.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Ведущей деятельностью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является либо профессиональная учеба, либо трудовая деятельность, либо то и другое вместе. Благодаря этим деятельностям молодые люди осваивают нормы отношений между людьми (деловых, личных и др.), а также профессионально-трудовых умений.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Стабилизируются все психические процессы, человек приобретает устойчивый характер. Для большинства молодых людей и студенческая пора, когда им приходится выдерживать довольно большие нагрузки - физические, умственные, нравственные, волевые. Далеко не все они на первых порах умеют рассчитывать свои собственные силы, рационально организовывать свою работу.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143932" cy="571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8215370" cy="585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разумном отношении к старению человек находит для себя новые стимулы к существованию, новый смысл жизни и может сознавать себя счастливым не только потому, что он "был кем-то", но и потому, что в своем теперешнем возрасте он находит возможность быть нужным другим; </a:t>
            </a:r>
            <a:endParaRPr lang="ru-RU" sz="3200" dirty="0" smtClean="0"/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/>
          <a:lstStyle/>
          <a:p>
            <a:r>
              <a:rPr lang="ru-RU" b="1" dirty="0" smtClean="0"/>
              <a:t>направленность личности- </a:t>
            </a:r>
            <a:r>
              <a:rPr lang="ru-RU" dirty="0" smtClean="0"/>
              <a:t>психологическое понятие, обозначающее совокупность доминирующих у человека мотивов и потребностей, определяющих главную линию его поведения, деятельности и общения. Например, если кто-то болеет, меня это очень беспокоит, - я думаю: "Надо помочь</a:t>
            </a:r>
            <a:r>
              <a:rPr lang="ru-RU" b="1" dirty="0" smtClean="0"/>
              <a:t>".</a:t>
            </a:r>
            <a:endParaRPr lang="ru-RU" dirty="0" smtClean="0"/>
          </a:p>
          <a:p>
            <a:r>
              <a:rPr lang="ru-RU" dirty="0" smtClean="0"/>
              <a:t>люди, имеющие какое-то увлечение, любимое занятие, полезное дело, больше удовлетворены жизнью, чем те, у которых этого нет.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/>
          <a:lstStyle/>
          <a:p>
            <a:r>
              <a:rPr lang="ru-RU" dirty="0" smtClean="0"/>
              <a:t>       Карл Юнг о взрослости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Люди во второй половине жизни начинают использовать психологический резерв свойств противоположного пола, который был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нереализован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ранее, когда личность осваивала и расходовала гораздо больше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гендерно-специфичных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черт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П л а </a:t>
            </a:r>
            <a:r>
              <a:rPr lang="ru-RU" i="1" dirty="0" err="1" smtClean="0"/>
              <a:t>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 marL="624078" indent="-514350">
              <a:buAutoNum type="arabicPeriod"/>
            </a:pPr>
            <a:r>
              <a:rPr lang="ru-RU" sz="3600" dirty="0" smtClean="0"/>
              <a:t>Молодость. Взрослость. Зрелость.</a:t>
            </a:r>
          </a:p>
          <a:p>
            <a:pPr marL="624078" indent="-514350">
              <a:buAutoNum type="arabicPeriod"/>
            </a:pPr>
            <a:r>
              <a:rPr lang="ru-RU" sz="3600" dirty="0" smtClean="0"/>
              <a:t>Проблема периодизации взрослости.</a:t>
            </a:r>
          </a:p>
          <a:p>
            <a:pPr marL="624078" indent="-514350">
              <a:buAutoNum type="arabicPeriod"/>
            </a:pPr>
            <a:r>
              <a:rPr lang="ru-RU" sz="3600" dirty="0" smtClean="0"/>
              <a:t>Психология взрослости.</a:t>
            </a:r>
          </a:p>
          <a:p>
            <a:pPr marL="624078" indent="-514350">
              <a:buAutoNum type="arabicPeriod"/>
            </a:pPr>
            <a:r>
              <a:rPr lang="ru-RU" sz="3600" dirty="0" smtClean="0"/>
              <a:t>Кризисы взрослости и развитие личности.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/>
          <a:lstStyle/>
          <a:p>
            <a:r>
              <a:rPr lang="ru-RU" dirty="0" smtClean="0"/>
              <a:t>          Теория Э. </a:t>
            </a:r>
            <a:r>
              <a:rPr lang="ru-RU" dirty="0" err="1" smtClean="0"/>
              <a:t>Эриксона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"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Средний возраст", по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Эриксону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охватывает период от 30 до 60-65 лет</a:t>
            </a:r>
          </a:p>
          <a:p>
            <a:pPr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Позитивный полюс –развития это время является формирование производительности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generativity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), которая у мужчин выражается преимущественно в творчестве, а у женщин - в рождении и воспитании детей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Зрелость и ее критерии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К. Г. Юнг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принятие  ответственности</a:t>
            </a:r>
          </a:p>
          <a:p>
            <a:pPr>
              <a:lnSpc>
                <a:spcPct val="8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Фромму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забота, ответственность, уважение и знание</a:t>
            </a:r>
          </a:p>
          <a:p>
            <a:pPr>
              <a:lnSpc>
                <a:spcPct val="8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Роджерс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- осознанность, свобода быть самим собой, управлением собственной жизнью и выбором</a:t>
            </a:r>
          </a:p>
          <a:p>
            <a:pPr>
              <a:lnSpc>
                <a:spcPct val="80000"/>
              </a:lnSpc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/>
          <a:lstStyle/>
          <a:p>
            <a:r>
              <a:rPr lang="ru-RU" dirty="0" smtClean="0"/>
              <a:t>        Зрелость и ее критерии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Ананьев Б.Г. - </a:t>
            </a:r>
            <a:r>
              <a:rPr lang="ru-RU" dirty="0" smtClean="0"/>
              <a:t> свойства зрелой личности :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1. Ответственность за свои действия и решения и не обвиняет других, когда что-то идёт не так.</a:t>
            </a:r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2. Способность  оставаться верным своей цели и перед лицом больших трудностей (например, непопулярности, отвержения).</a:t>
            </a:r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3. Живёт спонтанно, просто, естественно, синхронно с жизнью.</a:t>
            </a:r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4. Высокая степень принятия себя и других, в том числе различных сложностей человеческой натуры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954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 периода ранней взрослости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•   </a:t>
            </a:r>
            <a:r>
              <a:rPr lang="ru-RU" sz="3600" dirty="0" smtClean="0"/>
              <a:t>Выбрать супруга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 smtClean="0"/>
              <a:t>•   Научиться жить с партнером по браку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 smtClean="0"/>
              <a:t>•   Начать семейную жизнь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 smtClean="0"/>
              <a:t>•   Воспитать детей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 smtClean="0"/>
              <a:t>•   Вести домашнее хозяйство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 smtClean="0"/>
              <a:t>•   Начать профессиональную деятельность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 smtClean="0"/>
              <a:t>•   Принять гражданскую ответственность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 smtClean="0"/>
              <a:t>•   Найти близкую по духу социальную группу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 периода средней взрослости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7238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/>
              <a:t>Достичь гражданской и социальной ответственности взрослого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/>
              <a:t>•   Установить и поддержать экономические стандарты жизни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/>
              <a:t>•   Организовать досуг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/>
              <a:t>•   Помочь детям подросткового возраста стать ответственными и счастливыми взрослыми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/>
              <a:t>•   Создать отношения с супругом как с личностью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/>
              <a:t>•   Принять физиологические изменения среднего возраста и адаптироваться к ним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/>
              <a:t>•   Адаптироваться к стареющим родителям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 период молодости (18—30 лет) деятельность человека достигает значительного прогресса в общественной, производственной и личной сферах.</a:t>
            </a:r>
          </a:p>
          <a:p>
            <a:pPr algn="just"/>
            <a:r>
              <a:rPr lang="ru-RU" dirty="0" smtClean="0"/>
              <a:t>Наибольшее количество заключаемых браков приходится на период от 22 до 25 лет. Молодости присущ оптимизм: человек уже начал действовать в плане осуществления своих идеалов и жизненных целей, он трудится над утверждением своего предназначения. Бывают, конечно, и трудности, но они не кажутся непреодолимыми. Главная цель молодости  состоит в реализации возможностей саморазвития человека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Наивысшие точки подъема показателей развития интеллекта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357298"/>
            <a:ext cx="8429684" cy="521723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приходятся на 19 лет, 22 года и 25 лет. </a:t>
            </a:r>
          </a:p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возрасте 36-40 лет показатели, характеризующие зрелость суждений, наиболее высоки, что связано с приобретением жизненного опыта.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Одновременное повышение уровня развития памяти, мышления и внимания обнаружено лишь в двух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микропериодах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— 22—25 лет и 30—33 года, одновременное снижение уровня - только в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одном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микропериоде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— 34-35 лет.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Развитие личности в зрелом возрасте.</a:t>
            </a:r>
          </a:p>
          <a:p>
            <a:r>
              <a:rPr lang="ru-RU" dirty="0" smtClean="0"/>
              <a:t>Развитие личности зрелого возраста, </a:t>
            </a:r>
            <a:r>
              <a:rPr lang="ru-RU" b="1" dirty="0" smtClean="0"/>
              <a:t>требуют избавления от неоправданного максимализма,</a:t>
            </a:r>
            <a:r>
              <a:rPr lang="ru-RU" dirty="0" smtClean="0"/>
              <a:t> характерного для юности и частично молодости</a:t>
            </a:r>
            <a:r>
              <a:rPr lang="ru-RU" b="1" dirty="0" smtClean="0"/>
              <a:t>, взвешенности и многогранности подхода к жизненным проблемам, в том числе к вопросам своей профессиональной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Основные психические новообразования в зрелом возрасте.</a:t>
            </a:r>
          </a:p>
          <a:p>
            <a:r>
              <a:rPr lang="ru-RU" dirty="0" smtClean="0"/>
              <a:t>Зрелость считает порой полного расцвета личности, когда </a:t>
            </a:r>
            <a:r>
              <a:rPr lang="ru-RU" b="1" dirty="0" smtClean="0"/>
              <a:t>человек может реализовать весь свой потенциал, добиться наибольших успехов во всех сферах жизни</a:t>
            </a:r>
            <a:r>
              <a:rPr lang="ru-RU" dirty="0" smtClean="0"/>
              <a:t>. </a:t>
            </a:r>
            <a:r>
              <a:rPr lang="ru-RU" b="1" dirty="0" smtClean="0"/>
              <a:t>Это время исполнения своего человеческого предназначения</a:t>
            </a:r>
            <a:r>
              <a:rPr lang="ru-RU" dirty="0" smtClean="0"/>
              <a:t> – как в профессиональной или общественной деятельности, так и в плане преемственности поколений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Кризис смысла жизни, кризис середины жизни.</a:t>
            </a:r>
          </a:p>
          <a:p>
            <a:r>
              <a:rPr lang="ru-RU" dirty="0" smtClean="0"/>
              <a:t>Кризис смысла жизни – это кризис первого «подведения жизненных итогов». Сопровождается высоким умеренным стрессом, чувством утраты смысла жизни и давления времени. </a:t>
            </a:r>
          </a:p>
          <a:p>
            <a:r>
              <a:rPr lang="ru-RU" b="1" dirty="0" smtClean="0"/>
              <a:t>Симптомы:</a:t>
            </a:r>
          </a:p>
          <a:p>
            <a:r>
              <a:rPr lang="ru-RU" b="1" dirty="0" smtClean="0"/>
              <a:t>- снижение, изменение мотивации</a:t>
            </a:r>
          </a:p>
          <a:p>
            <a:r>
              <a:rPr lang="ru-RU" b="1" dirty="0" smtClean="0"/>
              <a:t>- проблема самоидентификации</a:t>
            </a:r>
          </a:p>
          <a:p>
            <a:r>
              <a:rPr lang="ru-RU" b="1" dirty="0" smtClean="0"/>
              <a:t>- неустойчивость и неадекватность самооценки</a:t>
            </a:r>
          </a:p>
          <a:p>
            <a:r>
              <a:rPr lang="ru-RU" b="1" dirty="0" smtClean="0"/>
              <a:t>-редукция самореализации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668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Взрослость: молодость и зрелость</a:t>
            </a:r>
            <a:br>
              <a:rPr lang="ru-RU" b="1" dirty="0" smtClean="0"/>
            </a:br>
            <a:r>
              <a:rPr lang="ru-RU" sz="2200" b="1" dirty="0" smtClean="0"/>
              <a:t>Ранняя взрослость (молодость, «вхождение в зрелость») — 20—30 лет.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Средняя взрослость (зрелость) — 30-60 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28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Социальная ситуация развития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Принятие на себя полноты ответственности</a:t>
            </a:r>
          </a:p>
          <a:p>
            <a:pPr>
              <a:buNone/>
            </a:pPr>
            <a:r>
              <a:rPr lang="ru-RU" b="1" dirty="0" smtClean="0"/>
              <a:t>Ведущая деятельность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Труд. Максимальная реализация сущностных сил человека.  </a:t>
            </a:r>
          </a:p>
          <a:p>
            <a:r>
              <a:rPr lang="ru-RU" dirty="0" smtClean="0"/>
              <a:t>Спектр основных сфер деятельности — труд, семья, общение — остается постоянным, но изменяется их соотношение</a:t>
            </a:r>
          </a:p>
          <a:p>
            <a:pPr>
              <a:buNone/>
            </a:pPr>
            <a:r>
              <a:rPr lang="ru-RU" b="1" dirty="0" smtClean="0"/>
              <a:t>Общение </a:t>
            </a:r>
          </a:p>
          <a:p>
            <a:r>
              <a:rPr lang="ru-RU" dirty="0" smtClean="0"/>
              <a:t>Круг общения, связанный с профессиональной деятельностью. </a:t>
            </a:r>
          </a:p>
          <a:p>
            <a:r>
              <a:rPr lang="ru-RU" dirty="0" smtClean="0"/>
              <a:t>Освоение и реализация супружеских и </a:t>
            </a:r>
            <a:r>
              <a:rPr lang="ru-RU" dirty="0" err="1" smtClean="0"/>
              <a:t>родительско-детских</a:t>
            </a:r>
            <a:r>
              <a:rPr lang="ru-RU" dirty="0" smtClean="0"/>
              <a:t> отношений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60 лет жизнь только начинается.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2_5361890262417146817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8358246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Выдающиеся ученые и деятели искусства сохраняли высокую</a:t>
            </a:r>
          </a:p>
          <a:p>
            <a:pPr algn="just"/>
            <a:r>
              <a:rPr lang="ru-RU" sz="3200" dirty="0" smtClean="0"/>
              <a:t>работоспособность не только в пожилом, но и в старческом возрасте.</a:t>
            </a:r>
          </a:p>
          <a:p>
            <a:pPr algn="just"/>
            <a:r>
              <a:rPr lang="ru-RU" sz="3200" dirty="0" smtClean="0"/>
              <a:t>Вот некоторые факты о творческом долголетии. После 70 лет</a:t>
            </a:r>
          </a:p>
          <a:p>
            <a:pPr algn="just"/>
            <a:r>
              <a:rPr lang="ru-RU" sz="3200" dirty="0" smtClean="0"/>
              <a:t>успешно работали многие известные ученые - П.Ламарк, М.Эйлер,</a:t>
            </a:r>
          </a:p>
          <a:p>
            <a:pPr algn="just"/>
            <a:r>
              <a:rPr lang="ru-RU" sz="3200" dirty="0" smtClean="0"/>
              <a:t>К.Лаплас, Г.Галилей, Им. Кант и др. А.Гумбольдт писал ≪Космос</a:t>
            </a:r>
          </a:p>
          <a:p>
            <a:pPr algn="just"/>
            <a:r>
              <a:rPr lang="ru-RU" sz="3200" dirty="0" smtClean="0"/>
              <a:t>≫ с 76 до 89 лет, И.П. Павлов создал ≪Двадцатилетний опыт≫ в</a:t>
            </a:r>
          </a:p>
          <a:p>
            <a:pPr algn="just"/>
            <a:r>
              <a:rPr lang="ru-RU" sz="3200" dirty="0" smtClean="0"/>
              <a:t>73 года, а ≪Лекции о работе больших полушарий головного мозга≫ —</a:t>
            </a:r>
          </a:p>
          <a:p>
            <a:pPr algn="just"/>
            <a:r>
              <a:rPr lang="ru-RU" sz="3200" dirty="0" smtClean="0"/>
              <a:t>в 77 лет (а всего Иван Петрович прожил 87 лет). Среди писателей</a:t>
            </a:r>
          </a:p>
          <a:p>
            <a:pPr algn="just"/>
            <a:r>
              <a:rPr lang="ru-RU" sz="3200" dirty="0" smtClean="0"/>
              <a:t>и поэтов высоким творческим потенциалом в поздние годы жизни</a:t>
            </a:r>
          </a:p>
          <a:p>
            <a:pPr algn="just"/>
            <a:r>
              <a:rPr lang="ru-RU" sz="3200" dirty="0" smtClean="0"/>
              <a:t>отличались: Гюго Виктор Мари — французский писатель (1802—</a:t>
            </a:r>
          </a:p>
          <a:p>
            <a:pPr algn="just"/>
            <a:r>
              <a:rPr lang="ru-RU" sz="3200" dirty="0" smtClean="0"/>
              <a:t>1885); Вольтер (настоящее имя Мари Франсуа </a:t>
            </a:r>
            <a:r>
              <a:rPr lang="ru-RU" sz="3200" dirty="0" err="1" smtClean="0"/>
              <a:t>Ариэ</a:t>
            </a:r>
            <a:r>
              <a:rPr lang="ru-RU" sz="3200" dirty="0" smtClean="0"/>
              <a:t>) - французский</a:t>
            </a:r>
          </a:p>
          <a:p>
            <a:pPr algn="just"/>
            <a:r>
              <a:rPr lang="ru-RU" sz="3200" dirty="0" smtClean="0"/>
              <a:t>писатель и философ-просветитель (1694—1778); Бунин Иван</a:t>
            </a:r>
          </a:p>
          <a:p>
            <a:pPr algn="just"/>
            <a:r>
              <a:rPr lang="ru-RU" sz="3200" dirty="0" smtClean="0"/>
              <a:t>Алексеевич — русский писатель (1870—1953, лауреат Нобелевской</a:t>
            </a:r>
          </a:p>
          <a:p>
            <a:pPr algn="just"/>
            <a:r>
              <a:rPr lang="ru-RU" sz="3200" dirty="0" smtClean="0"/>
              <a:t>премии, 1933); Шоу Джордж Бернард - английский писатель</a:t>
            </a:r>
          </a:p>
          <a:p>
            <a:pPr algn="just"/>
            <a:r>
              <a:rPr lang="ru-RU" sz="3200" dirty="0" smtClean="0"/>
              <a:t>(1856-1950); Гете Иоганн Вольфганг — немецкий писатель, мыслитель</a:t>
            </a:r>
          </a:p>
          <a:p>
            <a:pPr algn="just"/>
            <a:r>
              <a:rPr lang="ru-RU" sz="3200" dirty="0" smtClean="0"/>
              <a:t>и естествоиспытатель (1749—1832); Толстой Лев Николаевич</a:t>
            </a:r>
          </a:p>
          <a:p>
            <a:pPr algn="just"/>
            <a:r>
              <a:rPr lang="ru-RU" sz="3200" dirty="0" smtClean="0"/>
              <a:t>— русский писатель, граф, член-корреспондент Петербургской</a:t>
            </a:r>
          </a:p>
          <a:p>
            <a:pPr algn="just"/>
            <a:r>
              <a:rPr lang="ru-RU" sz="3200" dirty="0" smtClean="0"/>
              <a:t>АН (1828—1910) — написал в 71 год ≪Воскресение≫, в 72 —</a:t>
            </a:r>
          </a:p>
          <a:p>
            <a:pPr algn="just"/>
            <a:r>
              <a:rPr lang="ru-RU" sz="3200" dirty="0" smtClean="0"/>
              <a:t>≪Живой труп≫, а в 76 лет - ≪Хаджи Мурат≫.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Психологические новообразования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32147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Построение </a:t>
            </a:r>
            <a:r>
              <a:rPr lang="ru-RU" dirty="0"/>
              <a:t>стратегии жизни</a:t>
            </a:r>
          </a:p>
          <a:p>
            <a:r>
              <a:rPr lang="ru-RU" dirty="0" smtClean="0"/>
              <a:t>Феномен </a:t>
            </a:r>
            <a:r>
              <a:rPr lang="ru-RU" dirty="0" err="1"/>
              <a:t>акме</a:t>
            </a:r>
            <a:endParaRPr lang="ru-RU" dirty="0"/>
          </a:p>
          <a:p>
            <a:r>
              <a:rPr lang="ru-RU" dirty="0" err="1" smtClean="0"/>
              <a:t>Смысложизненные</a:t>
            </a:r>
            <a:r>
              <a:rPr lang="ru-RU" dirty="0" smtClean="0"/>
              <a:t> решения</a:t>
            </a:r>
            <a:endParaRPr lang="ru-RU" dirty="0"/>
          </a:p>
          <a:p>
            <a:r>
              <a:rPr lang="ru-RU" dirty="0" smtClean="0"/>
              <a:t>Новый </a:t>
            </a:r>
            <a:r>
              <a:rPr lang="ru-RU" dirty="0"/>
              <a:t>уровень </a:t>
            </a:r>
            <a:r>
              <a:rPr lang="ru-RU" dirty="0" smtClean="0"/>
              <a:t>интеллектуального </a:t>
            </a:r>
            <a:r>
              <a:rPr lang="ru-RU" dirty="0"/>
              <a:t>развития   (</a:t>
            </a:r>
            <a:r>
              <a:rPr lang="ru-RU" dirty="0" smtClean="0"/>
              <a:t>способность </a:t>
            </a:r>
            <a:r>
              <a:rPr lang="ru-RU" dirty="0"/>
              <a:t>самому </a:t>
            </a:r>
            <a:r>
              <a:rPr lang="ru-RU" dirty="0" smtClean="0"/>
              <a:t>формулировать </a:t>
            </a:r>
            <a:r>
              <a:rPr lang="ru-RU" dirty="0"/>
              <a:t>проблемы, </a:t>
            </a:r>
            <a:r>
              <a:rPr lang="ru-RU" dirty="0" smtClean="0"/>
              <a:t>диалектическое </a:t>
            </a:r>
            <a:r>
              <a:rPr lang="ru-RU" dirty="0"/>
              <a:t>мышление)</a:t>
            </a:r>
          </a:p>
          <a:p>
            <a:r>
              <a:rPr lang="ru-RU" dirty="0" smtClean="0"/>
              <a:t>Материнство/отцовство</a:t>
            </a:r>
            <a:endParaRPr lang="ru-RU" dirty="0"/>
          </a:p>
        </p:txBody>
      </p:sp>
      <p:pic>
        <p:nvPicPr>
          <p:cNvPr id="7170" name="Picture 2" descr="http://yarreg.cetera.ru/wp-content/uploads/2011/07/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648074"/>
            <a:ext cx="428625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229600" cy="928694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кризисы зрелости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Кризис </a:t>
            </a:r>
            <a:r>
              <a:rPr lang="ru-RU" b="1" dirty="0"/>
              <a:t>30-летия </a:t>
            </a:r>
            <a:r>
              <a:rPr lang="ru-RU" dirty="0"/>
              <a:t>- коррекция плана жизни, создание более упорядоченной структуры жизни и в профессиональной деятельности, и в семье; </a:t>
            </a:r>
          </a:p>
          <a:p>
            <a:r>
              <a:rPr lang="ru-RU" b="1" dirty="0"/>
              <a:t>кризис 40-летия </a:t>
            </a:r>
            <a:r>
              <a:rPr lang="ru-RU" dirty="0"/>
              <a:t>(кризис середины жизни) - осознание утраты молодости; сомнения в правильности прожитой жизни как центральная проблема возраста; </a:t>
            </a:r>
          </a:p>
          <a:p>
            <a:r>
              <a:rPr lang="ru-RU" b="1" dirty="0"/>
              <a:t>кризис 50 </a:t>
            </a:r>
            <a:r>
              <a:rPr lang="ru-RU" b="1" dirty="0" smtClean="0"/>
              <a:t>лет </a:t>
            </a:r>
            <a:r>
              <a:rPr lang="ru-RU" dirty="0" smtClean="0"/>
              <a:t>(Кризис </a:t>
            </a:r>
            <a:r>
              <a:rPr lang="ru-RU" dirty="0"/>
              <a:t>«пустого </a:t>
            </a:r>
            <a:r>
              <a:rPr lang="ru-RU" dirty="0" smtClean="0"/>
              <a:t>гнезда) - Взрослые дети покидают родительскую семью и начинают автономную жизнь, супружеская пара теряет смысл существования. Угасание физической привлекательности и сексуальной активности.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Взрослость: старение и старость</a:t>
            </a:r>
            <a:br>
              <a:rPr lang="ru-RU" b="1" dirty="0" smtClean="0"/>
            </a:br>
            <a:r>
              <a:rPr lang="ru-RU" sz="2200" dirty="0" smtClean="0"/>
              <a:t>Пожилой возраст (старение) — 60—75 лет.</a:t>
            </a:r>
            <a:br>
              <a:rPr lang="ru-RU" sz="2200" dirty="0" smtClean="0"/>
            </a:br>
            <a:r>
              <a:rPr lang="ru-RU" sz="2200" dirty="0" smtClean="0"/>
              <a:t>Старость — 75-90 лет. </a:t>
            </a:r>
            <a:br>
              <a:rPr lang="ru-RU" sz="2200" dirty="0" smtClean="0"/>
            </a:br>
            <a:r>
              <a:rPr lang="ru-RU" sz="2200" dirty="0" smtClean="0"/>
              <a:t>Долгожительство — свыше 90 лет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731945"/>
            <a:ext cx="6429388" cy="5126055"/>
          </a:xfrm>
        </p:spPr>
        <p:txBody>
          <a:bodyPr>
            <a:normAutofit fontScale="92500" lnSpcReduction="20000"/>
          </a:bodyPr>
          <a:lstStyle/>
          <a:p>
            <a:endParaRPr lang="ru-RU" sz="2400" dirty="0"/>
          </a:p>
          <a:p>
            <a:pPr>
              <a:buNone/>
            </a:pPr>
            <a:r>
              <a:rPr lang="ru-RU" b="1" dirty="0"/>
              <a:t>Социальная ситуация развития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Готовность </a:t>
            </a:r>
            <a:r>
              <a:rPr lang="ru-RU" dirty="0"/>
              <a:t>к выходу на пенсию. Адаптация к новому социальному статусу. Поиск новых форм занятости</a:t>
            </a:r>
          </a:p>
          <a:p>
            <a:pPr>
              <a:buNone/>
            </a:pPr>
            <a:r>
              <a:rPr lang="ru-RU" b="1" dirty="0"/>
              <a:t>Ведущая деятельность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Профессиональная </a:t>
            </a:r>
            <a:r>
              <a:rPr lang="ru-RU" dirty="0"/>
              <a:t>деятельность в </a:t>
            </a:r>
            <a:r>
              <a:rPr lang="ru-RU" dirty="0" smtClean="0"/>
              <a:t>адаптированных </a:t>
            </a:r>
            <a:r>
              <a:rPr lang="ru-RU" dirty="0"/>
              <a:t>формах. Структуризация и </a:t>
            </a:r>
            <a:r>
              <a:rPr lang="ru-RU" dirty="0" smtClean="0"/>
              <a:t>передача </a:t>
            </a:r>
            <a:r>
              <a:rPr lang="ru-RU" dirty="0"/>
              <a:t>жизненного опыта. Хобби.</a:t>
            </a:r>
          </a:p>
          <a:p>
            <a:pPr>
              <a:buNone/>
            </a:pPr>
            <a:r>
              <a:rPr lang="ru-RU" b="1" dirty="0"/>
              <a:t>Общение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Прародительство</a:t>
            </a:r>
            <a:r>
              <a:rPr lang="ru-RU" dirty="0"/>
              <a:t>. Постепенный отказ от активности. Сужение круга </a:t>
            </a:r>
            <a:r>
              <a:rPr lang="ru-RU" dirty="0" smtClean="0"/>
              <a:t>общения</a:t>
            </a:r>
            <a:r>
              <a:rPr lang="ru-RU" dirty="0"/>
              <a:t>. Взаимоотношения со взрослыми </a:t>
            </a:r>
            <a:r>
              <a:rPr lang="ru-RU" dirty="0" smtClean="0"/>
              <a:t>детьми </a:t>
            </a:r>
            <a:r>
              <a:rPr lang="ru-RU" dirty="0"/>
              <a:t>и внуками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28289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928670"/>
            <a:ext cx="500066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Психологические </a:t>
            </a:r>
            <a:br>
              <a:rPr lang="ru-RU" b="1" dirty="0" smtClean="0"/>
            </a:br>
            <a:r>
              <a:rPr lang="ru-RU" b="1" dirty="0" smtClean="0"/>
              <a:t>новообразования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357430"/>
            <a:ext cx="4786346" cy="292895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Принятие жизни такой, какая она есть</a:t>
            </a:r>
            <a:endParaRPr lang="ru-RU" dirty="0"/>
          </a:p>
          <a:p>
            <a:pPr lvl="0"/>
            <a:r>
              <a:rPr lang="ru-RU" dirty="0"/>
              <a:t>Жизненная мудрость</a:t>
            </a:r>
          </a:p>
          <a:p>
            <a:pPr lvl="0"/>
            <a:r>
              <a:rPr lang="ru-RU" dirty="0"/>
              <a:t>Счастливая старость</a:t>
            </a:r>
          </a:p>
          <a:p>
            <a:pPr lvl="0"/>
            <a:r>
              <a:rPr lang="ru-RU" dirty="0" err="1"/>
              <a:t>Интегрированность</a:t>
            </a:r>
            <a:r>
              <a:rPr lang="ru-RU" dirty="0"/>
              <a:t>, </a:t>
            </a:r>
            <a:r>
              <a:rPr lang="ru-RU" dirty="0" smtClean="0"/>
              <a:t>цельность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http://cs5903.vkontakte.ru/u67212348/-14/x_01043f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60"/>
            <a:ext cx="359835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31618"/>
          </a:xfrm>
        </p:spPr>
        <p:txBody>
          <a:bodyPr/>
          <a:lstStyle/>
          <a:p>
            <a:r>
              <a:rPr lang="ru-RU" sz="3200" dirty="0" smtClean="0"/>
              <a:t>Если вам предложили в нескольких словах изложить свое понимание личного счастья, то какие из приведенных ниже ответов вы используете? Укажите цифрой 1 самое важное для вас, цифрой 2 — чуть менее важное и т.д. до 5. </a:t>
            </a:r>
          </a:p>
          <a:p>
            <a:r>
              <a:rPr lang="ru-RU" sz="3200" dirty="0" smtClean="0"/>
              <a:t>' Анкета проводится для изучения изменения ценностных ориентации людей.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активная деятельная жизнь;</a:t>
            </a:r>
          </a:p>
          <a:p>
            <a:pPr>
              <a:buNone/>
            </a:pPr>
            <a:r>
              <a:rPr lang="ru-RU" dirty="0" smtClean="0"/>
              <a:t>2. интересная работа;</a:t>
            </a:r>
          </a:p>
          <a:p>
            <a:pPr>
              <a:buNone/>
            </a:pPr>
            <a:r>
              <a:rPr lang="ru-RU" dirty="0" smtClean="0"/>
              <a:t>3. материально обеспеченная жизнь;</a:t>
            </a:r>
          </a:p>
          <a:p>
            <a:pPr>
              <a:buNone/>
            </a:pPr>
            <a:r>
              <a:rPr lang="ru-RU" dirty="0" smtClean="0"/>
              <a:t>4. наличие верных друзей;</a:t>
            </a:r>
          </a:p>
          <a:p>
            <a:pPr>
              <a:buNone/>
            </a:pPr>
            <a:r>
              <a:rPr lang="ru-RU" dirty="0" smtClean="0"/>
              <a:t>5. счастливая семейная жизнь;</a:t>
            </a:r>
          </a:p>
          <a:p>
            <a:pPr>
              <a:buNone/>
            </a:pPr>
            <a:r>
              <a:rPr lang="ru-RU" dirty="0" smtClean="0"/>
              <a:t>6. жизнь, полная удовольствий, развлечений;</a:t>
            </a:r>
          </a:p>
          <a:p>
            <a:pPr>
              <a:buNone/>
            </a:pPr>
            <a:r>
              <a:rPr lang="ru-RU" dirty="0" smtClean="0"/>
              <a:t>7. свобода, независимость;</a:t>
            </a:r>
          </a:p>
          <a:p>
            <a:pPr>
              <a:buNone/>
            </a:pPr>
            <a:r>
              <a:rPr lang="ru-RU" dirty="0" smtClean="0"/>
              <a:t>8. расширение своего образования, кругозора;</a:t>
            </a:r>
          </a:p>
          <a:p>
            <a:pPr>
              <a:buNone/>
            </a:pPr>
            <a:r>
              <a:rPr lang="ru-RU" dirty="0" smtClean="0"/>
              <a:t>9. мирная обстановка в стране;</a:t>
            </a:r>
          </a:p>
          <a:p>
            <a:pPr>
              <a:buNone/>
            </a:pPr>
            <a:r>
              <a:rPr lang="ru-RU" dirty="0" smtClean="0"/>
              <a:t>10. чистая совесть, честная жизнь;</a:t>
            </a:r>
          </a:p>
          <a:p>
            <a:pPr>
              <a:buNone/>
            </a:pPr>
            <a:r>
              <a:rPr lang="ru-RU" dirty="0" smtClean="0"/>
              <a:t>11.общественная активность;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12. комфорт, покой;</a:t>
            </a:r>
          </a:p>
          <a:p>
            <a:pPr>
              <a:buNone/>
            </a:pPr>
            <a:r>
              <a:rPr lang="ru-RU" dirty="0" smtClean="0"/>
              <a:t>13. здоровье;</a:t>
            </a:r>
          </a:p>
          <a:p>
            <a:pPr>
              <a:buNone/>
            </a:pPr>
            <a:r>
              <a:rPr lang="ru-RU" dirty="0" smtClean="0"/>
              <a:t>14. любовь;</a:t>
            </a:r>
          </a:p>
          <a:p>
            <a:pPr>
              <a:buNone/>
            </a:pPr>
            <a:r>
              <a:rPr lang="ru-RU" dirty="0" smtClean="0"/>
              <a:t>15. наличие детей;</a:t>
            </a:r>
          </a:p>
          <a:p>
            <a:pPr>
              <a:buNone/>
            </a:pPr>
            <a:r>
              <a:rPr lang="ru-RU" dirty="0" smtClean="0"/>
              <a:t>16. достижение власти;</a:t>
            </a:r>
          </a:p>
          <a:p>
            <a:pPr>
              <a:buNone/>
            </a:pPr>
            <a:r>
              <a:rPr lang="ru-RU" dirty="0" smtClean="0"/>
              <a:t>17. уважение окружающих;</a:t>
            </a:r>
          </a:p>
          <a:p>
            <a:pPr>
              <a:buNone/>
            </a:pPr>
            <a:r>
              <a:rPr lang="ru-RU" dirty="0" smtClean="0"/>
              <a:t>18. творчество;</a:t>
            </a:r>
          </a:p>
          <a:p>
            <a:pPr>
              <a:buNone/>
            </a:pPr>
            <a:r>
              <a:rPr lang="ru-RU" dirty="0" smtClean="0"/>
              <a:t>19. равенство для всех;</a:t>
            </a:r>
          </a:p>
          <a:p>
            <a:pPr>
              <a:buNone/>
            </a:pPr>
            <a:r>
              <a:rPr lang="ru-RU" dirty="0" smtClean="0"/>
              <a:t>20. искусство;</a:t>
            </a:r>
          </a:p>
          <a:p>
            <a:pPr>
              <a:buNone/>
            </a:pPr>
            <a:r>
              <a:rPr lang="ru-RU" dirty="0" smtClean="0"/>
              <a:t>21. деньги любыми способами;</a:t>
            </a:r>
          </a:p>
          <a:p>
            <a:pPr>
              <a:buNone/>
            </a:pPr>
            <a:r>
              <a:rPr lang="ru-RU" dirty="0" smtClean="0"/>
              <a:t>22. успех в карьере;</a:t>
            </a:r>
          </a:p>
          <a:p>
            <a:pPr>
              <a:buNone/>
            </a:pPr>
            <a:r>
              <a:rPr lang="ru-RU" dirty="0" smtClean="0"/>
              <a:t>23. общение с людьми;</a:t>
            </a:r>
          </a:p>
          <a:p>
            <a:pPr>
              <a:buNone/>
            </a:pPr>
            <a:r>
              <a:rPr lang="ru-RU" dirty="0" smtClean="0"/>
              <a:t>24.вера;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ТЕСТ НА ОПРЕДЕЛЕНИЕ СТЕПЕНИ</a:t>
            </a:r>
            <a:br>
              <a:rPr lang="ru-RU" dirty="0" smtClean="0"/>
            </a:br>
            <a:r>
              <a:rPr lang="ru-RU" dirty="0" smtClean="0"/>
              <a:t>ВЗРОСЛОСТИ  (самостоятельности)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Этот тест поможет определить, насколько вы способны принимать ответственные решения. Есть люди настолько нерешительные, что пытаются свои проблемы свалить на других. Надеемся, что вы не принадлежите к их числу.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каждый ответ «а» запишите себе 4 очка, за «б» — 2, за «в» — 1.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Молодость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Молодость: поиск себя, становление индивидуальности, специализация в избранной профессии. Студенческий возраст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сензитивный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период обучения и развития.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Молодость – начальный этап  зрелости.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ЗРЕЛОСТЬ И ВЗРОСЛОСТЬ НЕ ТОЖДЕСТВЕННЫ.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ВЗРОСЛОСТЬ  НЕ ВСЕГДА ОЗНАЧАЕТ ЗРЕЛОСТЬ..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8601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1. Окончив школу, как вы принимали решение о дальнейшей работе, будущей профессии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а) решали самостоятельно, следуя своему</a:t>
            </a:r>
          </a:p>
          <a:p>
            <a:pPr>
              <a:buNone/>
            </a:pPr>
            <a:r>
              <a:rPr lang="ru-RU" dirty="0" smtClean="0"/>
              <a:t> увлечению, своим данным;</a:t>
            </a:r>
          </a:p>
          <a:p>
            <a:pPr>
              <a:buNone/>
            </a:pPr>
            <a:r>
              <a:rPr lang="ru-RU" dirty="0" smtClean="0"/>
              <a:t>б) прислушивались к мнению своих родителей,</a:t>
            </a:r>
          </a:p>
          <a:p>
            <a:pPr>
              <a:buNone/>
            </a:pPr>
            <a:r>
              <a:rPr lang="ru-RU" dirty="0" smtClean="0"/>
              <a:t>родственников;</a:t>
            </a:r>
          </a:p>
          <a:p>
            <a:pPr>
              <a:buNone/>
            </a:pPr>
            <a:r>
              <a:rPr lang="ru-RU" dirty="0" smtClean="0"/>
              <a:t>в) прислушивались к совету только близких друзей.</a:t>
            </a:r>
          </a:p>
          <a:p>
            <a:r>
              <a:rPr lang="ru-RU" b="1" dirty="0" smtClean="0"/>
              <a:t>2. На что вы рассчитывали, поступая в выбранное вами учебное заведение?</a:t>
            </a:r>
          </a:p>
          <a:p>
            <a:pPr>
              <a:buNone/>
            </a:pPr>
            <a:r>
              <a:rPr lang="ru-RU" dirty="0" smtClean="0"/>
              <a:t>а) только на свои силы;</a:t>
            </a:r>
          </a:p>
          <a:p>
            <a:pPr>
              <a:buNone/>
            </a:pPr>
            <a:r>
              <a:rPr lang="ru-RU" dirty="0" smtClean="0"/>
              <a:t>б) на благоприятный исход вступительных экзаменов;</a:t>
            </a:r>
          </a:p>
          <a:p>
            <a:pPr>
              <a:buNone/>
            </a:pPr>
            <a:r>
              <a:rPr lang="ru-RU" dirty="0" smtClean="0"/>
              <a:t>в) только на связи.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401080" cy="5931618"/>
          </a:xfrm>
        </p:spPr>
        <p:txBody>
          <a:bodyPr>
            <a:normAutofit/>
          </a:bodyPr>
          <a:lstStyle/>
          <a:p>
            <a:r>
              <a:rPr lang="ru-RU" dirty="0" smtClean="0"/>
              <a:t>3. </a:t>
            </a:r>
            <a:r>
              <a:rPr lang="ru-RU" b="1" dirty="0" smtClean="0"/>
              <a:t>Как во время учебы вы готовились к </a:t>
            </a:r>
          </a:p>
          <a:p>
            <a:pPr>
              <a:buNone/>
            </a:pPr>
            <a:r>
              <a:rPr lang="ru-RU" b="1" dirty="0" smtClean="0"/>
              <a:t>экзаменам, занятиям?</a:t>
            </a:r>
          </a:p>
          <a:p>
            <a:pPr>
              <a:buNone/>
            </a:pPr>
            <a:r>
              <a:rPr lang="ru-RU" dirty="0" smtClean="0"/>
              <a:t>а) рассчитывали на свое трудолюбие;</a:t>
            </a:r>
          </a:p>
          <a:p>
            <a:pPr>
              <a:buNone/>
            </a:pPr>
            <a:r>
              <a:rPr lang="ru-RU" dirty="0" smtClean="0"/>
              <a:t>б) иногда просили преподавателей и однокурсников;</a:t>
            </a:r>
          </a:p>
          <a:p>
            <a:pPr>
              <a:buNone/>
            </a:pPr>
            <a:r>
              <a:rPr lang="ru-RU" dirty="0" smtClean="0"/>
              <a:t>в) рассчитывали только на чужую помощь.</a:t>
            </a:r>
          </a:p>
          <a:p>
            <a:r>
              <a:rPr lang="ru-RU" b="1" dirty="0" smtClean="0"/>
              <a:t>4. Как вы поступили на работу?</a:t>
            </a:r>
          </a:p>
          <a:p>
            <a:pPr>
              <a:buNone/>
            </a:pPr>
            <a:r>
              <a:rPr lang="ru-RU" dirty="0" smtClean="0"/>
              <a:t>а) по распределению;</a:t>
            </a:r>
          </a:p>
          <a:p>
            <a:pPr>
              <a:buNone/>
            </a:pPr>
            <a:r>
              <a:rPr lang="ru-RU" dirty="0" smtClean="0"/>
              <a:t>б) прежде всего использовали информацию </a:t>
            </a:r>
          </a:p>
          <a:p>
            <a:pPr>
              <a:buNone/>
            </a:pPr>
            <a:r>
              <a:rPr lang="ru-RU" dirty="0" smtClean="0"/>
              <a:t>знакомых, знающих людей; </a:t>
            </a:r>
          </a:p>
          <a:p>
            <a:pPr>
              <a:buNone/>
            </a:pPr>
            <a:r>
              <a:rPr lang="ru-RU" dirty="0" smtClean="0"/>
              <a:t>в) устроились благодаря связям.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5. </a:t>
            </a:r>
            <a:r>
              <a:rPr lang="ru-RU" b="1" dirty="0" smtClean="0"/>
              <a:t>При сложных ситуациях в работе каким </a:t>
            </a:r>
          </a:p>
          <a:p>
            <a:pPr>
              <a:buNone/>
            </a:pPr>
            <a:r>
              <a:rPr lang="ru-RU" b="1" dirty="0" smtClean="0"/>
              <a:t>образом вы принимаете решения?</a:t>
            </a:r>
          </a:p>
          <a:p>
            <a:r>
              <a:rPr lang="ru-RU" dirty="0" smtClean="0"/>
              <a:t>а) рассчитываете только на свой опыт и знания;</a:t>
            </a:r>
          </a:p>
          <a:p>
            <a:r>
              <a:rPr lang="ru-RU" dirty="0" smtClean="0"/>
              <a:t>б) иногда консультируетесь и с коллегами;</a:t>
            </a:r>
          </a:p>
          <a:p>
            <a:r>
              <a:rPr lang="ru-RU" dirty="0" smtClean="0"/>
              <a:t>в) всегда с ними советуетесь.</a:t>
            </a:r>
          </a:p>
          <a:p>
            <a:r>
              <a:rPr lang="ru-RU" dirty="0" smtClean="0"/>
              <a:t>6. </a:t>
            </a:r>
            <a:r>
              <a:rPr lang="ru-RU" b="1" dirty="0" smtClean="0"/>
              <a:t>Чем был продиктован ваш выбор перед</a:t>
            </a:r>
          </a:p>
          <a:p>
            <a:r>
              <a:rPr lang="ru-RU" b="1" dirty="0" smtClean="0"/>
              <a:t> вступлением в брак?</a:t>
            </a:r>
          </a:p>
          <a:p>
            <a:r>
              <a:rPr lang="ru-RU" dirty="0" smtClean="0"/>
              <a:t>а) вы сами приняли окончательное решение;</a:t>
            </a:r>
          </a:p>
          <a:p>
            <a:r>
              <a:rPr lang="ru-RU" dirty="0" smtClean="0"/>
              <a:t>б) вы прислушались к мнению близких;</a:t>
            </a:r>
          </a:p>
          <a:p>
            <a:r>
              <a:rPr lang="ru-RU" dirty="0" smtClean="0"/>
              <a:t>в) прежде всего вы представили своего </a:t>
            </a:r>
          </a:p>
          <a:p>
            <a:r>
              <a:rPr lang="ru-RU" dirty="0" smtClean="0"/>
              <a:t>избранника (избранницу) своим близким, посовещались с ними.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58204" cy="550299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7. Если ваш муж (жена) в командировке, в со </a:t>
            </a:r>
          </a:p>
          <a:p>
            <a:r>
              <a:rPr lang="ru-RU" b="1" dirty="0" smtClean="0"/>
              <a:t>стоянии ли вы сами, допустим, выбрать жилье, мебель, принять другие важные решения?</a:t>
            </a:r>
          </a:p>
          <a:p>
            <a:r>
              <a:rPr lang="ru-RU" dirty="0" smtClean="0"/>
              <a:t>а) да;</a:t>
            </a:r>
          </a:p>
          <a:p>
            <a:r>
              <a:rPr lang="ru-RU" dirty="0" smtClean="0"/>
              <a:t>б) конечно, вы это можете сделать, но лучше бы</a:t>
            </a:r>
          </a:p>
          <a:p>
            <a:r>
              <a:rPr lang="ru-RU" dirty="0" smtClean="0"/>
              <a:t>отложить решение;</a:t>
            </a:r>
          </a:p>
          <a:p>
            <a:r>
              <a:rPr lang="ru-RU" dirty="0" smtClean="0"/>
              <a:t>в) нет.</a:t>
            </a:r>
          </a:p>
          <a:p>
            <a:r>
              <a:rPr lang="ru-RU" b="1" dirty="0" smtClean="0"/>
              <a:t>8. Насколько упорно в подростковом возрасте</a:t>
            </a:r>
          </a:p>
          <a:p>
            <a:r>
              <a:rPr lang="ru-RU" b="1" dirty="0" smtClean="0"/>
              <a:t>вы отстаивали свое мнение?</a:t>
            </a:r>
          </a:p>
          <a:p>
            <a:r>
              <a:rPr lang="ru-RU" dirty="0" smtClean="0"/>
              <a:t>а) всегда отстаивали, по этому поводу у вас даже</a:t>
            </a:r>
          </a:p>
          <a:p>
            <a:r>
              <a:rPr lang="ru-RU" dirty="0" smtClean="0"/>
              <a:t>были конфликты с родителями;</a:t>
            </a:r>
          </a:p>
          <a:p>
            <a:r>
              <a:rPr lang="ru-RU" dirty="0" smtClean="0"/>
              <a:t>б) отстаивали, но сохраняли уважение и к </a:t>
            </a:r>
          </a:p>
          <a:p>
            <a:r>
              <a:rPr lang="ru-RU" dirty="0" smtClean="0"/>
              <a:t>мнению родителей;</a:t>
            </a:r>
          </a:p>
          <a:p>
            <a:r>
              <a:rPr lang="ru-RU" dirty="0" smtClean="0"/>
              <a:t>в) вы ни на что не могли решиться сами.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9. В настоящее время насколько упорно вы отстаиваете свое мнение на службе, дома, с друзьями?</a:t>
            </a:r>
          </a:p>
          <a:p>
            <a:r>
              <a:rPr lang="ru-RU" dirty="0" smtClean="0"/>
              <a:t>а) разумеется, отстаиваете, независимо от </a:t>
            </a:r>
          </a:p>
          <a:p>
            <a:r>
              <a:rPr lang="ru-RU" dirty="0" smtClean="0"/>
              <a:t>обстоятельств;</a:t>
            </a:r>
          </a:p>
          <a:p>
            <a:r>
              <a:rPr lang="ru-RU" dirty="0" smtClean="0"/>
              <a:t>б) в большинстве случаев — да;</a:t>
            </a:r>
          </a:p>
          <a:p>
            <a:r>
              <a:rPr lang="ru-RU" dirty="0" smtClean="0"/>
              <a:t>в) редко.</a:t>
            </a:r>
          </a:p>
          <a:p>
            <a:r>
              <a:rPr lang="ru-RU" b="1" dirty="0" smtClean="0"/>
              <a:t>10. Как вы развиваетесь в служебной, общественной, интеллектуальной сферах как личность?</a:t>
            </a:r>
          </a:p>
          <a:p>
            <a:r>
              <a:rPr lang="ru-RU" dirty="0" smtClean="0"/>
              <a:t>а) полностью отдаете себя профессии;</a:t>
            </a:r>
          </a:p>
          <a:p>
            <a:r>
              <a:rPr lang="ru-RU" dirty="0" smtClean="0"/>
              <a:t>б) для вас очень важно мнение вашей супруги</a:t>
            </a:r>
          </a:p>
          <a:p>
            <a:r>
              <a:rPr lang="ru-RU" dirty="0" smtClean="0"/>
              <a:t>(супруга) и близких;</a:t>
            </a:r>
          </a:p>
          <a:p>
            <a:r>
              <a:rPr lang="ru-RU" dirty="0" smtClean="0"/>
              <a:t>в) вы полностью полагаетесь на их мнение.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3056"/>
          </a:xfrm>
        </p:spPr>
        <p:txBody>
          <a:bodyPr/>
          <a:lstStyle/>
          <a:p>
            <a:r>
              <a:rPr lang="ru-RU" b="1" dirty="0" smtClean="0"/>
              <a:t>11. Если вы видите, что ваш муж (жена) или близкие делают что то во вред своему здоровью:</a:t>
            </a:r>
          </a:p>
          <a:p>
            <a:r>
              <a:rPr lang="ru-RU" dirty="0" smtClean="0"/>
              <a:t>а) вы заставляете его (ее) или близких контролировать себя;</a:t>
            </a:r>
          </a:p>
          <a:p>
            <a:r>
              <a:rPr lang="ru-RU" dirty="0" smtClean="0"/>
              <a:t>б) тактично подсказываете, что нужно сделать;</a:t>
            </a:r>
          </a:p>
          <a:p>
            <a:r>
              <a:rPr lang="ru-RU" dirty="0" smtClean="0"/>
              <a:t>в) стараетесь подсказать, но это редко вам удается;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 30 до 40 очков.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 чересчур самостоятельны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 всех отношениях. Вы не только не терпите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какого либо вмешательства в ваши дела, но и не можете прислушаться к чужому мнению. Уверены ли вы, что всегда сможете точно оценивать плюсы и минусы какого либо решения, не проявляете ли вы излишнего упрямства в достижении какой-нибудь цели? Помните, что самоуверенность хороша только в меру, в противном случае она превращается в недостаток.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/>
          <a:lstStyle/>
          <a:p>
            <a:r>
              <a:rPr lang="ru-RU" sz="3200" b="1" dirty="0" smtClean="0"/>
              <a:t>От 15 до 29 очков. </a:t>
            </a:r>
            <a:r>
              <a:rPr lang="ru-RU" sz="3200" dirty="0" smtClean="0"/>
              <a:t>У вас сильный характер, вы неплохо переносите стрессы. Вы надежный друг.</a:t>
            </a:r>
          </a:p>
          <a:p>
            <a:r>
              <a:rPr lang="ru-RU" sz="3200" dirty="0" smtClean="0"/>
              <a:t>Ваша уверенность в себе, в будущем обоснованна.</a:t>
            </a:r>
          </a:p>
          <a:p>
            <a:r>
              <a:rPr lang="ru-RU" sz="3200" dirty="0" smtClean="0"/>
              <a:t>Вы независимы, но всегда прислушиваетесь к мнению окружающих, которые вас за это ценят.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686800" cy="550299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0 до 14 очков.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очень нерешительны. На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столько, что это, простите, граничит малодушием.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быть, поэтому к вам иногда относятся с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пренебрежением? Почему бы вам ни попробовать проявить больше самостоятельности? Конечно, в разумных пределах. Может быть, стоит сделать и так, чтобы ваша нерешительность не была написана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вас на лице? Станьте более самостоятельным,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 вас появится уверенность в себе, которой вам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не хватает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Смерть </a:t>
            </a:r>
            <a:r>
              <a:rPr lang="ru-RU" dirty="0"/>
              <a:t>как последнее критическое событие в жизни. Установки в отношении смерти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koschelek-samotryas.ru/wp-content/uploads/00D05C098597_88.212.197.91_10.255.167.154_000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34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01080" cy="55744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Понятие "возраст" разделяют на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психологический и хронологический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Хронологическим называют паспортный возраст, т. е. зафиксированную дату рождения.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Психологический же возраст не связан с датой рождения, его не определяет количество психологических процессов. Он зависит от внутреннего содержания, от того, какие чувства, стремления, желания испытывает человек.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6215106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Рекомендуемая литература </a:t>
            </a:r>
            <a:r>
              <a:rPr lang="ru-RU" sz="1600" dirty="0" smtClean="0"/>
              <a:t>(в наличии в библиотеке РГСУ)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Autofit/>
          </a:bodyPr>
          <a:lstStyle/>
          <a:p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Шаповаленко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, Ирина Владимировна. Возрастная психология (Психология развития и возрастная психология) : учеб. для студ. вузов,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обуч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по напр. и спец. психологии / И. В.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Шаповаленко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;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рец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: Л. Ф. Обухова, О. А. Карабанова. - М. :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Гардарики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, 2009. - 349 с. </a:t>
            </a:r>
          </a:p>
          <a:p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Кулагина, Ирина Юрьевна. Возрастная психология : развитие человека от рождения до поздней зрелости : учеб. пособие для студ. высших спец. учеб. заведений / И. Ю. Кулагина, В. Н.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Колюцкий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;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рец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: В. П. Зинченко. - 2-е изд. - М. : ТЦ Сфера, 2008, 2009. - 464 с. : ил. 70 </a:t>
            </a:r>
          </a:p>
          <a:p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Возрастная психология : детство, отрочество, юность : хрестоматия : учеб. пособие для студ. вузов / сост. и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науч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ред. : В. С. Мухина, А. А. Хвостов. - 7-е изд.,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перераб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и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испр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- М. : Академия, 2008. - 624 с. 50 </a:t>
            </a:r>
          </a:p>
          <a:p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Обухова, Людмила Филипповна. Возрастная психология : учеб. для студ. вузов / Л. Ф. Обухова. - М. : Высшее образование : МГППУ, 2009. - 460 с.</a:t>
            </a:r>
          </a:p>
          <a:p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Волков, Борис Степанович. Возрастная психология : в 2 ч. : учеб. пособие для студ. вузов обучающихся по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пед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специальностям. Ч. 1, 2: От рождения до поступления в школу / Б. С. Волков, Н. В. Волкова ; под ред. Б. С. Волкова. - М. : ВЛАДОС, 2008. - 366 с. : ил. 6УМО </a:t>
            </a:r>
          </a:p>
          <a:p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Сапин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, Михаил Романович. Анатомия и физиология человека (с возрастными особенностями детского организма) : учеб. для студ. образовательных учреждений среднего проф. обр. / М. Р.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Сапин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, В. И.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Сивоглазов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;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рец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: Л. Л. Колесников. - 6-е изд., стер. - М. : Академия, 2008. - 383 с. : ил. 15МО</a:t>
            </a:r>
          </a:p>
          <a:p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Возрастная и педагогическая психология : хрестоматия : для студ.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высш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пед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учеб. заведений / сост. : И. В. Дубровина, А. М. Прихожан, В. В.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Зацепин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- 5-е изд., стер. - М. : Академия, 2008. - 368 с. 61 </a:t>
            </a:r>
          </a:p>
          <a:p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Эльконин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, Даниил Борисович. Детская психология : учеб. Пособие для студ. вузов / Д. Б.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Эльконин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; ред.-сост. Б. Д.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Эльконин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- 5-е изд., стер. - М. : Академия, 2008. - 384 с. 34МО </a:t>
            </a:r>
          </a:p>
          <a:p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Социально-психологические особенности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родительско-детских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отношений в неполных отцовских семьях [Электронный ресурс] :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автореф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дис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... канд. психол. наук : 19.00.05 /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Носкова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Марина Владимировна ; РГСУ. - М. : [б. и.], 2010. - 21 с. </a:t>
            </a:r>
          </a:p>
          <a:p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Вопросы психологии : журнал </a:t>
            </a:r>
          </a:p>
          <a:p>
            <a:r>
              <a:rPr 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Вестник Московского университета. Серия 14: Психология : журнал // </a:t>
            </a:r>
            <a:r>
              <a:rPr lang="ru-RU" sz="12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eLibrary.ru</a:t>
            </a:r>
            <a:r>
              <a:rPr 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Психологический журнал : </a:t>
            </a:r>
            <a:r>
              <a:rPr lang="ru-RU" sz="12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журнал</a:t>
            </a:r>
            <a:r>
              <a:rPr 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 // </a:t>
            </a:r>
            <a:r>
              <a:rPr lang="ru-RU" sz="12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eLibrary.ru</a:t>
            </a:r>
            <a:r>
              <a:rPr 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1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85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Литература </a:t>
            </a:r>
            <a:endParaRPr lang="ru-RU" dirty="0"/>
          </a:p>
        </p:txBody>
      </p:sp>
      <p:pic>
        <p:nvPicPr>
          <p:cNvPr id="4" name="Picture 4" descr="13029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2786082" cy="4286280"/>
          </a:xfrm>
          <a:prstGeom prst="rect">
            <a:avLst/>
          </a:prstGeom>
          <a:noFill/>
        </p:spPr>
      </p:pic>
      <p:pic>
        <p:nvPicPr>
          <p:cNvPr id="5" name="Picture 6" descr="990402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00174"/>
            <a:ext cx="2286000" cy="4214842"/>
          </a:xfrm>
          <a:prstGeom prst="rect">
            <a:avLst/>
          </a:prstGeom>
          <a:noFill/>
        </p:spPr>
      </p:pic>
      <p:pic>
        <p:nvPicPr>
          <p:cNvPr id="6" name="Picture 8" descr="imgh1543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428736"/>
            <a:ext cx="2282825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21" name="Picture 5" descr="18563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2855913" cy="4191000"/>
          </a:xfrm>
          <a:prstGeom prst="rect">
            <a:avLst/>
          </a:prstGeom>
          <a:noFill/>
        </p:spPr>
      </p:pic>
      <p:pic>
        <p:nvPicPr>
          <p:cNvPr id="316423" name="Picture 7" descr="1216217519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05000"/>
            <a:ext cx="2657475" cy="3962400"/>
          </a:xfrm>
          <a:prstGeom prst="rect">
            <a:avLst/>
          </a:prstGeom>
          <a:noFill/>
        </p:spPr>
      </p:pic>
      <p:sp>
        <p:nvSpPr>
          <p:cNvPr id="316425" name="WordArt 9"/>
          <p:cNvSpPr>
            <a:spLocks noChangeArrowheads="1" noChangeShapeType="1" noTextEdit="1"/>
          </p:cNvSpPr>
          <p:nvPr/>
        </p:nvSpPr>
        <p:spPr bwMode="auto">
          <a:xfrm rot="5400000">
            <a:off x="-2400300" y="3009900"/>
            <a:ext cx="5943600" cy="685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"/>
                <a:cs typeface="Arial"/>
              </a:rPr>
              <a:t>Литература</a:t>
            </a:r>
          </a:p>
        </p:txBody>
      </p:sp>
      <p:sp>
        <p:nvSpPr>
          <p:cNvPr id="316426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93788"/>
          </a:xfrm>
        </p:spPr>
        <p:txBody>
          <a:bodyPr/>
          <a:lstStyle/>
          <a:p>
            <a:r>
              <a:rPr lang="ru-RU"/>
              <a:t>Психология взрослости </a:t>
            </a:r>
          </a:p>
        </p:txBody>
      </p: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914400" y="5943600"/>
            <a:ext cx="481488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r>
              <a:rPr lang="en-US">
                <a:solidFill>
                  <a:schemeClr val="tx1"/>
                </a:solidFill>
                <a:effectLst/>
                <a:hlinkClick r:id="rId4"/>
              </a:rPr>
              <a:t>http</a:t>
            </a:r>
            <a:r>
              <a:rPr lang="ru-RU">
                <a:solidFill>
                  <a:schemeClr val="tx1"/>
                </a:solidFill>
                <a:effectLst/>
                <a:hlinkClick r:id="rId4"/>
              </a:rPr>
              <a:t>://</a:t>
            </a:r>
            <a:r>
              <a:rPr lang="en-US">
                <a:solidFill>
                  <a:schemeClr val="tx1"/>
                </a:solidFill>
                <a:effectLst/>
                <a:hlinkClick r:id="rId4"/>
              </a:rPr>
              <a:t>www.koob.ru</a:t>
            </a:r>
            <a:endParaRPr lang="ru-RU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6" grpId="0"/>
      <p:bldP spid="3164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3" descr="91608f7cc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3308350" cy="4495800"/>
          </a:xfrm>
          <a:prstGeom prst="rect">
            <a:avLst/>
          </a:prstGeom>
          <a:noFill/>
        </p:spPr>
      </p:pic>
      <p:pic>
        <p:nvPicPr>
          <p:cNvPr id="4" name="Picture 2" descr="top6467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2971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8984" y="5715016"/>
            <a:ext cx="8485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>
                <a:prstDash val="solid"/>
              </a:ln>
              <a:solidFill>
                <a:srgbClr val="FFC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578890" cy="520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ПРИЗНАКИ ЗРЕЛОЙ ЛИЧНОСТИ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572560" cy="5002924"/>
          </a:xfrm>
        </p:spPr>
        <p:txBody>
          <a:bodyPr/>
          <a:lstStyle/>
          <a:p>
            <a:r>
              <a:rPr lang="ru-RU" dirty="0" smtClean="0"/>
              <a:t> Новый характер развития.</a:t>
            </a:r>
          </a:p>
          <a:p>
            <a:r>
              <a:rPr lang="ru-RU" dirty="0" smtClean="0"/>
              <a:t>Способность адекватно реагировать на изменения и успешно приспосабливаться к новым условиям.</a:t>
            </a:r>
          </a:p>
          <a:p>
            <a:r>
              <a:rPr lang="ru-RU" dirty="0" smtClean="0"/>
              <a:t>Преодоление зависимости и способность брать</a:t>
            </a:r>
          </a:p>
          <a:p>
            <a:pPr>
              <a:buNone/>
            </a:pPr>
            <a:r>
              <a:rPr lang="ru-RU" dirty="0" smtClean="0"/>
              <a:t>ответственность за себя и других.</a:t>
            </a:r>
          </a:p>
          <a:p>
            <a:pPr>
              <a:buNone/>
            </a:pPr>
            <a:r>
              <a:rPr lang="ru-RU" dirty="0" smtClean="0"/>
              <a:t>  Черты характера – твердость, рассудительность, надежность, честность.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Зрелость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Зрелость – это социально активный и продуктивный период жизнедеятельности, период самого высокого уровня развития интеллекта и личности. Этот период и состояние души  древние греки называли «АКМЕ», что означает «ВЕРШИНА», высшая степень.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Эрику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Эриксону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возраст «осуществления действий», полный расцвет.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А.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Маслоу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момент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самоактуализации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самореализации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777\Downloads\1_140989097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8072493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Классификация возрастов жизни по Пифагору (VI в. до н.э.)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643998" cy="46457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1Период становления 0-20 лет ≪весна≫</a:t>
            </a:r>
          </a:p>
          <a:p>
            <a:r>
              <a:rPr lang="ru-RU" sz="3600" dirty="0" smtClean="0"/>
              <a:t>2 Молодой человек 20—40 лет ≪лето≫</a:t>
            </a:r>
          </a:p>
          <a:p>
            <a:r>
              <a:rPr lang="ru-RU" sz="3600" dirty="0" smtClean="0"/>
              <a:t>3 Человек в расцвете сил 40-60 лет ≪осень≫</a:t>
            </a:r>
          </a:p>
          <a:p>
            <a:r>
              <a:rPr lang="ru-RU" sz="3600" dirty="0" smtClean="0"/>
              <a:t>4 Старый и угасающий человек 60-80 лет ≪зима≫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2">
      <a:dk1>
        <a:sysClr val="windowText" lastClr="000000"/>
      </a:dk1>
      <a:lt1>
        <a:sysClr val="window" lastClr="FFFFFF"/>
      </a:lt1>
      <a:dk2>
        <a:srgbClr val="C00000"/>
      </a:dk2>
      <a:lt2>
        <a:srgbClr val="FFFFFF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1982</TotalTime>
  <Words>2655</Words>
  <Application>Microsoft Office PowerPoint</Application>
  <PresentationFormat>Экран (4:3)</PresentationFormat>
  <Paragraphs>285</Paragraphs>
  <Slides>54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Городская</vt:lpstr>
      <vt:lpstr>   Тема  № 11 «Психологические особенности зрелого возраста» </vt:lpstr>
      <vt:lpstr>П л а н </vt:lpstr>
      <vt:lpstr>Взрослость: молодость и зрелость Ранняя взрослость (молодость, «вхождение в зрелость») — 20—30 лет. Средняя взрослость (зрелость) — 30-60 лет </vt:lpstr>
      <vt:lpstr>                      Молодость </vt:lpstr>
      <vt:lpstr>Презентация PowerPoint</vt:lpstr>
      <vt:lpstr>ПРИЗНАКИ ЗРЕЛОЙ ЛИЧНОСТИ </vt:lpstr>
      <vt:lpstr>Зрелость </vt:lpstr>
      <vt:lpstr>Презентация PowerPoint</vt:lpstr>
      <vt:lpstr>Классификация возрастов жизни по Пифагору (VI в. до н.э.)</vt:lpstr>
      <vt:lpstr>  Периодизация по Д. Б Эльконину</vt:lpstr>
      <vt:lpstr> Древняя китайская классификация</vt:lpstr>
      <vt:lpstr>Презентация PowerPoint</vt:lpstr>
      <vt:lpstr>Молодость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Карл Юнг о взрослости</vt:lpstr>
      <vt:lpstr>          Теория Э. Эриксона</vt:lpstr>
      <vt:lpstr>Зрелость и ее критерии</vt:lpstr>
      <vt:lpstr>        Зрелость и ее критерии</vt:lpstr>
      <vt:lpstr>Задачи периода ранней взрослости </vt:lpstr>
      <vt:lpstr>Задачи периода средней взрослости </vt:lpstr>
      <vt:lpstr>Презентация PowerPoint</vt:lpstr>
      <vt:lpstr>Наивысшие точки подъема показателей развития интеллекта </vt:lpstr>
      <vt:lpstr>Презентация PowerPoint</vt:lpstr>
      <vt:lpstr>Презентация PowerPoint</vt:lpstr>
      <vt:lpstr>Презентация PowerPoint</vt:lpstr>
      <vt:lpstr>В 60 лет жизнь только начинается. </vt:lpstr>
      <vt:lpstr>Презентация PowerPoint</vt:lpstr>
      <vt:lpstr>Психологические новообразования </vt:lpstr>
      <vt:lpstr>Нормативные кризисы зрелости</vt:lpstr>
      <vt:lpstr>Взрослость: старение и старость Пожилой возраст (старение) — 60—75 лет. Старость — 75-90 лет.  Долгожительство — свыше 90 лет  </vt:lpstr>
      <vt:lpstr>Психологические  новообразования </vt:lpstr>
      <vt:lpstr>Презентация PowerPoint</vt:lpstr>
      <vt:lpstr>Презентация PowerPoint</vt:lpstr>
      <vt:lpstr>Презентация PowerPoint</vt:lpstr>
      <vt:lpstr>ТЕСТ НА ОПРЕДЕЛЕНИЕ СТЕПЕНИ ВЗРОСЛОСТИ  (самостоятельности)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Рекомендуемая литература (в наличии в библиотеке РГСУ)</vt:lpstr>
      <vt:lpstr>Литература </vt:lpstr>
      <vt:lpstr>Психология взрослости </vt:lpstr>
      <vt:lpstr>Презентация PowerPoint</vt:lpstr>
      <vt:lpstr>Презентация PowerPoint</vt:lpstr>
    </vt:vector>
  </TitlesOfParts>
  <Company>Microsoft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Возрастная периодизация психического развития человека</dc:title>
  <dc:creator>М</dc:creator>
  <cp:lastModifiedBy>пк</cp:lastModifiedBy>
  <cp:revision>121</cp:revision>
  <dcterms:created xsi:type="dcterms:W3CDTF">2012-10-16T19:49:53Z</dcterms:created>
  <dcterms:modified xsi:type="dcterms:W3CDTF">2019-11-22T10:15:06Z</dcterms:modified>
</cp:coreProperties>
</file>