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1DD11-9675-4148-86BA-E7319411226C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1FC939-2A98-4487-B45D-E7DD9617420A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FF0000"/>
              </a:solidFill>
            </a:rPr>
            <a:t>Т4 - </a:t>
          </a:r>
          <a:r>
            <a:rPr lang="ru-RU" sz="4000" b="1" dirty="0" err="1" smtClean="0">
              <a:solidFill>
                <a:srgbClr val="FF0000"/>
              </a:solidFill>
            </a:rPr>
            <a:t>супрессоры</a:t>
          </a:r>
          <a:endParaRPr lang="ru-RU" sz="4000" b="1" dirty="0">
            <a:solidFill>
              <a:srgbClr val="FF0000"/>
            </a:solidFill>
          </a:endParaRPr>
        </a:p>
      </dgm:t>
    </dgm:pt>
    <dgm:pt modelId="{ACD11A08-78BC-468E-AB62-9FC46291CFA4}" type="parTrans" cxnId="{FB092EB3-B99D-499D-B8EB-005DE59F1DDE}">
      <dgm:prSet/>
      <dgm:spPr/>
      <dgm:t>
        <a:bodyPr/>
        <a:lstStyle/>
        <a:p>
          <a:endParaRPr lang="ru-RU"/>
        </a:p>
      </dgm:t>
    </dgm:pt>
    <dgm:pt modelId="{7652B204-8B06-4B14-938B-DB18DAE54253}" type="sibTrans" cxnId="{FB092EB3-B99D-499D-B8EB-005DE59F1DDE}">
      <dgm:prSet/>
      <dgm:spPr/>
      <dgm:t>
        <a:bodyPr/>
        <a:lstStyle/>
        <a:p>
          <a:endParaRPr lang="ru-RU"/>
        </a:p>
      </dgm:t>
    </dgm:pt>
    <dgm:pt modelId="{119C5314-B7A2-4709-B6FF-AF2ACA149594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Т8 - киллеры</a:t>
          </a:r>
          <a:endParaRPr lang="ru-RU" dirty="0">
            <a:solidFill>
              <a:srgbClr val="FFFF00"/>
            </a:solidFill>
          </a:endParaRPr>
        </a:p>
      </dgm:t>
    </dgm:pt>
    <dgm:pt modelId="{0547A989-1B0B-477C-800C-7EEC641EEB71}" type="parTrans" cxnId="{BB1DB3B8-A2F5-4F54-85A3-8ABB9F1702B0}">
      <dgm:prSet/>
      <dgm:spPr/>
      <dgm:t>
        <a:bodyPr/>
        <a:lstStyle/>
        <a:p>
          <a:endParaRPr lang="ru-RU"/>
        </a:p>
      </dgm:t>
    </dgm:pt>
    <dgm:pt modelId="{AD58E777-23A5-47DA-B4D5-636998C649E1}" type="sibTrans" cxnId="{BB1DB3B8-A2F5-4F54-85A3-8ABB9F1702B0}">
      <dgm:prSet/>
      <dgm:spPr/>
      <dgm:t>
        <a:bodyPr/>
        <a:lstStyle/>
        <a:p>
          <a:endParaRPr lang="ru-RU"/>
        </a:p>
      </dgm:t>
    </dgm:pt>
    <dgm:pt modelId="{EA911CD7-2E16-4F96-915C-ACEB52714AC9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В  - макрофаги</a:t>
          </a:r>
          <a:endParaRPr lang="ru-RU" dirty="0">
            <a:solidFill>
              <a:srgbClr val="FFFF00"/>
            </a:solidFill>
          </a:endParaRPr>
        </a:p>
      </dgm:t>
    </dgm:pt>
    <dgm:pt modelId="{AE83330B-143B-4952-AA8A-D38411000E5C}" type="parTrans" cxnId="{6A680F6D-2C95-47BD-A0AF-18E3A2532A83}">
      <dgm:prSet/>
      <dgm:spPr/>
      <dgm:t>
        <a:bodyPr/>
        <a:lstStyle/>
        <a:p>
          <a:endParaRPr lang="ru-RU"/>
        </a:p>
      </dgm:t>
    </dgm:pt>
    <dgm:pt modelId="{8DAF295F-52B2-49B4-8B0A-E09F98A825C9}" type="sibTrans" cxnId="{6A680F6D-2C95-47BD-A0AF-18E3A2532A83}">
      <dgm:prSet/>
      <dgm:spPr/>
      <dgm:t>
        <a:bodyPr/>
        <a:lstStyle/>
        <a:p>
          <a:endParaRPr lang="ru-RU"/>
        </a:p>
      </dgm:t>
    </dgm:pt>
    <dgm:pt modelId="{71E7B2FF-B32D-4CB7-8F97-DA7A9F70F6F5}" type="pres">
      <dgm:prSet presAssocID="{EFF1DD11-9675-4148-86BA-E7319411226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7228CC-1F94-4474-81B4-9559B7331D6D}" type="pres">
      <dgm:prSet presAssocID="{EFF1DD11-9675-4148-86BA-E7319411226C}" presName="cycle" presStyleCnt="0"/>
      <dgm:spPr/>
    </dgm:pt>
    <dgm:pt modelId="{DDDED1C2-C01D-419C-A228-CE9356DDCFE5}" type="pres">
      <dgm:prSet presAssocID="{EFF1DD11-9675-4148-86BA-E7319411226C}" presName="centerShape" presStyleCnt="0"/>
      <dgm:spPr/>
    </dgm:pt>
    <dgm:pt modelId="{59F71857-35E0-479F-A25A-6DBCAB6622B6}" type="pres">
      <dgm:prSet presAssocID="{EFF1DD11-9675-4148-86BA-E7319411226C}" presName="connSite" presStyleLbl="node1" presStyleIdx="0" presStyleCnt="4"/>
      <dgm:spPr/>
    </dgm:pt>
    <dgm:pt modelId="{4AB2048F-F7A7-4D96-B066-548D236ECD50}" type="pres">
      <dgm:prSet presAssocID="{EFF1DD11-9675-4148-86BA-E7319411226C}" presName="visible" presStyleLbl="node1" presStyleIdx="0" presStyleCnt="4" custLinFactNeighborX="-5181" custLinFactNeighborY="-3661"/>
      <dgm:spPr/>
    </dgm:pt>
    <dgm:pt modelId="{96C9F039-F91C-472D-B336-92B59F111947}" type="pres">
      <dgm:prSet presAssocID="{ACD11A08-78BC-468E-AB62-9FC46291CFA4}" presName="Name25" presStyleLbl="parChTrans1D1" presStyleIdx="0" presStyleCnt="3"/>
      <dgm:spPr/>
      <dgm:t>
        <a:bodyPr/>
        <a:lstStyle/>
        <a:p>
          <a:endParaRPr lang="ru-RU"/>
        </a:p>
      </dgm:t>
    </dgm:pt>
    <dgm:pt modelId="{0BC35B22-53B1-42ED-8620-57D1248D5F5C}" type="pres">
      <dgm:prSet presAssocID="{8A1FC939-2A98-4487-B45D-E7DD9617420A}" presName="node" presStyleCnt="0"/>
      <dgm:spPr/>
    </dgm:pt>
    <dgm:pt modelId="{B8618BF4-04D9-4945-9382-ED8A1E1B86AB}" type="pres">
      <dgm:prSet presAssocID="{8A1FC939-2A98-4487-B45D-E7DD9617420A}" presName="parentNode" presStyleLbl="node1" presStyleIdx="1" presStyleCnt="4" custScaleX="364463" custScaleY="103770" custLinFactX="93901" custLinFactNeighborX="100000" custLinFactNeighborY="8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A337C9-BB1E-452F-9297-D6AEFA5712D7}" type="pres">
      <dgm:prSet presAssocID="{8A1FC939-2A98-4487-B45D-E7DD9617420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4ED42-8D9A-4B2A-AAEB-03D3D1D434D0}" type="pres">
      <dgm:prSet presAssocID="{0547A989-1B0B-477C-800C-7EEC641EEB71}" presName="Name25" presStyleLbl="parChTrans1D1" presStyleIdx="1" presStyleCnt="3"/>
      <dgm:spPr/>
      <dgm:t>
        <a:bodyPr/>
        <a:lstStyle/>
        <a:p>
          <a:endParaRPr lang="ru-RU"/>
        </a:p>
      </dgm:t>
    </dgm:pt>
    <dgm:pt modelId="{24079A4D-1A1E-487D-9764-56BC0EEDC5F3}" type="pres">
      <dgm:prSet presAssocID="{119C5314-B7A2-4709-B6FF-AF2ACA149594}" presName="node" presStyleCnt="0"/>
      <dgm:spPr/>
    </dgm:pt>
    <dgm:pt modelId="{B7A0791B-0C33-4158-B1E4-7E64C41D2951}" type="pres">
      <dgm:prSet presAssocID="{119C5314-B7A2-4709-B6FF-AF2ACA149594}" presName="parentNode" presStyleLbl="node1" presStyleIdx="2" presStyleCnt="4" custScaleX="375600" custLinFactX="69986" custLinFactNeighborX="100000" custLinFactNeighborY="-10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086B8-66E4-47A7-A21D-B536DFB4C448}" type="pres">
      <dgm:prSet presAssocID="{119C5314-B7A2-4709-B6FF-AF2ACA149594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00A61-1BD6-4172-A167-FA5E74F9EF71}" type="pres">
      <dgm:prSet presAssocID="{AE83330B-143B-4952-AA8A-D38411000E5C}" presName="Name25" presStyleLbl="parChTrans1D1" presStyleIdx="2" presStyleCnt="3"/>
      <dgm:spPr/>
      <dgm:t>
        <a:bodyPr/>
        <a:lstStyle/>
        <a:p>
          <a:endParaRPr lang="ru-RU"/>
        </a:p>
      </dgm:t>
    </dgm:pt>
    <dgm:pt modelId="{47E60EBC-6871-415A-8C81-749BE5EE4ED2}" type="pres">
      <dgm:prSet presAssocID="{EA911CD7-2E16-4F96-915C-ACEB52714AC9}" presName="node" presStyleCnt="0"/>
      <dgm:spPr/>
    </dgm:pt>
    <dgm:pt modelId="{08DC53C5-3602-4B5F-904C-8385403168C6}" type="pres">
      <dgm:prSet presAssocID="{EA911CD7-2E16-4F96-915C-ACEB52714AC9}" presName="parentNode" presStyleLbl="node1" presStyleIdx="3" presStyleCnt="4" custScaleX="362584" custLinFactX="98247" custLinFactNeighborX="100000" custLinFactNeighborY="-192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4003E-3F6E-44AE-AF31-3FE334789E32}" type="pres">
      <dgm:prSet presAssocID="{EA911CD7-2E16-4F96-915C-ACEB52714AC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092EB3-B99D-499D-B8EB-005DE59F1DDE}" srcId="{EFF1DD11-9675-4148-86BA-E7319411226C}" destId="{8A1FC939-2A98-4487-B45D-E7DD9617420A}" srcOrd="0" destOrd="0" parTransId="{ACD11A08-78BC-468E-AB62-9FC46291CFA4}" sibTransId="{7652B204-8B06-4B14-938B-DB18DAE54253}"/>
    <dgm:cxn modelId="{ABA201D6-1C25-4D3C-9CB0-85896AF37D23}" type="presOf" srcId="{8A1FC939-2A98-4487-B45D-E7DD9617420A}" destId="{B8618BF4-04D9-4945-9382-ED8A1E1B86AB}" srcOrd="0" destOrd="0" presId="urn:microsoft.com/office/officeart/2005/8/layout/radial2"/>
    <dgm:cxn modelId="{494BD2C8-D9F9-43F7-9673-7CE6F32C89A6}" type="presOf" srcId="{ACD11A08-78BC-468E-AB62-9FC46291CFA4}" destId="{96C9F039-F91C-472D-B336-92B59F111947}" srcOrd="0" destOrd="0" presId="urn:microsoft.com/office/officeart/2005/8/layout/radial2"/>
    <dgm:cxn modelId="{BF6C85AD-4020-4786-BDD5-BB0CEEF77D96}" type="presOf" srcId="{AE83330B-143B-4952-AA8A-D38411000E5C}" destId="{4BA00A61-1BD6-4172-A167-FA5E74F9EF71}" srcOrd="0" destOrd="0" presId="urn:microsoft.com/office/officeart/2005/8/layout/radial2"/>
    <dgm:cxn modelId="{6A680F6D-2C95-47BD-A0AF-18E3A2532A83}" srcId="{EFF1DD11-9675-4148-86BA-E7319411226C}" destId="{EA911CD7-2E16-4F96-915C-ACEB52714AC9}" srcOrd="2" destOrd="0" parTransId="{AE83330B-143B-4952-AA8A-D38411000E5C}" sibTransId="{8DAF295F-52B2-49B4-8B0A-E09F98A825C9}"/>
    <dgm:cxn modelId="{F7CAA03E-EFDA-429E-A6E0-B7321B6703B9}" type="presOf" srcId="{0547A989-1B0B-477C-800C-7EEC641EEB71}" destId="{79E4ED42-8D9A-4B2A-AAEB-03D3D1D434D0}" srcOrd="0" destOrd="0" presId="urn:microsoft.com/office/officeart/2005/8/layout/radial2"/>
    <dgm:cxn modelId="{94F0B617-135B-4166-A12B-BF42830B8775}" type="presOf" srcId="{119C5314-B7A2-4709-B6FF-AF2ACA149594}" destId="{B7A0791B-0C33-4158-B1E4-7E64C41D2951}" srcOrd="0" destOrd="0" presId="urn:microsoft.com/office/officeart/2005/8/layout/radial2"/>
    <dgm:cxn modelId="{BB1DB3B8-A2F5-4F54-85A3-8ABB9F1702B0}" srcId="{EFF1DD11-9675-4148-86BA-E7319411226C}" destId="{119C5314-B7A2-4709-B6FF-AF2ACA149594}" srcOrd="1" destOrd="0" parTransId="{0547A989-1B0B-477C-800C-7EEC641EEB71}" sibTransId="{AD58E777-23A5-47DA-B4D5-636998C649E1}"/>
    <dgm:cxn modelId="{513DCFD3-F001-4BB5-899E-641AB88E2E38}" type="presOf" srcId="{EA911CD7-2E16-4F96-915C-ACEB52714AC9}" destId="{08DC53C5-3602-4B5F-904C-8385403168C6}" srcOrd="0" destOrd="0" presId="urn:microsoft.com/office/officeart/2005/8/layout/radial2"/>
    <dgm:cxn modelId="{730E07E6-4B65-459E-80CD-B8AEC9656D67}" type="presOf" srcId="{EFF1DD11-9675-4148-86BA-E7319411226C}" destId="{71E7B2FF-B32D-4CB7-8F97-DA7A9F70F6F5}" srcOrd="0" destOrd="0" presId="urn:microsoft.com/office/officeart/2005/8/layout/radial2"/>
    <dgm:cxn modelId="{07D64AC8-3B06-4AB5-9C41-37A4FD136522}" type="presParOf" srcId="{71E7B2FF-B32D-4CB7-8F97-DA7A9F70F6F5}" destId="{AA7228CC-1F94-4474-81B4-9559B7331D6D}" srcOrd="0" destOrd="0" presId="urn:microsoft.com/office/officeart/2005/8/layout/radial2"/>
    <dgm:cxn modelId="{B6288BF4-3F95-4DC8-8002-A4601EF0E2CD}" type="presParOf" srcId="{AA7228CC-1F94-4474-81B4-9559B7331D6D}" destId="{DDDED1C2-C01D-419C-A228-CE9356DDCFE5}" srcOrd="0" destOrd="0" presId="urn:microsoft.com/office/officeart/2005/8/layout/radial2"/>
    <dgm:cxn modelId="{8FF855A8-57C8-4D61-817C-AE33C5F383DB}" type="presParOf" srcId="{DDDED1C2-C01D-419C-A228-CE9356DDCFE5}" destId="{59F71857-35E0-479F-A25A-6DBCAB6622B6}" srcOrd="0" destOrd="0" presId="urn:microsoft.com/office/officeart/2005/8/layout/radial2"/>
    <dgm:cxn modelId="{90ABFA61-8300-4D97-A722-2F89FCCD8728}" type="presParOf" srcId="{DDDED1C2-C01D-419C-A228-CE9356DDCFE5}" destId="{4AB2048F-F7A7-4D96-B066-548D236ECD50}" srcOrd="1" destOrd="0" presId="urn:microsoft.com/office/officeart/2005/8/layout/radial2"/>
    <dgm:cxn modelId="{25DDD0A2-77E8-4AE3-9CD4-9601D67CD2BC}" type="presParOf" srcId="{AA7228CC-1F94-4474-81B4-9559B7331D6D}" destId="{96C9F039-F91C-472D-B336-92B59F111947}" srcOrd="1" destOrd="0" presId="urn:microsoft.com/office/officeart/2005/8/layout/radial2"/>
    <dgm:cxn modelId="{A553F13C-54F9-4E11-A214-CEB0E61A4851}" type="presParOf" srcId="{AA7228CC-1F94-4474-81B4-9559B7331D6D}" destId="{0BC35B22-53B1-42ED-8620-57D1248D5F5C}" srcOrd="2" destOrd="0" presId="urn:microsoft.com/office/officeart/2005/8/layout/radial2"/>
    <dgm:cxn modelId="{26561839-60B5-42FF-A6FA-654CA9B5CCBC}" type="presParOf" srcId="{0BC35B22-53B1-42ED-8620-57D1248D5F5C}" destId="{B8618BF4-04D9-4945-9382-ED8A1E1B86AB}" srcOrd="0" destOrd="0" presId="urn:microsoft.com/office/officeart/2005/8/layout/radial2"/>
    <dgm:cxn modelId="{0EC15226-11A6-4DEC-918F-A0891C2F41E0}" type="presParOf" srcId="{0BC35B22-53B1-42ED-8620-57D1248D5F5C}" destId="{C9A337C9-BB1E-452F-9297-D6AEFA5712D7}" srcOrd="1" destOrd="0" presId="urn:microsoft.com/office/officeart/2005/8/layout/radial2"/>
    <dgm:cxn modelId="{F8BEDF5B-687C-41E7-B10D-21DE0E270505}" type="presParOf" srcId="{AA7228CC-1F94-4474-81B4-9559B7331D6D}" destId="{79E4ED42-8D9A-4B2A-AAEB-03D3D1D434D0}" srcOrd="3" destOrd="0" presId="urn:microsoft.com/office/officeart/2005/8/layout/radial2"/>
    <dgm:cxn modelId="{254B4C0D-958C-4BB0-9F0C-7407863323C0}" type="presParOf" srcId="{AA7228CC-1F94-4474-81B4-9559B7331D6D}" destId="{24079A4D-1A1E-487D-9764-56BC0EEDC5F3}" srcOrd="4" destOrd="0" presId="urn:microsoft.com/office/officeart/2005/8/layout/radial2"/>
    <dgm:cxn modelId="{43788274-6E62-48F7-8729-0B61DF697CCC}" type="presParOf" srcId="{24079A4D-1A1E-487D-9764-56BC0EEDC5F3}" destId="{B7A0791B-0C33-4158-B1E4-7E64C41D2951}" srcOrd="0" destOrd="0" presId="urn:microsoft.com/office/officeart/2005/8/layout/radial2"/>
    <dgm:cxn modelId="{0037458D-C755-4F5A-A80A-5E232B6BA361}" type="presParOf" srcId="{24079A4D-1A1E-487D-9764-56BC0EEDC5F3}" destId="{0AD086B8-66E4-47A7-A21D-B536DFB4C448}" srcOrd="1" destOrd="0" presId="urn:microsoft.com/office/officeart/2005/8/layout/radial2"/>
    <dgm:cxn modelId="{D91C79C2-ABA7-4D50-83DC-1B43C7279D41}" type="presParOf" srcId="{AA7228CC-1F94-4474-81B4-9559B7331D6D}" destId="{4BA00A61-1BD6-4172-A167-FA5E74F9EF71}" srcOrd="5" destOrd="0" presId="urn:microsoft.com/office/officeart/2005/8/layout/radial2"/>
    <dgm:cxn modelId="{A557C596-0AE1-4697-935B-7121FA724D41}" type="presParOf" srcId="{AA7228CC-1F94-4474-81B4-9559B7331D6D}" destId="{47E60EBC-6871-415A-8C81-749BE5EE4ED2}" srcOrd="6" destOrd="0" presId="urn:microsoft.com/office/officeart/2005/8/layout/radial2"/>
    <dgm:cxn modelId="{FEA26402-B9BF-469A-A37C-9A12E9F6F2CD}" type="presParOf" srcId="{47E60EBC-6871-415A-8C81-749BE5EE4ED2}" destId="{08DC53C5-3602-4B5F-904C-8385403168C6}" srcOrd="0" destOrd="0" presId="urn:microsoft.com/office/officeart/2005/8/layout/radial2"/>
    <dgm:cxn modelId="{62F18646-462C-41CB-A2CF-78AC464F56DD}" type="presParOf" srcId="{47E60EBC-6871-415A-8C81-749BE5EE4ED2}" destId="{7D84003E-3F6E-44AE-AF31-3FE334789E3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00A61-1BD6-4172-A167-FA5E74F9EF71}">
      <dsp:nvSpPr>
        <dsp:cNvPr id="0" name=""/>
        <dsp:cNvSpPr/>
      </dsp:nvSpPr>
      <dsp:spPr>
        <a:xfrm rot="1151390">
          <a:off x="1921634" y="2807253"/>
          <a:ext cx="1770244" cy="47548"/>
        </a:xfrm>
        <a:custGeom>
          <a:avLst/>
          <a:gdLst/>
          <a:ahLst/>
          <a:cxnLst/>
          <a:rect l="0" t="0" r="0" b="0"/>
          <a:pathLst>
            <a:path>
              <a:moveTo>
                <a:pt x="0" y="23774"/>
              </a:moveTo>
              <a:lnTo>
                <a:pt x="1770244" y="23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4ED42-8D9A-4B2A-AAEB-03D3D1D434D0}">
      <dsp:nvSpPr>
        <dsp:cNvPr id="0" name=""/>
        <dsp:cNvSpPr/>
      </dsp:nvSpPr>
      <dsp:spPr>
        <a:xfrm rot="21488792">
          <a:off x="1970590" y="2212889"/>
          <a:ext cx="864993" cy="47548"/>
        </a:xfrm>
        <a:custGeom>
          <a:avLst/>
          <a:gdLst/>
          <a:ahLst/>
          <a:cxnLst/>
          <a:rect l="0" t="0" r="0" b="0"/>
          <a:pathLst>
            <a:path>
              <a:moveTo>
                <a:pt x="0" y="23774"/>
              </a:moveTo>
              <a:lnTo>
                <a:pt x="864993" y="23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9F039-F91C-472D-B336-92B59F111947}">
      <dsp:nvSpPr>
        <dsp:cNvPr id="0" name=""/>
        <dsp:cNvSpPr/>
      </dsp:nvSpPr>
      <dsp:spPr>
        <a:xfrm rot="20321922">
          <a:off x="1909258" y="1627492"/>
          <a:ext cx="1802143" cy="47548"/>
        </a:xfrm>
        <a:custGeom>
          <a:avLst/>
          <a:gdLst/>
          <a:ahLst/>
          <a:cxnLst/>
          <a:rect l="0" t="0" r="0" b="0"/>
          <a:pathLst>
            <a:path>
              <a:moveTo>
                <a:pt x="0" y="23774"/>
              </a:moveTo>
              <a:lnTo>
                <a:pt x="1802143" y="237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2048F-F7A7-4D96-B066-548D236ECD50}">
      <dsp:nvSpPr>
        <dsp:cNvPr id="0" name=""/>
        <dsp:cNvSpPr/>
      </dsp:nvSpPr>
      <dsp:spPr>
        <a:xfrm>
          <a:off x="10343" y="1108721"/>
          <a:ext cx="2173932" cy="21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18BF4-04D9-4945-9382-ED8A1E1B86AB}">
      <dsp:nvSpPr>
        <dsp:cNvPr id="0" name=""/>
        <dsp:cNvSpPr/>
      </dsp:nvSpPr>
      <dsp:spPr>
        <a:xfrm>
          <a:off x="2674645" y="100607"/>
          <a:ext cx="4753907" cy="13535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FF0000"/>
              </a:solidFill>
            </a:rPr>
            <a:t>Т4 - </a:t>
          </a:r>
          <a:r>
            <a:rPr lang="ru-RU" sz="4000" b="1" kern="1200" dirty="0" err="1" smtClean="0">
              <a:solidFill>
                <a:srgbClr val="FF0000"/>
              </a:solidFill>
            </a:rPr>
            <a:t>супрессоры</a:t>
          </a:r>
          <a:endParaRPr lang="ru-RU" sz="4000" b="1" kern="1200" dirty="0">
            <a:solidFill>
              <a:srgbClr val="FF0000"/>
            </a:solidFill>
          </a:endParaRPr>
        </a:p>
      </dsp:txBody>
      <dsp:txXfrm>
        <a:off x="3370839" y="298827"/>
        <a:ext cx="3361519" cy="957093"/>
      </dsp:txXfrm>
    </dsp:sp>
    <dsp:sp modelId="{B7A0791B-0C33-4158-B1E4-7E64C41D2951}">
      <dsp:nvSpPr>
        <dsp:cNvPr id="0" name=""/>
        <dsp:cNvSpPr/>
      </dsp:nvSpPr>
      <dsp:spPr>
        <a:xfrm>
          <a:off x="2818660" y="1540764"/>
          <a:ext cx="4570991" cy="12169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FFFF00"/>
              </a:solidFill>
            </a:rPr>
            <a:t>Т8 - киллеры</a:t>
          </a:r>
          <a:endParaRPr lang="ru-RU" sz="4000" kern="1200" dirty="0">
            <a:solidFill>
              <a:srgbClr val="FFFF00"/>
            </a:solidFill>
          </a:endParaRPr>
        </a:p>
      </dsp:txBody>
      <dsp:txXfrm>
        <a:off x="3488066" y="1718987"/>
        <a:ext cx="3232179" cy="860537"/>
      </dsp:txXfrm>
    </dsp:sp>
    <dsp:sp modelId="{08DC53C5-3602-4B5F-904C-8385403168C6}">
      <dsp:nvSpPr>
        <dsp:cNvPr id="0" name=""/>
        <dsp:cNvSpPr/>
      </dsp:nvSpPr>
      <dsp:spPr>
        <a:xfrm>
          <a:off x="2746651" y="2980933"/>
          <a:ext cx="4729398" cy="13043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FFFF00"/>
              </a:solidFill>
            </a:rPr>
            <a:t>В  - макрофаги</a:t>
          </a:r>
          <a:endParaRPr lang="ru-RU" sz="4000" kern="1200" dirty="0">
            <a:solidFill>
              <a:srgbClr val="FFFF00"/>
            </a:solidFill>
          </a:endParaRPr>
        </a:p>
      </dsp:txBody>
      <dsp:txXfrm>
        <a:off x="3439255" y="3171952"/>
        <a:ext cx="3344190" cy="922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38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95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3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2FCF5-E5FC-460A-A7BB-AD1445A0BBF1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21973-D6B9-4C69-ABDB-4E083CC42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25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7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96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90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7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84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5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37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82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A44EE-1E8C-4E6B-9BD5-619D4F4F00C2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6B49-8EA0-498F-BF41-FB61E1AF7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32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Мероприятие, проводимое в рамках недели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«Жить ради того, чтобы жить»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556792"/>
            <a:ext cx="848245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Информирован – </a:t>
            </a:r>
          </a:p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значит </a:t>
            </a:r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защищён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http://ukranews.com/uploads/news/2009/12/15/2107ce976c07bfcf8ce4840a2b108d33482ba3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Диагностика ВИЧ</a:t>
            </a:r>
          </a:p>
        </p:txBody>
      </p:sp>
      <p:sp>
        <p:nvSpPr>
          <p:cNvPr id="28676" name="Текст 2"/>
          <p:cNvSpPr>
            <a:spLocks noGrp="1"/>
          </p:cNvSpPr>
          <p:nvPr>
            <p:ph type="body" sz="quarter" idx="13"/>
          </p:nvPr>
        </p:nvSpPr>
        <p:spPr>
          <a:xfrm>
            <a:off x="457200" y="2209800"/>
            <a:ext cx="8686800" cy="4648200"/>
          </a:xfrm>
        </p:spPr>
        <p:txBody>
          <a:bodyPr/>
          <a:lstStyle/>
          <a:p>
            <a:pPr eaLnBrk="1" hangingPunct="1"/>
            <a:r>
              <a:rPr lang="en-US" b="1" smtClean="0"/>
              <a:t>ELISA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 </a:t>
            </a:r>
            <a:r>
              <a:rPr lang="ru-RU" sz="2800" smtClean="0"/>
              <a:t>энзимосвязывающий иммуноадсорбентный анализ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en-US" b="1" smtClean="0"/>
              <a:t>WESTERN BLOT</a:t>
            </a:r>
            <a:endParaRPr lang="ru-RU" b="1" smtClean="0"/>
          </a:p>
        </p:txBody>
      </p:sp>
    </p:spTree>
    <p:extLst>
      <p:ext uri="{BB962C8B-B14F-4D97-AF65-F5344CB8AC3E}">
        <p14:creationId xmlns:p14="http://schemas.microsoft.com/office/powerpoint/2010/main" val="22532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5" descr="Картинка 319 из 64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10"/>
          <a:stretch>
            <a:fillRect/>
          </a:stretch>
        </p:blipFill>
        <p:spPr bwMode="auto">
          <a:xfrm>
            <a:off x="5292725" y="1412875"/>
            <a:ext cx="360045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b="1" dirty="0" smtClean="0"/>
              <a:t>Как ты к этому относишься…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11872"/>
            <a:ext cx="475252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  <a:defRPr/>
            </a:pPr>
            <a:r>
              <a:rPr lang="ru-RU" sz="2600" dirty="0" smtClean="0">
                <a:solidFill>
                  <a:srgbClr val="002060"/>
                </a:solidFill>
              </a:rPr>
              <a:t>Что </a:t>
            </a:r>
            <a:r>
              <a:rPr lang="ru-RU" sz="2600" dirty="0">
                <a:solidFill>
                  <a:srgbClr val="002060"/>
                </a:solidFill>
              </a:rPr>
              <a:t>бы вы почувствовали и подумали, если бы узнали, что один из ваших друзей заразился вирусом, вызывающим СПИД? Изменились ли ваши дружеские отношения? Почему</a:t>
            </a:r>
            <a:r>
              <a:rPr lang="ru-RU" sz="2600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ru-RU" sz="2600" dirty="0" smtClean="0">
                <a:solidFill>
                  <a:srgbClr val="C00000"/>
                </a:solidFill>
              </a:rPr>
              <a:t> </a:t>
            </a:r>
            <a:r>
              <a:rPr lang="ru-RU" sz="2600" dirty="0">
                <a:solidFill>
                  <a:srgbClr val="C00000"/>
                </a:solidFill>
              </a:rPr>
              <a:t>Что бы вы почувствовали, если бы один из ваших </a:t>
            </a:r>
            <a:r>
              <a:rPr lang="ru-RU" sz="2600" dirty="0" smtClean="0">
                <a:solidFill>
                  <a:srgbClr val="C00000"/>
                </a:solidFill>
              </a:rPr>
              <a:t>преподавателей был </a:t>
            </a:r>
            <a:r>
              <a:rPr lang="ru-RU" sz="2600" dirty="0">
                <a:solidFill>
                  <a:srgbClr val="C00000"/>
                </a:solidFill>
              </a:rPr>
              <a:t>больной СПИДом? Какие бы вопросы вы задали ему? </a:t>
            </a:r>
          </a:p>
        </p:txBody>
      </p:sp>
    </p:spTree>
    <p:extLst>
      <p:ext uri="{BB962C8B-B14F-4D97-AF65-F5344CB8AC3E}">
        <p14:creationId xmlns:p14="http://schemas.microsoft.com/office/powerpoint/2010/main" val="20993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Как ты к этому относишься…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95288" y="1196974"/>
            <a:ext cx="4464744" cy="532836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 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Считаете ли вы, что люди, больные СПИДом и ВИЧ – инфицированные должны иметь право на работу, которой занимались? Почему? 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Что, по вашему мнению, плохо – СПИД или человек, который им заразился? Почему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5" descr="Картинка 319 из 64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10"/>
          <a:stretch>
            <a:fillRect/>
          </a:stretch>
        </p:blipFill>
        <p:spPr bwMode="auto">
          <a:xfrm>
            <a:off x="5004048" y="1268760"/>
            <a:ext cx="360045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3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http://im7-tub.yandex.net/i?id=78075392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44824"/>
            <a:ext cx="2870200" cy="271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24252" y="368008"/>
            <a:ext cx="5543892" cy="6157336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Каждый человек только сам несет ответственность за собственное здоровье, за выбор, который 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делает. 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сожалению, человеку при рождении не дается карта жизни, и он идет по ней впотьмах, совершая ошибки.</a:t>
            </a:r>
          </a:p>
          <a:p>
            <a:pPr marL="0" indent="45720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Подростки, как никто другой, подвержены влиянию окружающей его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референтной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группы. </a:t>
            </a:r>
          </a:p>
        </p:txBody>
      </p:sp>
    </p:spTree>
    <p:extLst>
      <p:ext uri="{BB962C8B-B14F-4D97-AF65-F5344CB8AC3E}">
        <p14:creationId xmlns:p14="http://schemas.microsoft.com/office/powerpoint/2010/main" val="14021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http://www.neopsy.ru/tools/contacts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260648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	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Еще 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Платон  сказал, что </a:t>
            </a:r>
            <a:r>
              <a:rPr lang="ru-RU" sz="5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«всякий, кто в здравом уме, всегда стремиться быть подле того, кто лучше его самого»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Путь 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к добру и истине находит сам человек.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9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1" descr="Картинка 745 из 64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058863"/>
            <a:ext cx="3924300" cy="579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1 </a:t>
            </a:r>
            <a:r>
              <a:rPr lang="ru-RU" b="1" dirty="0" smtClean="0"/>
              <a:t>декабря  - Всемирный день борьбы со </a:t>
            </a:r>
            <a:r>
              <a:rPr lang="ru-RU" b="1" dirty="0" err="1" smtClean="0"/>
              <a:t>СПИДом</a:t>
            </a:r>
            <a:endParaRPr lang="ru-RU" dirty="0"/>
          </a:p>
        </p:txBody>
      </p:sp>
      <p:sp>
        <p:nvSpPr>
          <p:cNvPr id="19460" name="Текст 2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4330700" cy="4648200"/>
          </a:xfrm>
        </p:spPr>
        <p:txBody>
          <a:bodyPr/>
          <a:lstStyle/>
          <a:p>
            <a:pPr eaLnBrk="1" hangingPunct="1"/>
            <a:r>
              <a:rPr lang="ru-RU" smtClean="0"/>
              <a:t>40 миллионов человек  в мире являются ВИЧ – инфицированными</a:t>
            </a:r>
          </a:p>
          <a:p>
            <a:pPr eaLnBrk="1" hangingPunct="1"/>
            <a:r>
              <a:rPr lang="ru-RU" smtClean="0"/>
              <a:t>Более 3 миллионов человек умерло от СПИДа</a:t>
            </a:r>
          </a:p>
          <a:p>
            <a:pPr eaLnBrk="1" hangingPunct="1"/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0805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Красная ленточка - это…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4762500" cy="46482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Символ осознания людьми важности проблемы </a:t>
            </a:r>
            <a:r>
              <a:rPr lang="ru-RU" dirty="0" err="1" smtClean="0"/>
              <a:t>СПИДа</a:t>
            </a:r>
            <a:r>
              <a:rPr lang="ru-RU" dirty="0" smtClean="0"/>
              <a:t>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Символ памяти о сотнях тысяч людей, унесённых этой жестокой болезнью…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Символ надежды, что будет найдено лекарство и вакцина от </a:t>
            </a:r>
            <a:r>
              <a:rPr lang="ru-RU" dirty="0" err="1" smtClean="0"/>
              <a:t>СПИДа</a:t>
            </a:r>
            <a:r>
              <a:rPr lang="ru-RU" dirty="0" smtClean="0"/>
              <a:t>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Символ протеста против истерии и невежества, против  дискриминации и изоляции больных людей…</a:t>
            </a:r>
            <a:endParaRPr lang="ru-RU" dirty="0"/>
          </a:p>
        </p:txBody>
      </p:sp>
      <p:pic>
        <p:nvPicPr>
          <p:cNvPr id="20484" name="Picture 6" descr="http://im0-tub.yandex.net/i?id=13097208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700213"/>
            <a:ext cx="3095625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5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http://www.homepage.ru/pictures/0011/3531/%D1%81%D0%BF%D0%B8%D0%B4_ts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ВИЧ – это…</a:t>
            </a:r>
          </a:p>
        </p:txBody>
      </p:sp>
      <p:sp>
        <p:nvSpPr>
          <p:cNvPr id="21508" name="Текст 2"/>
          <p:cNvSpPr>
            <a:spLocks noGrp="1"/>
          </p:cNvSpPr>
          <p:nvPr>
            <p:ph type="body" sz="quarter" idx="13"/>
          </p:nvPr>
        </p:nvSpPr>
        <p:spPr>
          <a:xfrm>
            <a:off x="0" y="1412875"/>
            <a:ext cx="7921625" cy="4895850"/>
          </a:xfrm>
        </p:spPr>
        <p:txBody>
          <a:bodyPr/>
          <a:lstStyle/>
          <a:p>
            <a:pPr eaLnBrk="1" hangingPunct="1"/>
            <a:r>
              <a:rPr lang="ru-RU" sz="6000" b="1" smtClean="0"/>
              <a:t>В</a:t>
            </a:r>
            <a:r>
              <a:rPr lang="ru-RU" sz="6000" smtClean="0"/>
              <a:t>ИРУС</a:t>
            </a:r>
          </a:p>
          <a:p>
            <a:pPr eaLnBrk="1" hangingPunct="1"/>
            <a:r>
              <a:rPr lang="ru-RU" sz="6000" b="1" smtClean="0"/>
              <a:t>И</a:t>
            </a:r>
            <a:r>
              <a:rPr lang="ru-RU" sz="6000" smtClean="0"/>
              <a:t>ММУНОДЕФИЦИТА</a:t>
            </a:r>
          </a:p>
          <a:p>
            <a:pPr eaLnBrk="1" hangingPunct="1"/>
            <a:r>
              <a:rPr lang="ru-RU" sz="6000" b="1" smtClean="0"/>
              <a:t>Ч</a:t>
            </a:r>
            <a:r>
              <a:rPr lang="ru-RU" sz="6000" smtClean="0"/>
              <a:t>ЕЛОВЕКА</a:t>
            </a:r>
          </a:p>
        </p:txBody>
      </p:sp>
    </p:spTree>
    <p:extLst>
      <p:ext uri="{BB962C8B-B14F-4D97-AF65-F5344CB8AC3E}">
        <p14:creationId xmlns:p14="http://schemas.microsoft.com/office/powerpoint/2010/main" val="297755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http://healthweightlossdiets.files.wordpress.com/2010/07/aids-virus-2-e1278625773681.jpg?w=290&amp;h=2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8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СПИД – это…</a:t>
            </a:r>
          </a:p>
        </p:txBody>
      </p:sp>
      <p:sp>
        <p:nvSpPr>
          <p:cNvPr id="22532" name="Текст 2"/>
          <p:cNvSpPr>
            <a:spLocks noGrp="1"/>
          </p:cNvSpPr>
          <p:nvPr>
            <p:ph type="body" sz="quarter" idx="13"/>
          </p:nvPr>
        </p:nvSpPr>
        <p:spPr>
          <a:xfrm>
            <a:off x="0" y="1700213"/>
            <a:ext cx="8075613" cy="4494212"/>
          </a:xfrm>
        </p:spPr>
        <p:txBody>
          <a:bodyPr/>
          <a:lstStyle/>
          <a:p>
            <a:pPr eaLnBrk="1" hangingPunct="1"/>
            <a:r>
              <a:rPr lang="ru-RU" sz="6000" b="1" smtClean="0"/>
              <a:t>С</a:t>
            </a:r>
            <a:r>
              <a:rPr lang="ru-RU" sz="6000" smtClean="0"/>
              <a:t>ИНДРОМ</a:t>
            </a:r>
          </a:p>
          <a:p>
            <a:pPr eaLnBrk="1" hangingPunct="1"/>
            <a:r>
              <a:rPr lang="ru-RU" sz="6000" b="1" smtClean="0"/>
              <a:t>П</a:t>
            </a:r>
            <a:r>
              <a:rPr lang="ru-RU" sz="6000" smtClean="0"/>
              <a:t>РИОБРЕТЁННОГО</a:t>
            </a:r>
          </a:p>
          <a:p>
            <a:pPr eaLnBrk="1" hangingPunct="1"/>
            <a:r>
              <a:rPr lang="ru-RU" sz="6000" b="1" smtClean="0"/>
              <a:t>И</a:t>
            </a:r>
            <a:r>
              <a:rPr lang="ru-RU" sz="6000" smtClean="0"/>
              <a:t>ММУННОГО</a:t>
            </a:r>
          </a:p>
          <a:p>
            <a:pPr eaLnBrk="1" hangingPunct="1"/>
            <a:r>
              <a:rPr lang="ru-RU" sz="6000" b="1" smtClean="0"/>
              <a:t>Д</a:t>
            </a:r>
            <a:r>
              <a:rPr lang="ru-RU" sz="6000" smtClean="0"/>
              <a:t>ЕФИЦИТА</a:t>
            </a:r>
          </a:p>
        </p:txBody>
      </p:sp>
    </p:spTree>
    <p:extLst>
      <p:ext uri="{BB962C8B-B14F-4D97-AF65-F5344CB8AC3E}">
        <p14:creationId xmlns:p14="http://schemas.microsoft.com/office/powerpoint/2010/main" val="5631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276600" y="260350"/>
            <a:ext cx="3816350" cy="865188"/>
          </a:xfrm>
        </p:spPr>
        <p:txBody>
          <a:bodyPr/>
          <a:lstStyle/>
          <a:p>
            <a:pPr eaLnBrk="1" hangingPunct="1"/>
            <a:r>
              <a:rPr lang="ru-RU" b="1" smtClean="0"/>
              <a:t>ВИЧ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323850" y="3357563"/>
            <a:ext cx="24479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/>
              <a:t>Лимфо-циты</a:t>
            </a:r>
          </a:p>
        </p:txBody>
      </p:sp>
      <p:sp>
        <p:nvSpPr>
          <p:cNvPr id="6" name="Выгнутая вверх стрелка 5"/>
          <p:cNvSpPr/>
          <p:nvPr/>
        </p:nvSpPr>
        <p:spPr>
          <a:xfrm rot="5178567">
            <a:off x="7405688" y="2932113"/>
            <a:ext cx="2284412" cy="10080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132138" y="1484313"/>
            <a:ext cx="6477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4663" y="1268413"/>
            <a:ext cx="6477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292725" y="1268413"/>
            <a:ext cx="6477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948488" y="1484313"/>
            <a:ext cx="6477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6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http://www.xumuk.ru/biochem/3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22"/>
          <a:stretch>
            <a:fillRect/>
          </a:stretch>
        </p:blipFill>
        <p:spPr bwMode="auto">
          <a:xfrm>
            <a:off x="1187450" y="887413"/>
            <a:ext cx="6697663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5400" b="1" smtClean="0"/>
              <a:t>Жизнедеятельность ВИЧ</a:t>
            </a:r>
          </a:p>
        </p:txBody>
      </p:sp>
    </p:spTree>
    <p:extLst>
      <p:ext uri="{BB962C8B-B14F-4D97-AF65-F5344CB8AC3E}">
        <p14:creationId xmlns:p14="http://schemas.microsoft.com/office/powerpoint/2010/main" val="9370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b="1" smtClean="0"/>
              <a:t>Симптомы заражения ВИЧ</a:t>
            </a:r>
          </a:p>
        </p:txBody>
      </p:sp>
      <p:pic>
        <p:nvPicPr>
          <p:cNvPr id="25603" name="Picture 5" descr="Картинка 126 из 64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92"/>
          <a:stretch>
            <a:fillRect/>
          </a:stretch>
        </p:blipFill>
        <p:spPr bwMode="auto">
          <a:xfrm>
            <a:off x="1979613" y="1125538"/>
            <a:ext cx="5003800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4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Текст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0" cy="7015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13429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область</a:t>
                      </a:r>
                      <a:endParaRPr lang="ru-RU" sz="3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количество инфицированных</a:t>
                      </a:r>
                      <a:endParaRPr lang="ru-RU" sz="3200" dirty="0"/>
                    </a:p>
                  </a:txBody>
                  <a:tcPr marT="45719" marB="45719"/>
                </a:tc>
              </a:tr>
              <a:tr h="74946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Минская</a:t>
                      </a:r>
                      <a:endParaRPr lang="ru-RU" sz="3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1525</a:t>
                      </a:r>
                      <a:endParaRPr lang="ru-RU" sz="3200" dirty="0"/>
                    </a:p>
                  </a:txBody>
                  <a:tcPr marT="45719" marB="45719"/>
                </a:tc>
              </a:tr>
              <a:tr h="1066768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Могилёвская</a:t>
                      </a:r>
                    </a:p>
                    <a:p>
                      <a:endParaRPr lang="ru-RU" sz="3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633</a:t>
                      </a:r>
                      <a:endParaRPr lang="ru-RU" sz="3200" dirty="0"/>
                    </a:p>
                  </a:txBody>
                  <a:tcPr marT="45719" marB="45719"/>
                </a:tc>
              </a:tr>
              <a:tr h="74946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Брестская</a:t>
                      </a:r>
                      <a:endParaRPr lang="ru-RU" sz="3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843</a:t>
                      </a:r>
                      <a:endParaRPr lang="ru-RU" sz="3200" dirty="0"/>
                    </a:p>
                  </a:txBody>
                  <a:tcPr marT="45719" marB="45719"/>
                </a:tc>
              </a:tr>
              <a:tr h="74946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Витебская</a:t>
                      </a:r>
                      <a:endParaRPr lang="ru-RU" sz="3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568</a:t>
                      </a:r>
                      <a:endParaRPr lang="ru-RU" sz="3200" dirty="0"/>
                    </a:p>
                  </a:txBody>
                  <a:tcPr marT="45719" marB="45719"/>
                </a:tc>
              </a:tr>
              <a:tr h="74946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Гомельская</a:t>
                      </a:r>
                      <a:endParaRPr lang="ru-RU" sz="3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5894</a:t>
                      </a:r>
                      <a:endParaRPr lang="ru-RU" sz="3200" dirty="0"/>
                    </a:p>
                  </a:txBody>
                  <a:tcPr marT="45719" marB="45719"/>
                </a:tc>
              </a:tr>
              <a:tr h="1066768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Гродненская</a:t>
                      </a:r>
                    </a:p>
                    <a:p>
                      <a:r>
                        <a:rPr lang="ru-RU" sz="3200" dirty="0" smtClean="0">
                          <a:solidFill>
                            <a:srgbClr val="002060"/>
                          </a:solidFill>
                        </a:rPr>
                        <a:t>Гродненский район</a:t>
                      </a:r>
                      <a:endParaRPr lang="ru-RU" sz="3200" dirty="0">
                        <a:solidFill>
                          <a:srgbClr val="00206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470</a:t>
                      </a:r>
                    </a:p>
                    <a:p>
                      <a:pPr algn="ctr"/>
                      <a:r>
                        <a:rPr lang="ru-RU" sz="3200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sz="3200" dirty="0">
                        <a:solidFill>
                          <a:srgbClr val="002060"/>
                        </a:solidFill>
                      </a:endParaRPr>
                    </a:p>
                  </a:txBody>
                  <a:tcPr marT="45719" marB="45719"/>
                </a:tc>
              </a:tr>
              <a:tr h="749466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Всего</a:t>
                      </a:r>
                      <a:r>
                        <a:rPr lang="ru-RU" sz="3200" b="1" baseline="0" dirty="0" smtClean="0"/>
                        <a:t> по республике</a:t>
                      </a:r>
                      <a:endParaRPr lang="ru-RU" sz="3200" b="1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11562</a:t>
                      </a:r>
                      <a:endParaRPr lang="ru-RU" sz="3200" b="1" dirty="0"/>
                    </a:p>
                  </a:txBody>
                  <a:tcPr marT="45719" marB="457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92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271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1 декабря  - Всемирный день борьбы со СПИДом</vt:lpstr>
      <vt:lpstr>Красная ленточка - это…</vt:lpstr>
      <vt:lpstr>ВИЧ – это…</vt:lpstr>
      <vt:lpstr>СПИД – это…</vt:lpstr>
      <vt:lpstr>ВИЧ</vt:lpstr>
      <vt:lpstr>Жизнедеятельность ВИЧ</vt:lpstr>
      <vt:lpstr>Симптомы заражения ВИЧ</vt:lpstr>
      <vt:lpstr>Презентация PowerPoint</vt:lpstr>
      <vt:lpstr>Диагностика ВИЧ</vt:lpstr>
      <vt:lpstr>Как ты к этому относишься…</vt:lpstr>
      <vt:lpstr>Как ты к этому относишься…</vt:lpstr>
      <vt:lpstr>Презентация PowerPoint</vt:lpstr>
      <vt:lpstr>Презентация PowerPoint</vt:lpstr>
    </vt:vector>
  </TitlesOfParts>
  <Company>Torrents.by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2012-12-02T15:39:25Z</dcterms:created>
  <dcterms:modified xsi:type="dcterms:W3CDTF">2012-12-03T06:21:35Z</dcterms:modified>
</cp:coreProperties>
</file>