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8" r:id="rId4"/>
    <p:sldId id="279" r:id="rId5"/>
    <p:sldId id="288" r:id="rId6"/>
    <p:sldId id="290" r:id="rId7"/>
    <p:sldId id="291" r:id="rId8"/>
    <p:sldId id="295" r:id="rId9"/>
    <p:sldId id="296" r:id="rId10"/>
    <p:sldId id="297" r:id="rId11"/>
    <p:sldId id="285" r:id="rId12"/>
    <p:sldId id="287" r:id="rId13"/>
    <p:sldId id="293" r:id="rId14"/>
    <p:sldId id="294" r:id="rId15"/>
    <p:sldId id="282" r:id="rId16"/>
    <p:sldId id="263" r:id="rId17"/>
    <p:sldId id="264" r:id="rId18"/>
    <p:sldId id="265" r:id="rId19"/>
    <p:sldId id="281" r:id="rId20"/>
    <p:sldId id="280" r:id="rId21"/>
    <p:sldId id="273" r:id="rId22"/>
    <p:sldId id="283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1" autoAdjust="0"/>
    <p:restoredTop sz="94660"/>
  </p:normalViewPr>
  <p:slideViewPr>
    <p:cSldViewPr>
      <p:cViewPr varScale="1">
        <p:scale>
          <a:sx n="79" d="100"/>
          <a:sy n="79" d="100"/>
        </p:scale>
        <p:origin x="-9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3756030870591738E-2"/>
          <c:y val="6.9798002879836202E-2"/>
          <c:w val="0.50108859768441605"/>
          <c:h val="0.761233611158230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explosion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66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0066"/>
              </a:solidFill>
            </c:spPr>
          </c:dPt>
          <c:dPt>
            <c:idx val="4"/>
            <c:spPr>
              <a:solidFill>
                <a:srgbClr val="669900"/>
              </a:solidFill>
            </c:spPr>
          </c:dPt>
          <c:dPt>
            <c:idx val="5"/>
            <c:spPr>
              <a:solidFill>
                <a:srgbClr val="9999FF"/>
              </a:solidFill>
            </c:spPr>
          </c:dPt>
          <c:dPt>
            <c:idx val="6"/>
            <c:spPr>
              <a:solidFill>
                <a:srgbClr val="92D050"/>
              </a:solidFill>
            </c:spPr>
          </c:dPt>
          <c:dPt>
            <c:idx val="7"/>
            <c:spPr>
              <a:solidFill>
                <a:srgbClr val="666699"/>
              </a:solidFill>
            </c:spPr>
          </c:dPt>
          <c:dPt>
            <c:idx val="8"/>
            <c:spPr>
              <a:solidFill>
                <a:srgbClr val="663300"/>
              </a:solidFill>
            </c:spPr>
          </c:dPt>
          <c:dLbls>
            <c:dLbl>
              <c:idx val="0"/>
              <c:layout>
                <c:manualLayout>
                  <c:x val="-0.10021031924640648"/>
                  <c:y val="5.4967149741639507E-2"/>
                </c:manualLayout>
              </c:layout>
              <c:showVal val="1"/>
            </c:dLbl>
            <c:dLbl>
              <c:idx val="1"/>
              <c:layout>
                <c:manualLayout>
                  <c:x val="6.8375589806760929E-4"/>
                  <c:y val="-9.0594338844570035E-2"/>
                </c:manualLayout>
              </c:layout>
              <c:showVal val="1"/>
            </c:dLbl>
            <c:showVal val="1"/>
          </c:dLbls>
          <c:cat>
            <c:strRef>
              <c:f>Лист1!$A$2:$A$10</c:f>
              <c:strCache>
                <c:ptCount val="9"/>
                <c:pt idx="0">
                  <c:v>с нарушениями речи</c:v>
                </c:pt>
                <c:pt idx="1">
                  <c:v>с нарушением слуха</c:v>
                </c:pt>
                <c:pt idx="2">
                  <c:v>с нарушением психического развития </c:v>
                </c:pt>
                <c:pt idx="3">
                  <c:v>с детским аутизмом</c:v>
                </c:pt>
                <c:pt idx="4">
                  <c:v>с интеллектуальной недостаточностью</c:v>
                </c:pt>
                <c:pt idx="5">
                  <c:v>с нарушениями функций опорно-двигательного аппарата</c:v>
                </c:pt>
                <c:pt idx="6">
                  <c:v>с нарушениями зрения</c:v>
                </c:pt>
                <c:pt idx="7">
                  <c:v>с тяжелыми и (или) множественнымии физическими и (или) психическими нарушениями</c:v>
                </c:pt>
                <c:pt idx="8">
                  <c:v>с другими нарушениями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2111</c:v>
                </c:pt>
                <c:pt idx="1">
                  <c:v>28</c:v>
                </c:pt>
                <c:pt idx="2">
                  <c:v>327</c:v>
                </c:pt>
                <c:pt idx="3">
                  <c:v>16</c:v>
                </c:pt>
                <c:pt idx="4">
                  <c:v>179</c:v>
                </c:pt>
                <c:pt idx="5">
                  <c:v>31</c:v>
                </c:pt>
                <c:pt idx="6">
                  <c:v>161</c:v>
                </c:pt>
                <c:pt idx="7">
                  <c:v>14</c:v>
                </c:pt>
                <c:pt idx="8">
                  <c:v>49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lnSpc>
                <a:spcPct val="150000"/>
              </a:lnSpc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0.52502391351008415"/>
          <c:y val="1.3496867062196441E-3"/>
          <c:w val="0.46608730406207088"/>
          <c:h val="0.98183356808361677"/>
        </c:manualLayout>
      </c:layout>
    </c:legend>
    <c:plotVisOnly val="1"/>
  </c:chart>
  <c:txPr>
    <a:bodyPr/>
    <a:lstStyle/>
    <a:p>
      <a:pPr>
        <a:defRPr sz="12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ПКПП ДУ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2012/2013 уч.г.</c:v>
                </c:pt>
                <c:pt idx="1">
                  <c:v>2013/2014 уч.г.</c:v>
                </c:pt>
                <c:pt idx="2">
                  <c:v>2014/2015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27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ПКПП ОШ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2012/2013 уч.г.</c:v>
                </c:pt>
                <c:pt idx="1">
                  <c:v>2013/2014 уч.г.</c:v>
                </c:pt>
                <c:pt idx="2">
                  <c:v>2014/2015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</c:v>
                </c:pt>
                <c:pt idx="1">
                  <c:v>22</c:v>
                </c:pt>
                <c:pt idx="2">
                  <c:v>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Интегрированные классы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2012/2013 уч.г.</c:v>
                </c:pt>
                <c:pt idx="1">
                  <c:v>2013/2014 уч.г.</c:v>
                </c:pt>
                <c:pt idx="2">
                  <c:v>2014/2015 уч.г.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102</c:v>
                </c:pt>
                <c:pt idx="1">
                  <c:v>101</c:v>
                </c:pt>
                <c:pt idx="2">
                  <c:v>90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Специальные классы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2012/2013 уч.г.</c:v>
                </c:pt>
                <c:pt idx="1">
                  <c:v>2013/2014 уч.г.</c:v>
                </c:pt>
                <c:pt idx="2">
                  <c:v>2014/2015 уч.г.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Специальные группы в ДУ</c:v>
                </c:pt>
              </c:strCache>
            </c:strRef>
          </c:tx>
          <c:dLbls>
            <c:dLbl>
              <c:idx val="1"/>
              <c:layout>
                <c:manualLayout>
                  <c:x val="3.0148596974505209E-3"/>
                  <c:y val="-1.9269401404390422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014859697450631E-3"/>
                  <c:y val="-1.926940140439042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2012/2013 уч.г.</c:v>
                </c:pt>
                <c:pt idx="1">
                  <c:v>2013/2014 уч.г.</c:v>
                </c:pt>
                <c:pt idx="2">
                  <c:v>2014/2015 уч.г.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16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Интегрированные группы в ДУ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</a:t>
                    </a:r>
                    <a:endParaRPr lang="en-US" dirty="0"/>
                  </a:p>
                </c:rich>
              </c:tx>
              <c:dLblPos val="outEnd"/>
              <c:showVal val="1"/>
            </c:dLbl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2012/2013 уч.г.</c:v>
                </c:pt>
                <c:pt idx="1">
                  <c:v>2013/2014 уч.г.</c:v>
                </c:pt>
                <c:pt idx="2">
                  <c:v>2014/2015 уч.г.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Специальные ДУ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2012/2013 уч.г.</c:v>
                </c:pt>
                <c:pt idx="1">
                  <c:v>2013/2014 уч.г.</c:v>
                </c:pt>
                <c:pt idx="2">
                  <c:v>2014/2015 уч.г.</c:v>
                </c:pt>
              </c:strCache>
            </c:str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Val val="1"/>
        </c:dLbls>
        <c:axId val="68679552"/>
        <c:axId val="68681088"/>
      </c:barChart>
      <c:catAx>
        <c:axId val="6867955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681088"/>
        <c:crosses val="autoZero"/>
        <c:auto val="1"/>
        <c:lblAlgn val="ctr"/>
        <c:lblOffset val="100"/>
      </c:catAx>
      <c:valAx>
        <c:axId val="686810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679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0108544444729423E-3"/>
          <c:y val="0.78346086035601359"/>
          <c:w val="0.98447086126232686"/>
          <c:h val="0.20208708859069438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ПКПП ДУ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1.7460195254226443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9.5237428659417245E-3"/>
                  <c:y val="-5.3513598239092724E-3"/>
                </c:manualLayout>
              </c:layout>
              <c:showVal val="1"/>
            </c:dLbl>
            <c:dLbl>
              <c:idx val="2"/>
              <c:layout>
                <c:manualLayout>
                  <c:x val="1.1111033343598645E-2"/>
                  <c:y val="-5.3513598239092724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2012/13 уч.г.</c:v>
                </c:pt>
                <c:pt idx="1">
                  <c:v>2013/14 уч.г.</c:v>
                </c:pt>
                <c:pt idx="2">
                  <c:v>2014/15 уч.г.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26</c:v>
                </c:pt>
                <c:pt idx="2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Специальные группы в ДУ</c:v>
                </c:pt>
              </c:strCache>
            </c:strRef>
          </c:tx>
          <c:spPr>
            <a:solidFill>
              <a:srgbClr val="FFFF66"/>
            </a:solidFill>
          </c:spPr>
          <c:dLbls>
            <c:dLbl>
              <c:idx val="0"/>
              <c:layout>
                <c:manualLayout>
                  <c:x val="2.2222066687197291E-2"/>
                  <c:y val="-5.3511491487459404E-3"/>
                </c:manualLayout>
              </c:layout>
              <c:showVal val="1"/>
            </c:dLbl>
            <c:dLbl>
              <c:idx val="1"/>
              <c:layout>
                <c:manualLayout>
                  <c:x val="2.2222066687197291E-2"/>
                  <c:y val="-1.337787287186484E-2"/>
                </c:manualLayout>
              </c:layout>
              <c:showVal val="1"/>
            </c:dLbl>
            <c:dLbl>
              <c:idx val="2"/>
              <c:layout>
                <c:manualLayout>
                  <c:x val="1.4285614298912581E-2"/>
                  <c:y val="2.675574574372978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2012/13 уч.г.</c:v>
                </c:pt>
                <c:pt idx="1">
                  <c:v>2013/14 уч.г.</c:v>
                </c:pt>
                <c:pt idx="2">
                  <c:v>2014/15 уч.г.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</c:v>
                </c:pt>
                <c:pt idx="1">
                  <c:v>15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Интегрированные группы в ДУ</c:v>
                </c:pt>
              </c:strCache>
            </c:strRef>
          </c:tx>
          <c:spPr>
            <a:solidFill>
              <a:srgbClr val="CC3300"/>
            </a:solidFill>
          </c:spPr>
          <c:dLbls>
            <c:dLbl>
              <c:idx val="0"/>
              <c:layout>
                <c:manualLayout>
                  <c:x val="1.1111033343598645E-2"/>
                  <c:y val="-1.8729022020610771E-2"/>
                </c:manualLayout>
              </c:layout>
              <c:showVal val="1"/>
            </c:dLbl>
            <c:dLbl>
              <c:idx val="1"/>
              <c:layout>
                <c:manualLayout>
                  <c:x val="1.1111033343598645E-2"/>
                  <c:y val="-5.3511491487459404E-3"/>
                </c:manualLayout>
              </c:layout>
              <c:showVal val="1"/>
            </c:dLbl>
            <c:dLbl>
              <c:idx val="2"/>
              <c:layout>
                <c:manualLayout>
                  <c:x val="1.7460195254226443E-2"/>
                  <c:y val="-5.3511491487459404E-3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2012/13 уч.г.</c:v>
                </c:pt>
                <c:pt idx="1">
                  <c:v>2013/14 уч.г.</c:v>
                </c:pt>
                <c:pt idx="2">
                  <c:v>2014/15 уч.г.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11</c:v>
                </c:pt>
              </c:numCache>
            </c:numRef>
          </c:val>
        </c:ser>
        <c:dLbls>
          <c:showVal val="1"/>
        </c:dLbls>
        <c:shape val="box"/>
        <c:axId val="68732800"/>
        <c:axId val="68756224"/>
        <c:axId val="0"/>
      </c:bar3DChart>
      <c:catAx>
        <c:axId val="6873280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756224"/>
        <c:crosses val="autoZero"/>
        <c:auto val="1"/>
        <c:lblAlgn val="ctr"/>
        <c:lblOffset val="100"/>
      </c:catAx>
      <c:valAx>
        <c:axId val="6875622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68732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997606315966363"/>
          <c:y val="0.18640454181944183"/>
          <c:w val="0.32050019397439661"/>
          <c:h val="0.60311074519176056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05.08.2004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05.08.2004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05.08.2004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05.08.2004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05.08.2004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05.08.2004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05.08.2004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05.08.2004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82;&#1091;&#1084;&#1077;&#1085;&#1090;&#1072;&#1083;&#1100;&#1085;&#1099;&#1081;%20&#1092;&#1080;&#1083;&#1100;&#1084;%20_&#1042;&#1084;&#1077;&#1089;&#1090;&#1077;_%20(&#1095;&#1072;&#1089;&#1090;&#1100;%201).mp4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84576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ОСНОВНЫЕ ХАРАКТЕРИСТИКИ СОВРЕМЕННОЙ СИСТЕМЫ СПЕЦИАЛЬНОГО ОБРАЗОВАНИЯ РЕСПУБЛИКИ БЕЛАРУСЬ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i="1" dirty="0" smtClean="0">
                <a:solidFill>
                  <a:srgbClr val="002060"/>
                </a:solidFill>
              </a:rPr>
              <a:t/>
            </a:r>
            <a:br>
              <a:rPr lang="ru-RU" sz="4000" i="1" dirty="0" smtClean="0">
                <a:solidFill>
                  <a:srgbClr val="002060"/>
                </a:solidFill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>доклад </a:t>
            </a:r>
            <a:r>
              <a:rPr lang="ru-RU" sz="3600" i="1" dirty="0" smtClean="0">
                <a:solidFill>
                  <a:srgbClr val="002060"/>
                </a:solidFill>
              </a:rPr>
              <a:t>старшего преподавателя кафедры практической психологии и дефектологии </a:t>
            </a:r>
            <a:r>
              <a:rPr lang="ru-RU" sz="3600" i="1" dirty="0" smtClean="0">
                <a:solidFill>
                  <a:srgbClr val="002060"/>
                </a:solidFill>
              </a:rPr>
              <a:t>Е.Н.Михайловой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29631" y="548680"/>
            <a:ext cx="8891549" cy="792088"/>
          </a:xfrm>
        </p:spPr>
        <p:txBody>
          <a:bodyPr>
            <a:normAutofit fontScale="90000"/>
          </a:bodyPr>
          <a:lstStyle/>
          <a:p>
            <a:pPr algn="ctr">
              <a:defRPr sz="2800" b="1" i="0" u="none" strike="noStrike" kern="1200" baseline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3200" b="1" kern="1200" dirty="0">
                <a:solidFill>
                  <a:srgbClr val="031C99"/>
                </a:solidFill>
                <a:latin typeface="Times New Roman" pitchFamily="18" charset="0"/>
              </a:rPr>
              <a:t>Распределение детей с ОПФР в соответствии с классификацией нарушений развития</a:t>
            </a: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85720" y="1571588"/>
          <a:ext cx="857256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50219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1216"/>
            <a:ext cx="8229600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kern="1200" dirty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Тенденции развития сети специального образования в Мозырском районе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2117079059"/>
              </p:ext>
            </p:extLst>
          </p:nvPr>
        </p:nvGraphicFramePr>
        <p:xfrm>
          <a:off x="467544" y="1340768"/>
          <a:ext cx="8424936" cy="52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53545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492696"/>
            <a:ext cx="9036496" cy="9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kern="1200" dirty="0" smtClean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Тенденции развития специального образования на уровне дошкольного образования</a:t>
            </a:r>
            <a:endParaRPr lang="ru-RU" sz="3200" b="1" kern="1200" dirty="0">
              <a:solidFill>
                <a:srgbClr val="031C99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00034" y="1397000"/>
          <a:ext cx="8001056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801376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71600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</a:rPr>
              <a:t>Учреждения образования Гомельской области, обеспечивающие получение профессионально-технического образования лицам</a:t>
            </a:r>
            <a:r>
              <a:rPr lang="en-US" sz="2000" b="1" dirty="0" smtClean="0">
                <a:solidFill>
                  <a:srgbClr val="031C99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31C99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031C99"/>
                </a:solidFill>
                <a:latin typeface="Times New Roman" pitchFamily="18" charset="0"/>
              </a:rPr>
              <a:t>с интеллектуальной недостаточностью</a:t>
            </a:r>
            <a:endParaRPr lang="ru-RU" dirty="0" smtClean="0">
              <a:solidFill>
                <a:srgbClr val="031C99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2844" y="1714488"/>
            <a:ext cx="8858312" cy="504753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Костюковское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государственное профессионально-техническое училище № 179 сельскохозяйственного производства»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Жлобинский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государственный профессиональный лицей сферы обслуживания»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«Гомельский государственный профессиональный лицей легкой промышленности»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«Гомельский государственный профессиональный лицей строителей»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«Калинковичский государственный профессиональный аграрно-технический лицей»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«Мозырский  государственный профессиональный лицей строителей № 2»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Приборский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государственный профессиональный аграрно-технический лицей»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Чечерское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государственное профессионально-техническое училище № 186 сельскохозяйственного производства»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Учреждение образования «Рогачевский государственный профессионально-технический колледж строителей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0" hangingPunct="0">
              <a:tabLst>
                <a:tab pos="4133850" algn="l"/>
              </a:tabLst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6143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90223" y="2564904"/>
            <a:ext cx="5275311" cy="3257199"/>
          </a:xfrm>
        </p:spPr>
        <p:txBody>
          <a:bodyPr/>
          <a:lstStyle/>
          <a:p>
            <a:pPr marL="1588" indent="12700" algn="ctr">
              <a:buFont typeface="Wingdings 2" pitchFamily="18" charset="2"/>
              <a:buNone/>
            </a:pPr>
            <a:endParaRPr lang="ru-RU" sz="2000" b="1" dirty="0" smtClean="0"/>
          </a:p>
          <a:p>
            <a:pPr marL="1588" indent="12700" algn="ctr"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Учащиеся специального отделения обучаются по профессиям:</a:t>
            </a:r>
          </a:p>
          <a:p>
            <a:pPr marL="1588" indent="12700">
              <a:buFont typeface="Wingdings 2" pitchFamily="18" charset="2"/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Штукатур - маляр</a:t>
            </a:r>
          </a:p>
          <a:p>
            <a:pPr marL="1588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1588" indent="127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Штукатур - облицовщик - плиточник</a:t>
            </a:r>
          </a:p>
          <a:p>
            <a:pPr marL="1588" indent="0"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645592"/>
            <a:ext cx="3577510" cy="279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20" b="11078"/>
          <a:stretch>
            <a:fillRect/>
          </a:stretch>
        </p:blipFill>
        <p:spPr bwMode="auto">
          <a:xfrm>
            <a:off x="5500694" y="3764069"/>
            <a:ext cx="3540998" cy="259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082" y="620688"/>
            <a:ext cx="544159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Специальное </a:t>
            </a:r>
            <a:r>
              <a:rPr lang="ru-RU" sz="24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отделение</a:t>
            </a:r>
          </a:p>
          <a:p>
            <a:pPr algn="ctr"/>
            <a:r>
              <a:rPr lang="ru-RU" sz="24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sz="2400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/>
            <a:r>
              <a:rPr lang="ru-RU" sz="24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«Мозырский государственный профессиональный лицей </a:t>
            </a:r>
            <a:br>
              <a:rPr lang="ru-RU" sz="24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строителей № 2»</a:t>
            </a:r>
            <a:endParaRPr lang="ru-RU" sz="2400" b="1" dirty="0">
              <a:solidFill>
                <a:srgbClr val="031C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336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i="1" dirty="0" smtClean="0"/>
              <a:t>движение по пути к </a:t>
            </a:r>
            <a:r>
              <a:rPr lang="ru-RU" sz="6000" i="1" dirty="0" smtClean="0">
                <a:solidFill>
                  <a:srgbClr val="FF0000"/>
                </a:solidFill>
              </a:rPr>
              <a:t>инклюзивному образованию 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7" descr="default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851920" cy="263919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916416" cy="2012504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Инклюзия</a:t>
            </a:r>
            <a:r>
              <a:rPr lang="ru-RU" sz="2400" dirty="0" smtClean="0">
                <a:solidFill>
                  <a:srgbClr val="FF0000"/>
                </a:solidFill>
              </a:rPr>
              <a:t> (калька с англ. </a:t>
            </a:r>
            <a:r>
              <a:rPr lang="en-US" sz="2400" dirty="0" smtClean="0">
                <a:solidFill>
                  <a:srgbClr val="FF0000"/>
                </a:solidFill>
              </a:rPr>
              <a:t>inclusion</a:t>
            </a:r>
            <a:r>
              <a:rPr lang="ru-RU" sz="2400" dirty="0" smtClean="0">
                <a:solidFill>
                  <a:srgbClr val="FF0000"/>
                </a:solidFill>
              </a:rPr>
              <a:t>) — включение, добавление, прибавление, присоединение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70C0"/>
                </a:solidFill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</a:rPr>
              <a:t>нклюзия (включение) - «принятие каждого ребенка и гибкость в подходах к обучению»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4664224"/>
            <a:ext cx="8352928" cy="2193776"/>
          </a:xfrm>
        </p:spPr>
        <p:txBody>
          <a:bodyPr>
            <a:normAutofit fontScale="62500" lnSpcReduction="20000"/>
          </a:bodyPr>
          <a:lstStyle/>
          <a:p>
            <a:r>
              <a:rPr lang="ru-RU" sz="5100" i="1" dirty="0" smtClean="0">
                <a:solidFill>
                  <a:srgbClr val="FF0000"/>
                </a:solidFill>
              </a:rPr>
              <a:t>инклюзия - создание систем и процессов, позволяющих каждому человеку полноправно участвовать в жизни общества согласно его выбору, вероисповеданиям и желаниям 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132856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ИНКЛЮЗИЯ – органичное соединение специального и общего образования с целью создания условий для преодоления у детей социальных последствий генетических, биологических отклонений развития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908720"/>
            <a:ext cx="3982216" cy="1152128"/>
          </a:xfrm>
        </p:spPr>
        <p:txBody>
          <a:bodyPr/>
          <a:lstStyle/>
          <a:p>
            <a:pPr algn="ctr"/>
            <a:r>
              <a:rPr lang="ru-RU" sz="3600" b="1" dirty="0"/>
              <a:t>ИНТЕГРАЦИЯ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791330" y="908720"/>
            <a:ext cx="4041775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ИНКЛЮЗИЯ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752" y="1844824"/>
            <a:ext cx="4041648" cy="4444963"/>
          </a:xfrm>
        </p:spPr>
        <p:txBody>
          <a:bodyPr>
            <a:normAutofit fontScale="32500" lnSpcReduction="20000"/>
          </a:bodyPr>
          <a:lstStyle/>
          <a:p>
            <a:r>
              <a:rPr lang="ru-RU" dirty="0" smtClean="0"/>
              <a:t> </a:t>
            </a:r>
          </a:p>
          <a:p>
            <a:endParaRPr lang="ru-RU" sz="4900" dirty="0" smtClean="0"/>
          </a:p>
          <a:p>
            <a:pPr lvl="0"/>
            <a:r>
              <a:rPr lang="ru-RU" sz="4900" b="1" dirty="0" smtClean="0"/>
              <a:t>Внимание направлено на проблемы «особых» детей.</a:t>
            </a:r>
          </a:p>
          <a:p>
            <a:pPr lvl="0"/>
            <a:r>
              <a:rPr lang="ru-RU" sz="4900" b="1" dirty="0" smtClean="0"/>
              <a:t>Изменение ребенка с проблемами, адаптация его к предлагаемым условиям.</a:t>
            </a:r>
          </a:p>
          <a:p>
            <a:pPr lvl="0"/>
            <a:r>
              <a:rPr lang="ru-RU" sz="4900" b="1" dirty="0" smtClean="0"/>
              <a:t>Преимущество от этого процесса получают только дети с особыми потребностями.</a:t>
            </a:r>
          </a:p>
          <a:p>
            <a:pPr lvl="0"/>
            <a:r>
              <a:rPr lang="ru-RU" sz="4900" b="1" dirty="0" smtClean="0"/>
              <a:t>Организуют образовательный процесс специалисты и специально подготовленные педагоги.</a:t>
            </a:r>
          </a:p>
          <a:p>
            <a:pPr lvl="0"/>
            <a:r>
              <a:rPr lang="ru-RU" sz="4900" b="1" dirty="0" smtClean="0"/>
              <a:t>Образовательный процесс предполагает использование специальных методов обучения и коррекции для детей с ОПФР.</a:t>
            </a:r>
          </a:p>
          <a:p>
            <a:pPr lvl="0"/>
            <a:r>
              <a:rPr lang="ru-RU" sz="4900" b="1" dirty="0" smtClean="0"/>
              <a:t>Ассимиляция детей с ОПФР под условия социальной системы.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1844824"/>
            <a:ext cx="4038600" cy="4448751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pPr lvl="0"/>
            <a:r>
              <a:rPr lang="ru-RU" sz="6400" b="1" dirty="0" smtClean="0"/>
              <a:t>Внимание направлено на всех детей детского сада, школы.</a:t>
            </a:r>
          </a:p>
          <a:p>
            <a:pPr lvl="0"/>
            <a:r>
              <a:rPr lang="ru-RU" sz="6400" b="1" dirty="0" smtClean="0"/>
              <a:t>Изменение условий, образовательной системы: детского сада, школы, с учетом образовательных потребностей детей.</a:t>
            </a:r>
          </a:p>
          <a:p>
            <a:pPr lvl="0"/>
            <a:r>
              <a:rPr lang="ru-RU" sz="6400" b="1" dirty="0" smtClean="0"/>
              <a:t>Преимущества получают все дети.</a:t>
            </a:r>
          </a:p>
          <a:p>
            <a:pPr lvl="0"/>
            <a:r>
              <a:rPr lang="ru-RU" sz="6400" b="1" dirty="0" smtClean="0"/>
              <a:t>Образовательный процесс строится с помощью творческой командной работы всех его участников: детей, родителей, педагогов, специалистов.</a:t>
            </a:r>
          </a:p>
          <a:p>
            <a:pPr lvl="0"/>
            <a:r>
              <a:rPr lang="ru-RU" sz="6400" b="1" dirty="0" smtClean="0"/>
              <a:t>Качественное обучение и воспитание всех детей.</a:t>
            </a:r>
          </a:p>
          <a:p>
            <a:pPr lvl="0"/>
            <a:r>
              <a:rPr lang="ru-RU" sz="6400" b="1" dirty="0" smtClean="0"/>
              <a:t>Трансформация социальных условий, включающих всех участников социальной системы.</a:t>
            </a:r>
          </a:p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62392" cy="93610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Сравнение ИНТЕГРАЦИИ и ИНКЛЮЗИИ </a:t>
            </a:r>
            <a:br>
              <a:rPr lang="ru-RU" sz="2800" b="1" dirty="0" smtClean="0"/>
            </a:br>
            <a:endParaRPr lang="ru-RU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1) сначала обеспечивается просто присутствие детей с ОПФР рядом и вместе со здоровыми сверстниками, </a:t>
            </a:r>
          </a:p>
          <a:p>
            <a:pPr algn="just"/>
            <a:r>
              <a:rPr lang="ru-RU" dirty="0" smtClean="0"/>
              <a:t>2) затем полное включение детей с ОПФР в образовательную систему.</a:t>
            </a:r>
          </a:p>
          <a:p>
            <a:pPr algn="ctr">
              <a:buNone/>
            </a:pPr>
            <a:r>
              <a:rPr lang="ru-RU" i="1" dirty="0" smtClean="0"/>
              <a:t>Постепенно в  таком случае осуществляется:</a:t>
            </a:r>
          </a:p>
          <a:p>
            <a:pPr algn="just">
              <a:buNone/>
            </a:pPr>
            <a:r>
              <a:rPr lang="ru-RU" i="1" dirty="0" smtClean="0"/>
              <a:t>	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ИНКЛЮЗИЯ и ИНТЕГРАЦИЯ – две последовательные фазы процесса: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221088"/>
            <a:ext cx="8568952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развитие опыта сосуществования детей с разными возможностями в едином социальном пространстве;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/>
              <a:t>возможность для всех детей в полном объеме участвовать в жизни коллектива дошкольного учреждения, школы</a:t>
            </a:r>
            <a:r>
              <a:rPr lang="ru-RU" sz="2400" b="1" smtClean="0"/>
              <a:t>, университета </a:t>
            </a:r>
            <a:r>
              <a:rPr lang="ru-RU" sz="2400" b="1" dirty="0" smtClean="0"/>
              <a:t>и т.п.</a:t>
            </a:r>
            <a:endParaRPr lang="ru-RU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:\Мои документы\КАТЯ\работа со студентами\Оптимист к ДНЮ науки 2015\SDC128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25556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Актуальность инклюзивного обучения всех детей обусловлена факторами: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	</a:t>
            </a:r>
            <a:r>
              <a:rPr lang="ru-RU" sz="3200" i="1" dirty="0" smtClean="0">
                <a:solidFill>
                  <a:schemeClr val="bg1"/>
                </a:solidFill>
              </a:rPr>
              <a:t>реализацией принципа </a:t>
            </a:r>
            <a:r>
              <a:rPr lang="ru-RU" sz="3200" i="1" dirty="0" err="1" smtClean="0">
                <a:solidFill>
                  <a:schemeClr val="bg1"/>
                </a:solidFill>
              </a:rPr>
              <a:t>гуманизации</a:t>
            </a:r>
            <a:r>
              <a:rPr lang="ru-RU" sz="3200" i="1" dirty="0" smtClean="0">
                <a:solidFill>
                  <a:schemeClr val="bg1"/>
                </a:solidFill>
              </a:rPr>
              <a:t> образования ;</a:t>
            </a: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	</a:t>
            </a:r>
            <a:r>
              <a:rPr lang="ru-RU" sz="3200" i="1" smtClean="0">
                <a:solidFill>
                  <a:schemeClr val="bg1"/>
                </a:solidFill>
              </a:rPr>
              <a:t>социальной политикой </a:t>
            </a:r>
            <a:r>
              <a:rPr lang="ru-RU" sz="3200" i="1" dirty="0" smtClean="0">
                <a:solidFill>
                  <a:schemeClr val="bg1"/>
                </a:solidFill>
              </a:rPr>
              <a:t>государства в сфере образования : право выбора каждым учащимся места и способа обучения;</a:t>
            </a:r>
            <a:br>
              <a:rPr lang="ru-RU" sz="3200" i="1" dirty="0" smtClean="0">
                <a:solidFill>
                  <a:schemeClr val="bg1"/>
                </a:solidFill>
              </a:rPr>
            </a:br>
            <a:r>
              <a:rPr lang="ru-RU" sz="3200" i="1" dirty="0" smtClean="0">
                <a:solidFill>
                  <a:schemeClr val="bg1"/>
                </a:solidFill>
              </a:rPr>
              <a:t>	развитием инклюзивных процессов в обществе и образовании, что ведет к необходимости расширения и углубления профессиональных компетенций педагогов, работающих в учреждениях основного образования</a:t>
            </a:r>
            <a:endParaRPr lang="ru-RU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3105690"/>
          </a:xfrm>
        </p:spPr>
        <p:txBody>
          <a:bodyPr>
            <a:noAutofit/>
          </a:bodyPr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оптимизация</a:t>
            </a:r>
            <a:r>
              <a:rPr lang="ru-RU" sz="5400" i="1" dirty="0" smtClean="0">
                <a:solidFill>
                  <a:schemeClr val="tx1"/>
                </a:solidFill>
              </a:rPr>
              <a:t> </a:t>
            </a:r>
            <a:br>
              <a:rPr lang="ru-RU" sz="5400" i="1" dirty="0" smtClean="0">
                <a:solidFill>
                  <a:schemeClr val="tx1"/>
                </a:solidFill>
              </a:rPr>
            </a:br>
            <a:r>
              <a:rPr lang="ru-RU" sz="5400" i="1" dirty="0" smtClean="0">
                <a:solidFill>
                  <a:schemeClr val="tx1"/>
                </a:solidFill>
              </a:rPr>
              <a:t>сети учреждений специального образования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полное включение</a:t>
            </a:r>
          </a:p>
          <a:p>
            <a:pPr algn="ctr">
              <a:buNone/>
            </a:pPr>
            <a:r>
              <a:rPr lang="ru-RU" sz="3600" b="1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всех детей </a:t>
            </a:r>
          </a:p>
          <a:p>
            <a:pPr algn="ctr">
              <a:buNone/>
            </a:pPr>
            <a:r>
              <a:rPr lang="ru-RU" sz="3600" b="1" dirty="0" smtClean="0"/>
              <a:t>в </a:t>
            </a:r>
            <a:r>
              <a:rPr lang="ru-RU" sz="3600" b="1" i="1" dirty="0" smtClean="0">
                <a:solidFill>
                  <a:srgbClr val="FF0000"/>
                </a:solidFill>
              </a:rPr>
              <a:t>единое</a:t>
            </a:r>
            <a:r>
              <a:rPr lang="ru-RU" sz="3600" b="1" i="1" dirty="0" smtClean="0"/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развивающее</a:t>
            </a:r>
            <a:r>
              <a:rPr lang="ru-RU" sz="3600" b="1" i="1" dirty="0" smtClean="0"/>
              <a:t>, «</a:t>
            </a:r>
            <a:r>
              <a:rPr lang="ru-RU" sz="3600" b="1" i="1" dirty="0" smtClean="0">
                <a:solidFill>
                  <a:srgbClr val="FF0000"/>
                </a:solidFill>
              </a:rPr>
              <a:t>комфортное</a:t>
            </a:r>
            <a:r>
              <a:rPr lang="ru-RU" sz="3600" b="1" dirty="0" smtClean="0"/>
              <a:t>» для всех (</a:t>
            </a:r>
            <a:r>
              <a:rPr lang="ru-RU" sz="3600" b="1" dirty="0" smtClean="0">
                <a:solidFill>
                  <a:srgbClr val="FF0000"/>
                </a:solidFill>
              </a:rPr>
              <a:t>психологически</a:t>
            </a:r>
            <a:r>
              <a:rPr lang="ru-RU" sz="3600" b="1" dirty="0" smtClean="0"/>
              <a:t>, </a:t>
            </a:r>
            <a:r>
              <a:rPr lang="ru-RU" sz="3600" b="1" dirty="0" smtClean="0">
                <a:solidFill>
                  <a:srgbClr val="FF0000"/>
                </a:solidFill>
              </a:rPr>
              <a:t>физически</a:t>
            </a:r>
            <a:r>
              <a:rPr lang="ru-RU" sz="3600" b="1" dirty="0" smtClean="0"/>
              <a:t>, </a:t>
            </a:r>
            <a:r>
              <a:rPr lang="ru-RU" sz="3600" b="1" dirty="0" smtClean="0">
                <a:solidFill>
                  <a:srgbClr val="FF0000"/>
                </a:solidFill>
              </a:rPr>
              <a:t>педагогически</a:t>
            </a:r>
            <a:r>
              <a:rPr lang="ru-RU" sz="3600" b="1" dirty="0" smtClean="0"/>
              <a:t>) </a:t>
            </a:r>
          </a:p>
          <a:p>
            <a:pPr algn="ctr">
              <a:buNone/>
            </a:pPr>
            <a:r>
              <a:rPr lang="ru-RU" sz="3600" b="1" dirty="0" smtClean="0"/>
              <a:t>образовательное пространство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Инклюзивное образование</a:t>
            </a:r>
            <a:r>
              <a:rPr lang="ru-RU" sz="4000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подразумевает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сложности в формировании толерантного отношения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					к лицам с ОПФР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Проблема специального образования -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D:\Мои документы\КАТЯ\работа со студентами\Оптимист к ДНЮ науки 2015\23 шнуровка зайчик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067944" cy="334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Мои документы\КАТЯ\работа со студентами\Оптимист к ДНЮ науки 2015\SDC143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140968"/>
            <a:ext cx="49320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7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1" y="764703"/>
            <a:ext cx="3131840" cy="3653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332037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формировать понимание сущности инклюзивных процессов в социальном сообществе и системе образования</a:t>
            </a:r>
            <a:r>
              <a:rPr lang="ru-RU" dirty="0" smtClean="0">
                <a:solidFill>
                  <a:srgbClr val="FF0000"/>
                </a:solidFill>
              </a:rPr>
              <a:t>;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обеспечивать принятие ценностей инклюзивного образования;</a:t>
            </a:r>
          </a:p>
          <a:p>
            <a:r>
              <a:rPr lang="ru-RU" dirty="0" smtClean="0"/>
              <a:t>способствовать пониманию </a:t>
            </a:r>
            <a:r>
              <a:rPr lang="ru-RU" b="1" dirty="0" smtClean="0">
                <a:solidFill>
                  <a:srgbClr val="002060"/>
                </a:solidFill>
              </a:rPr>
              <a:t>необходимости реализации гуманистического подхода в образовательном и социальном пространстве</a:t>
            </a:r>
            <a:r>
              <a:rPr lang="ru-RU" dirty="0" smtClean="0"/>
              <a:t>, развитию </a:t>
            </a:r>
            <a:r>
              <a:rPr lang="ru-RU" b="1" dirty="0" smtClean="0">
                <a:solidFill>
                  <a:srgbClr val="FF0000"/>
                </a:solidFill>
              </a:rPr>
              <a:t>толерантного отношения к участникам инклюзивного образовательного пространства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913168" cy="208823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необходимо развивать </a:t>
            </a:r>
            <a:r>
              <a:rPr lang="ru-RU" sz="2800" dirty="0" smtClean="0">
                <a:solidFill>
                  <a:srgbClr val="FF0000"/>
                </a:solidFill>
              </a:rPr>
              <a:t>профессиональную педагогическую компетентность </a:t>
            </a:r>
            <a:r>
              <a:rPr lang="ru-RU" sz="2800" dirty="0" smtClean="0">
                <a:solidFill>
                  <a:schemeClr val="tx1"/>
                </a:solidFill>
              </a:rPr>
              <a:t>и </a:t>
            </a:r>
            <a:r>
              <a:rPr lang="ru-RU" sz="2800" dirty="0" smtClean="0">
                <a:solidFill>
                  <a:schemeClr val="tx1"/>
                </a:solidFill>
              </a:rPr>
              <a:t>формировать </a:t>
            </a:r>
            <a:r>
              <a:rPr lang="ru-RU" sz="2800" dirty="0" smtClean="0">
                <a:solidFill>
                  <a:srgbClr val="FF0000"/>
                </a:solidFill>
              </a:rPr>
              <a:t>готовность </a:t>
            </a:r>
            <a:r>
              <a:rPr lang="ru-RU" sz="2800" dirty="0" smtClean="0">
                <a:solidFill>
                  <a:schemeClr val="tx1"/>
                </a:solidFill>
              </a:rPr>
              <a:t>специалистов </a:t>
            </a:r>
            <a:r>
              <a:rPr lang="ru-RU" sz="2800" dirty="0" smtClean="0">
                <a:solidFill>
                  <a:srgbClr val="FF0000"/>
                </a:solidFill>
              </a:rPr>
              <a:t>разного профиля к </a:t>
            </a:r>
            <a:r>
              <a:rPr lang="ru-RU" sz="2800" dirty="0" smtClean="0">
                <a:solidFill>
                  <a:schemeClr val="tx1"/>
                </a:solidFill>
              </a:rPr>
              <a:t>работе </a:t>
            </a:r>
            <a:r>
              <a:rPr lang="ru-RU" sz="2800" dirty="0" smtClean="0">
                <a:solidFill>
                  <a:srgbClr val="FF0000"/>
                </a:solidFill>
              </a:rPr>
              <a:t>в условиях инклюзивного образования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0"/>
            <a:ext cx="7963058" cy="5778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966520"/>
            <a:ext cx="8348464" cy="8914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</a:rPr>
              <a:t>СПАСИБО  ЗА   ВНИМАНИЕ 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2" name="Стрелка вниз 1">
            <a:hlinkClick r:id="rId3" action="ppaction://hlinkfile"/>
          </p:cNvPr>
          <p:cNvSpPr/>
          <p:nvPr/>
        </p:nvSpPr>
        <p:spPr>
          <a:xfrm>
            <a:off x="8676456" y="602128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852936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получение образования </a:t>
            </a:r>
            <a:r>
              <a:rPr lang="ru-RU" i="1" dirty="0" smtClean="0">
                <a:solidFill>
                  <a:srgbClr val="FF0000"/>
                </a:solidFill>
              </a:rPr>
              <a:t>большинством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>детей с </a:t>
            </a:r>
            <a:r>
              <a:rPr lang="ru-RU" i="1" dirty="0" smtClean="0">
                <a:solidFill>
                  <a:srgbClr val="FF0000"/>
                </a:solidFill>
              </a:rPr>
              <a:t>ОПФР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>в учреждениях </a:t>
            </a:r>
            <a:br>
              <a:rPr lang="ru-RU" i="1" dirty="0" smtClean="0"/>
            </a:br>
            <a:r>
              <a:rPr lang="ru-RU" i="1" dirty="0" smtClean="0">
                <a:solidFill>
                  <a:srgbClr val="FF0000"/>
                </a:solidFill>
              </a:rPr>
              <a:t>основного образования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/>
              <a:t>создание </a:t>
            </a:r>
            <a:r>
              <a:rPr lang="ru-RU" i="1" dirty="0" smtClean="0">
                <a:solidFill>
                  <a:srgbClr val="FF0000"/>
                </a:solidFill>
              </a:rPr>
              <a:t>специальных условий</a:t>
            </a:r>
            <a:r>
              <a:rPr lang="ru-RU" i="1" dirty="0" smtClean="0"/>
              <a:t> для обучающихся с ОПФР</a:t>
            </a:r>
            <a:br>
              <a:rPr lang="ru-RU" i="1" dirty="0" smtClean="0"/>
            </a:br>
            <a:r>
              <a:rPr lang="ru-RU" i="1" dirty="0" smtClean="0"/>
              <a:t> в учреждениях основного образования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5" y="404664"/>
            <a:ext cx="8568953" cy="9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kern="1200" dirty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Интеграция - альтернатива </a:t>
            </a:r>
            <a:r>
              <a:rPr lang="ru-RU" sz="3200" dirty="0" smtClean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форме получения образования </a:t>
            </a:r>
            <a:r>
              <a:rPr lang="ru-RU" sz="3200" b="1" kern="1200" dirty="0" smtClean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для </a:t>
            </a:r>
            <a:r>
              <a:rPr lang="ru-RU" sz="3200" b="1" kern="1200" dirty="0">
                <a:solidFill>
                  <a:srgbClr val="031C9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лиц с ОПФР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51520" y="2011596"/>
            <a:ext cx="2853010" cy="1330747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Получение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в специальном учреждении 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499141" y="4452360"/>
            <a:ext cx="1609725" cy="715962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B8B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обучение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244714" y="5589240"/>
            <a:ext cx="2267744" cy="870937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B8B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 участие во всех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с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ферах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жизнедеятельности</a:t>
            </a: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7236296" y="4452360"/>
            <a:ext cx="1609725" cy="715962"/>
          </a:xfrm>
          <a:prstGeom prst="rect">
            <a:avLst/>
          </a:prstGeom>
          <a:solidFill>
            <a:srgbClr val="FFFFE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B8BFF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воспитание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644007" y="2011597"/>
            <a:ext cx="3469159" cy="1330747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Получение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в  учреждениях  общего среднего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и дошкольного образования </a:t>
            </a:r>
          </a:p>
        </p:txBody>
      </p:sp>
      <p:cxnSp>
        <p:nvCxnSpPr>
          <p:cNvPr id="17" name="Прямая со стрелкой 16"/>
          <p:cNvCxnSpPr>
            <a:stCxn id="16" idx="2"/>
            <a:endCxn id="9" idx="0"/>
          </p:cNvCxnSpPr>
          <p:nvPr/>
        </p:nvCxnSpPr>
        <p:spPr bwMode="auto">
          <a:xfrm flipH="1">
            <a:off x="6378586" y="3342344"/>
            <a:ext cx="1" cy="22468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/>
          <p:cNvCxnSpPr>
            <a:stCxn id="16" idx="2"/>
            <a:endCxn id="10" idx="0"/>
          </p:cNvCxnSpPr>
          <p:nvPr/>
        </p:nvCxnSpPr>
        <p:spPr bwMode="auto">
          <a:xfrm>
            <a:off x="6378587" y="3342344"/>
            <a:ext cx="1662572" cy="1110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>
            <a:stCxn id="16" idx="2"/>
            <a:endCxn id="8" idx="0"/>
          </p:cNvCxnSpPr>
          <p:nvPr/>
        </p:nvCxnSpPr>
        <p:spPr bwMode="auto">
          <a:xfrm flipH="1">
            <a:off x="4304004" y="3342344"/>
            <a:ext cx="2074583" cy="1110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563888" y="2394394"/>
            <a:ext cx="792088" cy="565150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2179" tIns="31090" rIns="62179" bIns="31090" anchor="ctr"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ИЛИ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2125977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789040"/>
            <a:ext cx="472468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0"/>
            <a:ext cx="864096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endParaRPr lang="ru-RU" b="1" i="1" dirty="0" smtClean="0"/>
          </a:p>
          <a:p>
            <a:pPr algn="just" hangingPunct="0"/>
            <a:r>
              <a:rPr lang="ru-RU" sz="3200" b="1" i="1" dirty="0" smtClean="0">
                <a:solidFill>
                  <a:srgbClr val="0070C0"/>
                </a:solidFill>
              </a:rPr>
              <a:t>Интеграция</a:t>
            </a:r>
            <a:r>
              <a:rPr lang="ru-RU" sz="3200" dirty="0" smtClean="0"/>
              <a:t> (от лат. </a:t>
            </a:r>
            <a:r>
              <a:rPr lang="en-US" sz="3200" dirty="0" err="1" smtClean="0"/>
              <a:t>i</a:t>
            </a:r>
            <a:r>
              <a:rPr lang="ru-RU" sz="3200" dirty="0" err="1" smtClean="0"/>
              <a:t>ntegratio</a:t>
            </a:r>
            <a:r>
              <a:rPr lang="ru-RU" sz="3200" dirty="0" smtClean="0"/>
              <a:t> – соединение) — процесс развития, результатом которого является достижение единства и целостности внутри системы, основанной на взаимозависимости отдельных специализированных элементов</a:t>
            </a:r>
          </a:p>
          <a:p>
            <a:pPr hangingPunct="0"/>
            <a:endParaRPr lang="ru-RU" sz="2400" dirty="0" smtClean="0"/>
          </a:p>
        </p:txBody>
      </p:sp>
      <p:pic>
        <p:nvPicPr>
          <p:cNvPr id="5" name="Содержимое 4" descr="default3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185980" cy="292494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4252"/>
            <a:ext cx="2800943" cy="3103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softEdge rad="31750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354" y="908720"/>
            <a:ext cx="4464646" cy="29757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8964488" cy="604867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C00000"/>
                </a:solidFill>
              </a:rPr>
              <a:t>	</a:t>
            </a:r>
            <a:r>
              <a:rPr lang="ru-RU" sz="2800" b="1" dirty="0" smtClean="0">
                <a:solidFill>
                  <a:schemeClr val="tx1"/>
                </a:solidFill>
              </a:rPr>
              <a:t>Гибкая система интеграции детей с ОПФР в общеобразовательные учреждения учитывает потребности и возможности как ребенка, так и и его семьи, 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	расширяет возможности выбора родителями оптимального образовательного маршрута для своего ребенка, не прерывая близкой связи с ним,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	 способствует выработке адекватной стратегии воспитания и обучения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35427" y="1973610"/>
            <a:ext cx="681355" cy="457200"/>
          </a:xfrm>
          <a:prstGeom prst="rect">
            <a:avLst/>
          </a:prstGeom>
          <a:solidFill>
            <a:srgbClr val="C7C7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 dirty="0">
                <a:latin typeface="Times New Roman"/>
                <a:ea typeface="Times New Roman"/>
              </a:rPr>
              <a:t>ПКПП</a:t>
            </a:r>
          </a:p>
          <a:p>
            <a:pPr algn="ctr"/>
            <a:r>
              <a:rPr lang="ru-RU" sz="1200" b="1" dirty="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13072" y="1334800"/>
            <a:ext cx="1511300" cy="457200"/>
          </a:xfrm>
          <a:prstGeom prst="rect">
            <a:avLst/>
          </a:prstGeom>
          <a:solidFill>
            <a:srgbClr val="FF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 kern="0" dirty="0">
                <a:latin typeface="Times New Roman"/>
                <a:ea typeface="Times New Roman"/>
              </a:rPr>
              <a:t>ДОШКОЛЬНЫЕ</a:t>
            </a:r>
          </a:p>
          <a:p>
            <a:pPr algn="ctr"/>
            <a:r>
              <a:rPr lang="ru-RU" sz="1200" b="1" kern="0" dirty="0">
                <a:latin typeface="Times New Roman"/>
                <a:ea typeface="Times New Roman"/>
              </a:rPr>
              <a:t>УЧРЕЖДЕНИЯ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999212" y="1325275"/>
            <a:ext cx="1524000" cy="444500"/>
          </a:xfrm>
          <a:prstGeom prst="rect">
            <a:avLst/>
          </a:prstGeom>
          <a:solidFill>
            <a:srgbClr val="FF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 kern="0">
                <a:latin typeface="Times New Roman"/>
                <a:ea typeface="Times New Roman"/>
              </a:rPr>
              <a:t>СПЕЦИАЛЬНЫЕ УЧРЕЖДЕНИЯ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79512" y="2564904"/>
            <a:ext cx="1606406" cy="4293096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№7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№9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№10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№13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№15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№17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№19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№21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№23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№24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№26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№27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№29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№31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№32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№33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№34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№35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№36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№37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№38 </a:t>
            </a:r>
          </a:p>
          <a:p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ДУ №39 </a:t>
            </a:r>
          </a:p>
          <a:p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Козенск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ДУ№1 </a:t>
            </a:r>
          </a:p>
          <a:p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Козенск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ДУ№2 </a:t>
            </a:r>
          </a:p>
          <a:p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Криничанск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ДУ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938087" y="1969165"/>
            <a:ext cx="1183005" cy="457200"/>
          </a:xfrm>
          <a:prstGeom prst="rect">
            <a:avLst/>
          </a:prstGeom>
          <a:solidFill>
            <a:srgbClr val="C7C7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>
                <a:latin typeface="Times New Roman"/>
                <a:ea typeface="Times New Roman"/>
              </a:rPr>
              <a:t>Специальные группы 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040956" y="2891185"/>
            <a:ext cx="1173985" cy="1543050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№7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№9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№19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№24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№28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№35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МДД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580112" y="2176174"/>
            <a:ext cx="1238250" cy="1610016"/>
          </a:xfrm>
          <a:prstGeom prst="rect">
            <a:avLst/>
          </a:prstGeom>
          <a:solidFill>
            <a:srgbClr val="C7C7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 dirty="0" smtClean="0">
                <a:latin typeface="Times New Roman"/>
                <a:ea typeface="Times New Roman"/>
              </a:rPr>
              <a:t>ГУО «</a:t>
            </a:r>
            <a:r>
              <a:rPr lang="ru-RU" sz="1200" b="1" dirty="0" err="1" smtClean="0">
                <a:latin typeface="Times New Roman"/>
                <a:ea typeface="Times New Roman"/>
              </a:rPr>
              <a:t>Специальныйясли-сад</a:t>
            </a:r>
            <a:r>
              <a:rPr lang="ru-RU" sz="1200" b="1" dirty="0" smtClean="0">
                <a:latin typeface="Times New Roman"/>
                <a:ea typeface="Times New Roman"/>
              </a:rPr>
              <a:t> №</a:t>
            </a:r>
            <a:r>
              <a:rPr lang="ru-RU" sz="1200" b="1" dirty="0">
                <a:latin typeface="Times New Roman"/>
                <a:ea typeface="Times New Roman"/>
              </a:rPr>
              <a:t>12</a:t>
            </a:r>
          </a:p>
          <a:p>
            <a:pPr algn="ctr"/>
            <a:r>
              <a:rPr lang="ru-RU" sz="1200" b="1" dirty="0">
                <a:latin typeface="Times New Roman"/>
                <a:ea typeface="Times New Roman"/>
              </a:rPr>
              <a:t>для детей с тяжелыми нарушениями </a:t>
            </a:r>
            <a:r>
              <a:rPr lang="ru-RU" sz="1200" b="1" dirty="0" smtClean="0">
                <a:latin typeface="Times New Roman"/>
                <a:ea typeface="Times New Roman"/>
              </a:rPr>
              <a:t>речи </a:t>
            </a:r>
          </a:p>
          <a:p>
            <a:pPr algn="ctr"/>
            <a:r>
              <a:rPr lang="ru-RU" sz="1200" b="1" dirty="0" smtClean="0">
                <a:latin typeface="Times New Roman"/>
                <a:ea typeface="Times New Roman"/>
              </a:rPr>
              <a:t>г. Мозыря»</a:t>
            </a:r>
            <a:endParaRPr lang="ru-RU" sz="1200" b="1" dirty="0">
              <a:latin typeface="Times New Roman"/>
              <a:ea typeface="Times New Roman"/>
            </a:endParaRPr>
          </a:p>
          <a:p>
            <a:pPr algn="ctr"/>
            <a:endParaRPr lang="ru-RU" sz="1200" b="1" dirty="0">
              <a:latin typeface="Times New Roman"/>
              <a:ea typeface="Times New Roman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7113637" y="2175539"/>
            <a:ext cx="1257300" cy="1610651"/>
          </a:xfrm>
          <a:prstGeom prst="rect">
            <a:avLst/>
          </a:prstGeom>
          <a:solidFill>
            <a:srgbClr val="C7C7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 dirty="0" smtClean="0">
                <a:latin typeface="Times New Roman"/>
                <a:ea typeface="Times New Roman"/>
              </a:rPr>
              <a:t>ГУО «</a:t>
            </a:r>
            <a:r>
              <a:rPr lang="ru-RU" sz="1200" b="1" dirty="0" err="1" smtClean="0">
                <a:latin typeface="Times New Roman"/>
                <a:ea typeface="Times New Roman"/>
              </a:rPr>
              <a:t>Специальныйясли-сад</a:t>
            </a:r>
            <a:r>
              <a:rPr lang="ru-RU" sz="1200" b="1" dirty="0" smtClean="0">
                <a:latin typeface="Times New Roman"/>
                <a:ea typeface="Times New Roman"/>
              </a:rPr>
              <a:t> </a:t>
            </a:r>
            <a:r>
              <a:rPr lang="ru-RU" sz="1200" b="1" dirty="0">
                <a:latin typeface="Times New Roman"/>
                <a:ea typeface="Times New Roman"/>
              </a:rPr>
              <a:t>№30</a:t>
            </a:r>
          </a:p>
          <a:p>
            <a:pPr algn="ctr"/>
            <a:r>
              <a:rPr lang="ru-RU" sz="1200" b="1" dirty="0" smtClean="0">
                <a:latin typeface="Times New Roman"/>
                <a:ea typeface="Times New Roman"/>
              </a:rPr>
              <a:t>для детей с нарушениями зрения </a:t>
            </a:r>
          </a:p>
          <a:p>
            <a:pPr algn="ctr"/>
            <a:r>
              <a:rPr lang="ru-RU" sz="1200" b="1" dirty="0" smtClean="0">
                <a:latin typeface="Times New Roman"/>
                <a:ea typeface="Times New Roman"/>
              </a:rPr>
              <a:t>г. Мозыря»</a:t>
            </a:r>
            <a:endParaRPr lang="ru-RU" sz="1200" b="1" dirty="0">
              <a:latin typeface="Times New Roman"/>
              <a:ea typeface="Times New Roman"/>
            </a:endParaRPr>
          </a:p>
          <a:p>
            <a:pPr algn="ctr"/>
            <a:endParaRPr lang="ru-RU" sz="1200" b="1" dirty="0">
              <a:latin typeface="Times New Roman"/>
              <a:ea typeface="Times New Roman"/>
            </a:endParaRPr>
          </a:p>
        </p:txBody>
      </p:sp>
      <p:cxnSp>
        <p:nvCxnSpPr>
          <p:cNvPr id="12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1916882" y="1335435"/>
            <a:ext cx="560633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Прямая соединительная линия 12"/>
          <p:cNvCxnSpPr>
            <a:cxnSpLocks noChangeShapeType="1"/>
          </p:cNvCxnSpPr>
          <p:nvPr/>
        </p:nvCxnSpPr>
        <p:spPr bwMode="auto">
          <a:xfrm flipH="1">
            <a:off x="783407" y="1773585"/>
            <a:ext cx="1981200" cy="1955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Прямая соединительная линия 13"/>
          <p:cNvCxnSpPr>
            <a:cxnSpLocks noChangeShapeType="1"/>
          </p:cNvCxnSpPr>
          <p:nvPr/>
        </p:nvCxnSpPr>
        <p:spPr bwMode="auto">
          <a:xfrm>
            <a:off x="2764607" y="1764060"/>
            <a:ext cx="0" cy="20510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40706" y="2811810"/>
            <a:ext cx="1531161" cy="1474446"/>
          </a:xfrm>
          <a:prstGeom prst="rect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 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№9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№24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№28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ДУ №36 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Криничанское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ДУ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318202" y="1977420"/>
            <a:ext cx="946150" cy="617855"/>
          </a:xfrm>
          <a:prstGeom prst="rect">
            <a:avLst/>
          </a:prstGeom>
          <a:solidFill>
            <a:srgbClr val="C7C7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200" b="1">
                <a:latin typeface="Times New Roman"/>
                <a:ea typeface="Times New Roman"/>
              </a:rPr>
              <a:t>Интегрированные группы</a:t>
            </a:r>
          </a:p>
        </p:txBody>
      </p:sp>
      <p:cxnSp>
        <p:nvCxnSpPr>
          <p:cNvPr id="17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2764607" y="1792635"/>
            <a:ext cx="1800225" cy="1765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Прямая соединительная линия 17"/>
          <p:cNvCxnSpPr>
            <a:cxnSpLocks noChangeShapeType="1"/>
          </p:cNvCxnSpPr>
          <p:nvPr/>
        </p:nvCxnSpPr>
        <p:spPr bwMode="auto">
          <a:xfrm flipH="1">
            <a:off x="6203047" y="1764060"/>
            <a:ext cx="523875" cy="403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6726922" y="1773585"/>
            <a:ext cx="1057275" cy="393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Прямая соединительная линия 19"/>
          <p:cNvCxnSpPr>
            <a:cxnSpLocks noChangeShapeType="1"/>
          </p:cNvCxnSpPr>
          <p:nvPr/>
        </p:nvCxnSpPr>
        <p:spPr bwMode="auto">
          <a:xfrm>
            <a:off x="4564832" y="243081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1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2764607" y="2592735"/>
            <a:ext cx="0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Прямая соединительная линия 21"/>
          <p:cNvCxnSpPr>
            <a:cxnSpLocks noChangeShapeType="1"/>
            <a:stCxn id="4" idx="2"/>
          </p:cNvCxnSpPr>
          <p:nvPr/>
        </p:nvCxnSpPr>
        <p:spPr bwMode="auto">
          <a:xfrm>
            <a:off x="776105" y="2430810"/>
            <a:ext cx="0" cy="13409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-144016" y="6012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-540568" y="12687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2338" algn="l"/>
              </a:tabLst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2338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02338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33"/>
          <p:cNvSpPr>
            <a:spLocks noChangeArrowheads="1"/>
          </p:cNvSpPr>
          <p:nvPr/>
        </p:nvSpPr>
        <p:spPr bwMode="auto">
          <a:xfrm>
            <a:off x="157772" y="1"/>
            <a:ext cx="849592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12100" algn="l"/>
              </a:tabLst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 sz="1800" b="1" i="0" u="none" strike="noStrike" kern="1200" baseline="0">
                <a:solidFill>
                  <a:srgbClr val="6699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Сеть учреждений дошкольного образования Мозырского района,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 sz="1800" b="1" i="0" u="none" strike="noStrike" kern="1200" baseline="0">
                <a:solidFill>
                  <a:srgbClr val="6699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оказывающих образовательные услуги  детям с ОПФР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 sz="1800" b="1" i="0" u="none" strike="noStrike" kern="1200" baseline="0">
                <a:solidFill>
                  <a:srgbClr val="6699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b="1" dirty="0" smtClean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2014/2015 </a:t>
            </a:r>
            <a:r>
              <a:rPr lang="ru-RU" b="1" dirty="0">
                <a:solidFill>
                  <a:srgbClr val="031C99"/>
                </a:solidFill>
                <a:latin typeface="Times New Roman" pitchFamily="18" charset="0"/>
                <a:cs typeface="Times New Roman" pitchFamily="18" charset="0"/>
              </a:rPr>
              <a:t>учебный год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121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28794" y="5857892"/>
            <a:ext cx="7024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*коррекционно-педагогическая помощь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ПКПП оказывается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детям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 ОПФР школьного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дошкольного возраста из одного населенного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пункта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07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57158" y="1571612"/>
            <a:ext cx="2357454" cy="484188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Специальные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классы </a:t>
            </a:r>
            <a:endParaRPr lang="ru-RU" sz="1400" dirty="0">
              <a:cs typeface="Times New Roman" pitchFamily="18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357158" y="3286124"/>
            <a:ext cx="2214578" cy="457200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Интегрированные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классы </a:t>
            </a:r>
            <a:endParaRPr lang="ru-RU" sz="1400" dirty="0">
              <a:cs typeface="Arial" pitchFamily="34" charset="0"/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6357950" y="4786322"/>
            <a:ext cx="2428892" cy="563563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Пункты </a:t>
            </a:r>
            <a:r>
              <a:rPr lang="ru-RU" sz="1400" b="1" dirty="0" err="1">
                <a:solidFill>
                  <a:srgbClr val="000000"/>
                </a:solidFill>
              </a:rPr>
              <a:t>коррекционно</a:t>
            </a:r>
            <a:r>
              <a:rPr lang="ru-RU" sz="1400" b="1" dirty="0">
                <a:solidFill>
                  <a:srgbClr val="000000"/>
                </a:solidFill>
              </a:rPr>
              <a:t>-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</a:rPr>
              <a:t>педагогической помощи</a:t>
            </a:r>
            <a:endParaRPr lang="ru-RU" sz="1400" dirty="0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6143636" y="1571612"/>
            <a:ext cx="2428893" cy="563562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Специальные 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группы </a:t>
            </a:r>
            <a:endParaRPr lang="ru-RU" sz="1400" dirty="0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214282" y="4857760"/>
            <a:ext cx="2676525" cy="561975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Обучение на дому</a:t>
            </a:r>
            <a:endParaRPr lang="ru-RU" sz="1400" dirty="0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3786182" y="2500306"/>
            <a:ext cx="1285884" cy="509582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>
              <a:buSzPts val="1800"/>
              <a:buFontTx/>
              <a:buChar char="•"/>
            </a:pPr>
            <a:endParaRPr lang="be-BY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ts val="1800"/>
              <a:buFontTx/>
              <a:buChar char="•"/>
            </a:pPr>
            <a:endParaRPr lang="be-BY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148 детей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ts val="1800"/>
              <a:buFontTx/>
              <a:buChar char="•"/>
            </a:pPr>
            <a:endParaRPr lang="ru-RU" sz="1600" dirty="0"/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857224" y="2143116"/>
            <a:ext cx="1285884" cy="432321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</a:p>
          <a:p>
            <a:pPr algn="ctr"/>
            <a:r>
              <a:rPr lang="ru-RU" sz="12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учащихся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785786" y="3786190"/>
            <a:ext cx="1214446" cy="566737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90 классов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194 учащихся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7072330" y="5429264"/>
            <a:ext cx="1214446" cy="500066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>
              <a:buSzPts val="1800"/>
            </a:pPr>
            <a:r>
              <a:rPr lang="ru-RU" sz="1200" dirty="0" smtClean="0">
                <a:solidFill>
                  <a:srgbClr val="000000"/>
                </a:solidFill>
              </a:rPr>
              <a:t>45 ПКПП </a:t>
            </a:r>
            <a:endParaRPr lang="ru-RU" sz="1200" dirty="0">
              <a:solidFill>
                <a:srgbClr val="000000"/>
              </a:solidFill>
            </a:endParaRPr>
          </a:p>
          <a:p>
            <a:pPr algn="ctr"/>
            <a:r>
              <a:rPr lang="ru-RU" sz="1200" i="1" dirty="0" smtClean="0">
                <a:solidFill>
                  <a:srgbClr val="000000"/>
                </a:solidFill>
              </a:rPr>
              <a:t>2046 детей</a:t>
            </a:r>
            <a:endParaRPr lang="ru-RU" sz="1200" i="1" dirty="0">
              <a:solidFill>
                <a:srgbClr val="000000"/>
              </a:solidFill>
            </a:endParaRP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6786578" y="2214554"/>
            <a:ext cx="1285884" cy="500066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12 </a:t>
            </a:r>
            <a:r>
              <a:rPr lang="ru-RU" sz="1200" dirty="0">
                <a:solidFill>
                  <a:srgbClr val="000000"/>
                </a:solidFill>
              </a:rPr>
              <a:t>групп</a:t>
            </a:r>
          </a:p>
          <a:p>
            <a:pPr algn="ctr"/>
            <a:r>
              <a:rPr lang="ru-RU" sz="1200" i="1" dirty="0" smtClean="0">
                <a:solidFill>
                  <a:srgbClr val="000000"/>
                </a:solidFill>
              </a:rPr>
              <a:t>151 ребенок</a:t>
            </a:r>
            <a:endParaRPr lang="ru-RU" dirty="0"/>
          </a:p>
        </p:txBody>
      </p:sp>
      <p:sp>
        <p:nvSpPr>
          <p:cNvPr id="5133" name="Rectangle 15"/>
          <p:cNvSpPr>
            <a:spLocks noChangeArrowheads="1"/>
          </p:cNvSpPr>
          <p:nvPr/>
        </p:nvSpPr>
        <p:spPr bwMode="auto">
          <a:xfrm>
            <a:off x="785786" y="5429264"/>
            <a:ext cx="1285885" cy="428628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/>
            <a:endParaRPr lang="ru-RU" sz="1200" i="1" dirty="0">
              <a:solidFill>
                <a:srgbClr val="000000"/>
              </a:solidFill>
            </a:endParaRPr>
          </a:p>
          <a:p>
            <a:pPr algn="ctr"/>
            <a:endParaRPr lang="ru-RU" sz="1200" i="1" dirty="0">
              <a:solidFill>
                <a:srgbClr val="000000"/>
              </a:solidFill>
            </a:endParaRPr>
          </a:p>
          <a:p>
            <a:pPr algn="ctr"/>
            <a:r>
              <a:rPr lang="ru-RU" sz="1200" i="1" dirty="0" smtClean="0">
                <a:solidFill>
                  <a:srgbClr val="000000"/>
                </a:solidFill>
              </a:rPr>
              <a:t>40 учащихся</a:t>
            </a:r>
            <a:endParaRPr lang="ru-RU" sz="1200" i="1" dirty="0">
              <a:solidFill>
                <a:srgbClr val="00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5134" name="Rectangle 16"/>
          <p:cNvSpPr>
            <a:spLocks noChangeArrowheads="1"/>
          </p:cNvSpPr>
          <p:nvPr/>
        </p:nvSpPr>
        <p:spPr bwMode="auto">
          <a:xfrm>
            <a:off x="3428992" y="1857364"/>
            <a:ext cx="1989138" cy="563563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 err="1">
                <a:solidFill>
                  <a:srgbClr val="000000"/>
                </a:solidFill>
              </a:rPr>
              <a:t>ЦКРОиР</a:t>
            </a:r>
            <a:endParaRPr lang="ru-RU" sz="1400" dirty="0"/>
          </a:p>
        </p:txBody>
      </p:sp>
      <p:sp>
        <p:nvSpPr>
          <p:cNvPr id="5135" name="Rectangle 17"/>
          <p:cNvSpPr>
            <a:spLocks noChangeArrowheads="1"/>
          </p:cNvSpPr>
          <p:nvPr/>
        </p:nvSpPr>
        <p:spPr bwMode="auto">
          <a:xfrm>
            <a:off x="6500826" y="3286124"/>
            <a:ext cx="2214578" cy="457200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Интегрированные </a:t>
            </a:r>
            <a:endParaRPr lang="ru-RU" sz="14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группы </a:t>
            </a:r>
            <a:endParaRPr lang="ru-RU" sz="1400" dirty="0"/>
          </a:p>
        </p:txBody>
      </p:sp>
      <p:sp>
        <p:nvSpPr>
          <p:cNvPr id="5136" name="Rectangle 18"/>
          <p:cNvSpPr>
            <a:spLocks noChangeArrowheads="1"/>
          </p:cNvSpPr>
          <p:nvPr/>
        </p:nvSpPr>
        <p:spPr bwMode="auto">
          <a:xfrm>
            <a:off x="6929454" y="3786190"/>
            <a:ext cx="1214446" cy="500066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11 групп</a:t>
            </a:r>
            <a:endParaRPr lang="ru-RU" sz="1200" dirty="0">
              <a:solidFill>
                <a:srgbClr val="000000"/>
              </a:solidFill>
            </a:endParaRPr>
          </a:p>
          <a:p>
            <a:pPr algn="ctr"/>
            <a:r>
              <a:rPr lang="ru-RU" sz="1200" i="1" dirty="0" smtClean="0">
                <a:solidFill>
                  <a:srgbClr val="000000"/>
                </a:solidFill>
              </a:rPr>
              <a:t>41 ребенок</a:t>
            </a:r>
            <a:endParaRPr lang="ru-RU" dirty="0"/>
          </a:p>
        </p:txBody>
      </p:sp>
      <p:sp>
        <p:nvSpPr>
          <p:cNvPr id="5137" name="Rectangle 19"/>
          <p:cNvSpPr>
            <a:spLocks noChangeArrowheads="1"/>
          </p:cNvSpPr>
          <p:nvPr/>
        </p:nvSpPr>
        <p:spPr bwMode="auto">
          <a:xfrm>
            <a:off x="3428992" y="3714752"/>
            <a:ext cx="2286016" cy="642942"/>
          </a:xfrm>
          <a:prstGeom prst="rect">
            <a:avLst/>
          </a:prstGeom>
          <a:solidFill>
            <a:srgbClr val="9BFF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B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00007D"/>
                  </a:outerShdw>
                </a:effectLst>
              </a14:hiddenEffects>
            </a:ext>
          </a:extLst>
        </p:spPr>
        <p:txBody>
          <a:bodyPr lIns="62179" tIns="31090" rIns="62179" bIns="31090" anchor="ctr">
            <a:flatTx/>
          </a:bodyPr>
          <a:lstStyle/>
          <a:p>
            <a:pPr algn="ctr"/>
            <a:r>
              <a:rPr lang="ru-RU" sz="1400" b="1" dirty="0" smtClean="0"/>
              <a:t>Специальные дошкольные учреждения</a:t>
            </a:r>
          </a:p>
          <a:p>
            <a:pPr algn="ctr"/>
            <a:endParaRPr lang="ru-RU" sz="1200" dirty="0"/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645125" y="293747"/>
            <a:ext cx="7775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2400" b="1" dirty="0" smtClean="0">
                <a:solidFill>
                  <a:srgbClr val="031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Охват специальным образованием детей с ОПФР </a:t>
            </a:r>
          </a:p>
          <a:p>
            <a:pPr algn="ctr"/>
            <a:r>
              <a:rPr lang="ru-RU" sz="2400" b="1" dirty="0" smtClean="0">
                <a:solidFill>
                  <a:srgbClr val="031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учреждениях образования </a:t>
            </a:r>
            <a:r>
              <a:rPr lang="ru-RU" sz="2400" b="1" dirty="0" err="1" smtClean="0">
                <a:solidFill>
                  <a:srgbClr val="031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Мозырского</a:t>
            </a:r>
            <a:r>
              <a:rPr lang="ru-RU" sz="2400" b="1" dirty="0" smtClean="0">
                <a:solidFill>
                  <a:srgbClr val="031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rgbClr val="031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786182" y="4429132"/>
            <a:ext cx="1285884" cy="509582"/>
          </a:xfrm>
          <a:prstGeom prst="rect">
            <a:avLst/>
          </a:prstGeom>
          <a:solidFill>
            <a:srgbClr val="FFFF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003300">
                <a:alpha val="50000"/>
              </a:srgbClr>
            </a:outerShdw>
          </a:effectLst>
        </p:spPr>
        <p:txBody>
          <a:bodyPr lIns="62179" tIns="31090" rIns="62179" bIns="31090" anchor="ctr"/>
          <a:lstStyle/>
          <a:p>
            <a:pPr algn="ctr">
              <a:buSzPts val="1800"/>
              <a:buFontTx/>
              <a:buChar char="•"/>
            </a:pPr>
            <a:endParaRPr lang="be-BY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ts val="1800"/>
              <a:buFontTx/>
              <a:buChar char="•"/>
            </a:pPr>
            <a:endParaRPr lang="be-BY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207 детей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SzPts val="1800"/>
              <a:buFontTx/>
              <a:buChar char="•"/>
            </a:pPr>
            <a:endParaRPr lang="ru-R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800</TotalTime>
  <Words>704</Words>
  <Application>Microsoft Office PowerPoint</Application>
  <PresentationFormat>Экран (4:3)</PresentationFormat>
  <Paragraphs>205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ОСНОВНЫЕ ХАРАКТЕРИСТИКИ СОВРЕМЕННОЙ СИСТЕМЫ СПЕЦИАЛЬНОГО ОБРАЗОВАНИЯ РЕСПУБЛИКИ БЕЛАРУСЬ  доклад старшего преподавателя кафедры практической психологии и дефектологии Е.Н.Михайловой</vt:lpstr>
      <vt:lpstr>оптимизация  сети учреждений специального образования</vt:lpstr>
      <vt:lpstr>получение образования большинством  детей с ОПФР  в учреждениях  основного образования</vt:lpstr>
      <vt:lpstr>создание специальных условий для обучающихся с ОПФР  в учреждениях основного образования </vt:lpstr>
      <vt:lpstr>Интеграция - альтернатива в форме получения образования для лиц с ОПФР</vt:lpstr>
      <vt:lpstr>Слайд 6</vt:lpstr>
      <vt:lpstr>Слайд 7</vt:lpstr>
      <vt:lpstr>Слайд 8</vt:lpstr>
      <vt:lpstr>Слайд 9</vt:lpstr>
      <vt:lpstr>Распределение детей с ОПФР в соответствии с классификацией нарушений развития</vt:lpstr>
      <vt:lpstr>Тенденции развития сети специального образования в Мозырском районе</vt:lpstr>
      <vt:lpstr>Тенденции развития специального образования на уровне дошкольного образования</vt:lpstr>
      <vt:lpstr>Учреждения образования Гомельской области, обеспечивающие получение профессионально-технического образования лицам  с интеллектуальной недостаточностью</vt:lpstr>
      <vt:lpstr>Слайд 14</vt:lpstr>
      <vt:lpstr>движение по пути к инклюзивному образованию </vt:lpstr>
      <vt:lpstr>Инклюзия (калька с англ. inclusion) — включение, добавление, прибавление, присоединение.  Инклюзия (включение) - «принятие каждого ребенка и гибкость в подходах к обучению»</vt:lpstr>
      <vt:lpstr>Сравнение ИНТЕГРАЦИИ и ИНКЛЮЗИИ  </vt:lpstr>
      <vt:lpstr>Слайд 18</vt:lpstr>
      <vt:lpstr>Актуальность инклюзивного обучения всех детей обусловлена факторами:  реализацией принципа гуманизации образования ;  социальной политикой государства в сфере образования : право выбора каждым учащимся места и способа обучения;  развитием инклюзивных процессов в обществе и образовании, что ведет к необходимости расширения и углубления профессиональных компетенций педагогов, работающих в учреждениях основного образования</vt:lpstr>
      <vt:lpstr>Инклюзивное образование подразумевает</vt:lpstr>
      <vt:lpstr>Проблема специального образования -</vt:lpstr>
      <vt:lpstr>необходимо развивать профессиональную педагогическую компетентность и формировать готовность специалистов разного профиля к работе в условиях инклюзивного образования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ХАРАКТЕРИСТИКИ СОВРЕМЕННОЙ СИСТЕМЫ СПЕЦИАЛЬНОГО ОБРАЗОВАНИЯ РЕСПУБЛИКИ БЕЛАРУСЬ</dc:title>
  <cp:lastModifiedBy>Admin</cp:lastModifiedBy>
  <cp:revision>95</cp:revision>
  <dcterms:modified xsi:type="dcterms:W3CDTF">2004-08-04T21:54:13Z</dcterms:modified>
</cp:coreProperties>
</file>