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7" r:id="rId2"/>
    <p:sldId id="290" r:id="rId3"/>
    <p:sldId id="284" r:id="rId4"/>
    <p:sldId id="265" r:id="rId5"/>
    <p:sldId id="273" r:id="rId6"/>
    <p:sldId id="291" r:id="rId7"/>
    <p:sldId id="281" r:id="rId8"/>
    <p:sldId id="276" r:id="rId9"/>
    <p:sldId id="292" r:id="rId10"/>
    <p:sldId id="277" r:id="rId11"/>
    <p:sldId id="274" r:id="rId12"/>
    <p:sldId id="279" r:id="rId13"/>
    <p:sldId id="293" r:id="rId14"/>
    <p:sldId id="259" r:id="rId15"/>
    <p:sldId id="282" r:id="rId16"/>
    <p:sldId id="294" r:id="rId17"/>
    <p:sldId id="295" r:id="rId18"/>
    <p:sldId id="323" r:id="rId19"/>
    <p:sldId id="343" r:id="rId20"/>
    <p:sldId id="326" r:id="rId21"/>
    <p:sldId id="328" r:id="rId22"/>
    <p:sldId id="280" r:id="rId23"/>
    <p:sldId id="344" r:id="rId24"/>
    <p:sldId id="345" r:id="rId25"/>
    <p:sldId id="346" r:id="rId26"/>
    <p:sldId id="299" r:id="rId27"/>
    <p:sldId id="264" r:id="rId28"/>
    <p:sldId id="266" r:id="rId29"/>
    <p:sldId id="271" r:id="rId30"/>
    <p:sldId id="257" r:id="rId31"/>
    <p:sldId id="300" r:id="rId32"/>
    <p:sldId id="296" r:id="rId33"/>
    <p:sldId id="258" r:id="rId34"/>
    <p:sldId id="306" r:id="rId35"/>
    <p:sldId id="309" r:id="rId36"/>
    <p:sldId id="311" r:id="rId37"/>
    <p:sldId id="312" r:id="rId38"/>
    <p:sldId id="315" r:id="rId39"/>
    <p:sldId id="314" r:id="rId40"/>
    <p:sldId id="316" r:id="rId41"/>
    <p:sldId id="317" r:id="rId42"/>
    <p:sldId id="334" r:id="rId43"/>
    <p:sldId id="335" r:id="rId44"/>
    <p:sldId id="260" r:id="rId45"/>
    <p:sldId id="333" r:id="rId46"/>
    <p:sldId id="301" r:id="rId47"/>
    <p:sldId id="329" r:id="rId48"/>
    <p:sldId id="263" r:id="rId49"/>
    <p:sldId id="330" r:id="rId50"/>
    <p:sldId id="331" r:id="rId51"/>
    <p:sldId id="298" r:id="rId52"/>
    <p:sldId id="337" r:id="rId53"/>
    <p:sldId id="338" r:id="rId54"/>
    <p:sldId id="340" r:id="rId55"/>
    <p:sldId id="342" r:id="rId56"/>
    <p:sldId id="341" r:id="rId57"/>
    <p:sldId id="347" r:id="rId5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varScale="1">
        <p:scale>
          <a:sx n="66" d="100"/>
          <a:sy n="66" d="100"/>
        </p:scale>
        <p:origin x="-450"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7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D98C738-EDFF-462B-BF16-59B9768306BD}" type="datetimeFigureOut">
              <a:rPr lang="ru-RU" smtClean="0"/>
              <a:pPr/>
              <a:t>19.04.2012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F43CB12-0870-4E4E-BDCF-5E1E17A7250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8C738-EDFF-462B-BF16-59B9768306BD}" type="datetimeFigureOut">
              <a:rPr lang="ru-RU" smtClean="0"/>
              <a:pPr/>
              <a:t>19.04.2012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3CB12-0870-4E4E-BDCF-5E1E17A7250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hyperlink" Target="http://salekhardnews.ru/forum/index.php?/topic/1361-dhdhnndhdhznedhdhzdhundhndhudhnoedhdhnndh-dhdhndhanenoendhdh/page__st__-6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hyperlink" Target="http://naxodka.od.ua/" TargetMode="Externa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liveinternet.ru/users/ioaxasa/page53.shtml"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www.liveinternet.ru/users/ioaxasa/post199073632/" TargetMode="External"/><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virentia-club.com/index.php?option=com_datsogallery&amp;func=detail&amp;catid=12&amp;id=299&amp;Itemid=47"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imobilco.ru/news/inner/?id=269"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liveinternet.ru/community/2281209/post135643689/"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naxodka.od.ua/" TargetMode="Externa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hyperlink" Target="http://naxodka.od.ua/"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hyperlink" Target="http://naxodka.od.ua/" TargetMode="External"/><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BEBA8EAE-BF5A-486C-A8C5-ECC9F3942E4B}">
                <a14:imgProps xmlns="" xmlns:a14="http://schemas.microsoft.com/office/drawing/2010/main">
                  <a14:imgLayer r:embed="rId3">
                    <a14:imgEffect>
                      <a14:brightnessContrast bright="40000" contrast="-7000"/>
                    </a14:imgEffect>
                  </a14:imgLayer>
                </a14:imgProps>
              </a:ext>
            </a:extLst>
          </a:blip>
          <a:srcRect l="7428" t="24641" r="7428" b="11491"/>
          <a:stretch/>
        </p:blipFill>
        <p:spPr bwMode="auto">
          <a:xfrm>
            <a:off x="0" y="-31906"/>
            <a:ext cx="9204811" cy="6904691"/>
          </a:xfrm>
          <a:prstGeom prst="rect">
            <a:avLst/>
          </a:prstGeom>
          <a:noFill/>
          <a:ln w="9525">
            <a:noFill/>
            <a:miter lim="800000"/>
            <a:headEnd/>
            <a:tailEnd/>
          </a:ln>
        </p:spPr>
      </p:pic>
      <p:sp>
        <p:nvSpPr>
          <p:cNvPr id="2" name="Прямоугольник 1"/>
          <p:cNvSpPr/>
          <p:nvPr/>
        </p:nvSpPr>
        <p:spPr>
          <a:xfrm>
            <a:off x="2417928" y="332656"/>
            <a:ext cx="436895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5400" b="1" dirty="0" smtClean="0">
                <a:ln w="11430">
                  <a:solidFill>
                    <a:schemeClr val="accent6">
                      <a:lumMod val="50000"/>
                    </a:schemeClr>
                  </a:solidFill>
                </a:ln>
                <a:solidFill>
                  <a:srgbClr val="FFC000"/>
                </a:solidFill>
                <a:effectLst>
                  <a:outerShdw blurRad="80000" dist="40000" dir="5040000" algn="tl">
                    <a:srgbClr val="000000">
                      <a:alpha val="30000"/>
                    </a:srgbClr>
                  </a:outerShdw>
                </a:effectLst>
              </a:rPr>
              <a:t>ПЕРЕКРЕСТКИ</a:t>
            </a:r>
            <a:endParaRPr lang="ru-RU" sz="5400" b="1" dirty="0">
              <a:ln w="11430">
                <a:solidFill>
                  <a:schemeClr val="accent6">
                    <a:lumMod val="50000"/>
                  </a:schemeClr>
                </a:solidFill>
              </a:ln>
              <a:solidFill>
                <a:srgbClr val="FFC000"/>
              </a:solidFill>
              <a:effectLst>
                <a:outerShdw blurRad="80000" dist="40000" dir="5040000" algn="tl">
                  <a:srgbClr val="000000">
                    <a:alpha val="30000"/>
                  </a:srgbClr>
                </a:outerShdw>
              </a:effectLst>
            </a:endParaRPr>
          </a:p>
        </p:txBody>
      </p:sp>
      <p:sp>
        <p:nvSpPr>
          <p:cNvPr id="5" name="Прямоугольник 4"/>
          <p:cNvSpPr/>
          <p:nvPr/>
        </p:nvSpPr>
        <p:spPr>
          <a:xfrm>
            <a:off x="161140" y="2492896"/>
            <a:ext cx="8715436" cy="3444020"/>
          </a:xfrm>
          <a:prstGeom prst="rect">
            <a:avLst/>
          </a:prstGeom>
        </p:spPr>
        <p:txBody>
          <a:bodyPr wrap="square">
            <a:spAutoFit/>
          </a:bodyPr>
          <a:lstStyle/>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Экспозиция </a:t>
            </a:r>
          </a:p>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«ПЕРЕКРЕСТКИ» </a:t>
            </a:r>
          </a:p>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посвящена встрече </a:t>
            </a:r>
          </a:p>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Искусства и Книги.</a:t>
            </a:r>
          </a:p>
          <a:p>
            <a:pPr algn="ctr">
              <a:lnSpc>
                <a:spcPct val="110000"/>
              </a:lnSpc>
            </a:pPr>
            <a:endParaRPr lang="ru-RU" dirty="0" smtClean="0">
              <a:solidFill>
                <a:schemeClr val="accent6">
                  <a:lumMod val="50000"/>
                </a:schemeClr>
              </a:solidFill>
              <a:effectLst>
                <a:glow rad="101600">
                  <a:schemeClr val="accent5">
                    <a:satMod val="175000"/>
                    <a:alpha val="40000"/>
                  </a:schemeClr>
                </a:glow>
              </a:effectLst>
              <a:latin typeface="Arial Black" pitchFamily="34" charset="0"/>
            </a:endParaRPr>
          </a:p>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Книга и Читатель  стали темой и даже формой произведений искусства разных видов и жанров. </a:t>
            </a:r>
          </a:p>
          <a:p>
            <a:pPr algn="ctr">
              <a:lnSpc>
                <a:spcPct val="110000"/>
              </a:lnSpc>
            </a:pPr>
            <a:endParaRPr lang="ru-RU" dirty="0" smtClean="0">
              <a:solidFill>
                <a:schemeClr val="accent6">
                  <a:lumMod val="50000"/>
                </a:schemeClr>
              </a:solidFill>
              <a:effectLst>
                <a:glow rad="101600">
                  <a:schemeClr val="accent5">
                    <a:satMod val="175000"/>
                    <a:alpha val="40000"/>
                  </a:schemeClr>
                </a:glow>
              </a:effectLst>
              <a:latin typeface="Arial Black" pitchFamily="34" charset="0"/>
            </a:endParaRPr>
          </a:p>
          <a:p>
            <a:pPr algn="ctr">
              <a:lnSpc>
                <a:spcPct val="110000"/>
              </a:lnSpc>
            </a:pPr>
            <a:r>
              <a:rPr lang="ru-RU" dirty="0" smtClean="0">
                <a:solidFill>
                  <a:schemeClr val="accent6">
                    <a:lumMod val="50000"/>
                  </a:schemeClr>
                </a:solidFill>
                <a:effectLst>
                  <a:glow rad="101600">
                    <a:schemeClr val="accent5">
                      <a:satMod val="175000"/>
                      <a:alpha val="40000"/>
                    </a:schemeClr>
                  </a:glow>
                </a:effectLst>
                <a:latin typeface="Arial Black" pitchFamily="34" charset="0"/>
              </a:rPr>
              <a:t>Представленные работы – признание возвышенной духовности необъятного мира Книги, источника вдохновения и вечного спутника человека.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8100000" scaled="0"/>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85720" y="285728"/>
            <a:ext cx="3927689" cy="442150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28596" y="4857760"/>
            <a:ext cx="5072098" cy="830997"/>
          </a:xfrm>
          <a:prstGeom prst="rect">
            <a:avLst/>
          </a:prstGeom>
        </p:spPr>
        <p:txBody>
          <a:bodyPr wrap="square">
            <a:spAutoFit/>
          </a:bodyPr>
          <a:lstStyle/>
          <a:p>
            <a:pPr indent="533400" algn="just"/>
            <a:r>
              <a:rPr lang="ru-RU" sz="1600" b="1" i="1" dirty="0">
                <a:latin typeface="Times New Roman" pitchFamily="18" charset="0"/>
                <a:cs typeface="Times New Roman" pitchFamily="18" charset="0"/>
              </a:rPr>
              <a:t> «</a:t>
            </a:r>
            <a:r>
              <a:rPr lang="ru-RU" sz="1600" b="1" i="1" dirty="0">
                <a:effectLst>
                  <a:glow rad="63500">
                    <a:schemeClr val="accent5">
                      <a:satMod val="175000"/>
                      <a:alpha val="40000"/>
                    </a:schemeClr>
                  </a:glow>
                </a:effectLst>
                <a:latin typeface="Times New Roman" pitchFamily="18" charset="0"/>
                <a:cs typeface="Times New Roman" pitchFamily="18" charset="0"/>
              </a:rPr>
              <a:t>Когда я был маленьким мальчиком, </a:t>
            </a:r>
            <a:r>
              <a:rPr lang="ru-RU" sz="1600" b="1" i="1" dirty="0" smtClean="0">
                <a:effectLst>
                  <a:glow rad="63500">
                    <a:schemeClr val="accent5">
                      <a:satMod val="175000"/>
                      <a:alpha val="40000"/>
                    </a:schemeClr>
                  </a:glow>
                </a:effectLst>
                <a:latin typeface="Times New Roman" pitchFamily="18" charset="0"/>
                <a:cs typeface="Times New Roman" pitchFamily="18" charset="0"/>
              </a:rPr>
              <a:t>– </a:t>
            </a:r>
            <a:r>
              <a:rPr lang="ru-RU" sz="1600" b="1" i="1" dirty="0">
                <a:effectLst>
                  <a:glow rad="63500">
                    <a:schemeClr val="accent5">
                      <a:satMod val="175000"/>
                      <a:alpha val="40000"/>
                    </a:schemeClr>
                  </a:glow>
                </a:effectLst>
                <a:latin typeface="Times New Roman" pitchFamily="18" charset="0"/>
                <a:cs typeface="Times New Roman" pitchFamily="18" charset="0"/>
              </a:rPr>
              <a:t>говорит </a:t>
            </a:r>
            <a:r>
              <a:rPr lang="ru-RU" sz="1600" b="1" i="1" dirty="0" err="1" smtClean="0">
                <a:effectLst>
                  <a:glow rad="63500">
                    <a:schemeClr val="accent5">
                      <a:satMod val="175000"/>
                      <a:alpha val="40000"/>
                    </a:schemeClr>
                  </a:glow>
                </a:effectLst>
                <a:latin typeface="Times New Roman" pitchFamily="18" charset="0"/>
                <a:cs typeface="Times New Roman" pitchFamily="18" charset="0"/>
              </a:rPr>
              <a:t>Ливио</a:t>
            </a:r>
            <a:r>
              <a:rPr lang="ru-RU" sz="1600" b="1" i="1" dirty="0" smtClean="0">
                <a:effectLst>
                  <a:glow rad="63500">
                    <a:schemeClr val="accent5">
                      <a:satMod val="175000"/>
                      <a:alpha val="40000"/>
                    </a:schemeClr>
                  </a:glow>
                </a:effectLst>
                <a:latin typeface="Times New Roman" pitchFamily="18" charset="0"/>
                <a:cs typeface="Times New Roman" pitchFamily="18" charset="0"/>
              </a:rPr>
              <a:t> </a:t>
            </a:r>
            <a:r>
              <a:rPr lang="ru-RU" sz="1600" b="1" i="1" dirty="0" err="1">
                <a:effectLst>
                  <a:glow rad="63500">
                    <a:schemeClr val="accent5">
                      <a:satMod val="175000"/>
                      <a:alpha val="40000"/>
                    </a:schemeClr>
                  </a:glow>
                </a:effectLst>
                <a:latin typeface="Times New Roman" pitchFamily="18" charset="0"/>
                <a:cs typeface="Times New Roman" pitchFamily="18" charset="0"/>
              </a:rPr>
              <a:t>ди</a:t>
            </a:r>
            <a:r>
              <a:rPr lang="ru-RU" sz="1600" b="1" i="1" dirty="0">
                <a:effectLst>
                  <a:glow rad="63500">
                    <a:schemeClr val="accent5">
                      <a:satMod val="175000"/>
                      <a:alpha val="40000"/>
                    </a:schemeClr>
                  </a:glow>
                </a:effectLst>
                <a:latin typeface="Times New Roman" pitchFamily="18" charset="0"/>
                <a:cs typeface="Times New Roman" pitchFamily="18" charset="0"/>
              </a:rPr>
              <a:t> Марки, </a:t>
            </a:r>
            <a:r>
              <a:rPr lang="ru-RU" sz="1600" b="1" i="1" dirty="0" smtClean="0">
                <a:effectLst>
                  <a:glow rad="63500">
                    <a:schemeClr val="accent5">
                      <a:satMod val="175000"/>
                      <a:alpha val="40000"/>
                    </a:schemeClr>
                  </a:glow>
                </a:effectLst>
                <a:latin typeface="Times New Roman" pitchFamily="18" charset="0"/>
                <a:cs typeface="Times New Roman" pitchFamily="18" charset="0"/>
              </a:rPr>
              <a:t>– </a:t>
            </a:r>
            <a:r>
              <a:rPr lang="ru-RU" sz="1600" b="1" i="1" dirty="0">
                <a:effectLst>
                  <a:glow rad="63500">
                    <a:schemeClr val="accent5">
                      <a:satMod val="175000"/>
                      <a:alpha val="40000"/>
                    </a:schemeClr>
                  </a:glow>
                </a:effectLst>
                <a:latin typeface="Times New Roman" pitchFamily="18" charset="0"/>
                <a:cs typeface="Times New Roman" pitchFamily="18" charset="0"/>
              </a:rPr>
              <a:t>я очень любил составлять самые разные конструкции из книг, ставя их друг на друга». </a:t>
            </a:r>
            <a:endParaRPr lang="en-US" sz="1600" b="1" i="1" dirty="0">
              <a:effectLst>
                <a:glow rad="63500">
                  <a:schemeClr val="accent5">
                    <a:satMod val="175000"/>
                    <a:alpha val="40000"/>
                  </a:schemeClr>
                </a:glow>
              </a:effectLst>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500694" y="1071546"/>
            <a:ext cx="3512819" cy="495471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285720" y="142852"/>
            <a:ext cx="8286808" cy="954107"/>
          </a:xfrm>
          <a:prstGeom prst="rect">
            <a:avLst/>
          </a:prstGeom>
        </p:spPr>
        <p:txBody>
          <a:bodyPr wrap="square">
            <a:spAutoFit/>
          </a:bodyPr>
          <a:lstStyle/>
          <a:p>
            <a:pPr indent="533400" algn="just"/>
            <a:r>
              <a:rPr lang="ru-RU" sz="1400" b="1" i="1" dirty="0" smtClean="0">
                <a:effectLst>
                  <a:glow rad="101600">
                    <a:schemeClr val="accent3">
                      <a:lumMod val="20000"/>
                      <a:lumOff val="80000"/>
                      <a:alpha val="60000"/>
                    </a:schemeClr>
                  </a:glow>
                </a:effectLst>
                <a:latin typeface="Times New Roman" pitchFamily="18" charset="0"/>
                <a:cs typeface="Times New Roman" pitchFamily="18" charset="0"/>
              </a:rPr>
              <a:t>Внутри дом ещё более удивительный, чем снаружи. Мебель, аксессуары, игрушки, даже лампы и шторы вырезаны из дерева. </a:t>
            </a:r>
            <a:endParaRPr lang="ru-RU" sz="1400" dirty="0" smtClean="0"/>
          </a:p>
          <a:p>
            <a:pPr indent="533400" algn="just"/>
            <a:r>
              <a:rPr lang="ru-RU" sz="1400" b="1" i="1" dirty="0" smtClean="0">
                <a:effectLst>
                  <a:glow rad="101600">
                    <a:schemeClr val="accent3">
                      <a:lumMod val="20000"/>
                      <a:lumOff val="80000"/>
                      <a:alpha val="60000"/>
                    </a:schemeClr>
                  </a:glow>
                </a:effectLst>
                <a:latin typeface="Times New Roman" pitchFamily="18" charset="0"/>
                <a:cs typeface="Times New Roman" pitchFamily="18" charset="0"/>
              </a:rPr>
              <a:t>Но не всё! Например, рядом с ложным окном, окаймлённым резными занавесками, расположено настоящее, задрапированное лёгкими шторами из ткани. </a:t>
            </a:r>
            <a:endParaRPr lang="ru-RU" sz="1400" b="1" i="1" dirty="0">
              <a:effectLst>
                <a:glow rad="101600">
                  <a:schemeClr val="accent3">
                    <a:lumMod val="20000"/>
                    <a:lumOff val="80000"/>
                    <a:alpha val="60000"/>
                  </a:schemeClr>
                </a:glo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3071802" y="1500174"/>
            <a:ext cx="5715000" cy="4286250"/>
          </a:xfrm>
          <a:prstGeom prst="rect">
            <a:avLst/>
          </a:prstGeom>
          <a:ln>
            <a:noFill/>
          </a:ln>
          <a:effectLst>
            <a:softEdge rad="112500"/>
          </a:effectLst>
        </p:spPr>
      </p:pic>
      <p:sp>
        <p:nvSpPr>
          <p:cNvPr id="5" name="Прямоугольник 4"/>
          <p:cNvSpPr/>
          <p:nvPr/>
        </p:nvSpPr>
        <p:spPr>
          <a:xfrm>
            <a:off x="214282" y="1164134"/>
            <a:ext cx="2786082" cy="4616648"/>
          </a:xfrm>
          <a:prstGeom prst="rect">
            <a:avLst/>
          </a:prstGeom>
        </p:spPr>
        <p:txBody>
          <a:bodyPr wrap="square">
            <a:spAutoFit/>
          </a:bodyPr>
          <a:lstStyle/>
          <a:p>
            <a:pPr indent="533400" algn="just"/>
            <a:r>
              <a:rPr lang="ru-RU" sz="1400" b="1" i="1" dirty="0" smtClean="0">
                <a:effectLst>
                  <a:glow rad="101600">
                    <a:schemeClr val="accent3">
                      <a:lumMod val="20000"/>
                      <a:lumOff val="80000"/>
                      <a:alpha val="60000"/>
                    </a:schemeClr>
                  </a:glow>
                </a:effectLst>
                <a:latin typeface="Times New Roman" pitchFamily="18" charset="0"/>
                <a:cs typeface="Times New Roman" pitchFamily="18" charset="0"/>
              </a:rPr>
              <a:t>Поэтому возникает ощущение сказочного застывшего мира, который на глазах обретает реальные формы или, наоборот, засыпает, превращается в нечто удивительное, незнакомое, лишь очертаниями напоминающее привычные вещи. Как, например, стеллаж с деревянными книжками, или сервированный к обеду стол, на котором в полном порядке разложены деревянные ложки, тарелки, ножи, вилки, бокалы и салфетки, или приклеившиеся к красочному мазку кисти и тюбики краски, или деревянный зонт, деревянные шляпы и ботинки, разложенные по своим местам.</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srcRect l="7054" r="5254" b="12003"/>
          <a:stretch/>
        </p:blipFill>
        <p:spPr bwMode="auto">
          <a:xfrm>
            <a:off x="-1" y="1139"/>
            <a:ext cx="9187929" cy="6868815"/>
          </a:xfrm>
          <a:prstGeom prst="rect">
            <a:avLst/>
          </a:prstGeom>
          <a:noFill/>
          <a:ln w="9525">
            <a:noFill/>
            <a:miter lim="800000"/>
            <a:headEnd/>
            <a:tailEnd/>
          </a:ln>
        </p:spPr>
      </p:pic>
      <p:sp>
        <p:nvSpPr>
          <p:cNvPr id="3" name="TextBox 2"/>
          <p:cNvSpPr txBox="1"/>
          <p:nvPr/>
        </p:nvSpPr>
        <p:spPr>
          <a:xfrm>
            <a:off x="2627784" y="2420888"/>
            <a:ext cx="5472608" cy="3170099"/>
          </a:xfrm>
          <a:prstGeom prst="rect">
            <a:avLst/>
          </a:prstGeom>
          <a:noFill/>
        </p:spPr>
        <p:txBody>
          <a:bodyPr wrap="square" rtlCol="0">
            <a:spAutoFit/>
          </a:bodyPr>
          <a:lstStyle/>
          <a:p>
            <a:pPr algn="just"/>
            <a:r>
              <a:rPr lang="ru-RU" sz="4000" spc="2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СКУЛЬПТУРА</a:t>
            </a:r>
          </a:p>
          <a:p>
            <a:pPr algn="just"/>
            <a:r>
              <a:rPr lang="ru-RU" sz="4000"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Н</a:t>
            </a:r>
          </a:p>
          <a:p>
            <a:pPr algn="just"/>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И</a:t>
            </a:r>
          </a:p>
          <a:p>
            <a:pPr algn="just"/>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Г</a:t>
            </a:r>
          </a:p>
          <a:p>
            <a:pPr algn="just"/>
            <a:r>
              <a:rPr lang="ru-RU"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А</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 xmlns:p14="http://schemas.microsoft.com/office/powerpoint/2010/main" val="2232859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8000"/>
            <a:lum/>
          </a:blip>
          <a:srcRect/>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tretch>
            <a:fillRect/>
          </a:stretch>
        </p:blipFill>
        <p:spPr>
          <a:xfrm>
            <a:off x="1285852" y="928670"/>
            <a:ext cx="6581143" cy="5320035"/>
          </a:xfrm>
          <a:prstGeom prst="rect">
            <a:avLst/>
          </a:prstGeom>
          <a:ln>
            <a:noFill/>
          </a:ln>
          <a:effectLst>
            <a:softEdge rad="112500"/>
          </a:effectLst>
        </p:spPr>
      </p:pic>
      <p:sp>
        <p:nvSpPr>
          <p:cNvPr id="3" name="Прямоугольник 2"/>
          <p:cNvSpPr/>
          <p:nvPr/>
        </p:nvSpPr>
        <p:spPr>
          <a:xfrm>
            <a:off x="214282" y="428604"/>
            <a:ext cx="8662692" cy="369332"/>
          </a:xfrm>
          <a:prstGeom prst="rect">
            <a:avLst/>
          </a:prstGeom>
        </p:spPr>
        <p:txBody>
          <a:bodyPr wrap="none">
            <a:spAutoFit/>
          </a:bodyPr>
          <a:lstStyle/>
          <a:p>
            <a:r>
              <a:rPr lang="ru-RU" b="1" i="1" dirty="0" smtClean="0">
                <a:latin typeface="Times New Roman" pitchFamily="18" charset="0"/>
                <a:cs typeface="Times New Roman" pitchFamily="18" charset="0"/>
              </a:rPr>
              <a:t>Достопримечательности Ноябрьска. Ямало-Ненецкий автономный округ, Россия</a:t>
            </a:r>
            <a:endParaRPr lang="ru-RU" b="1" i="1" dirty="0">
              <a:latin typeface="Times New Roman" pitchFamily="18" charset="0"/>
              <a:cs typeface="Times New Roman" pitchFamily="18" charset="0"/>
            </a:endParaRPr>
          </a:p>
        </p:txBody>
      </p:sp>
      <p:sp>
        <p:nvSpPr>
          <p:cNvPr id="4" name="TextBox 3"/>
          <p:cNvSpPr txBox="1"/>
          <p:nvPr/>
        </p:nvSpPr>
        <p:spPr>
          <a:xfrm>
            <a:off x="0" y="6427113"/>
            <a:ext cx="8263801" cy="430887"/>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a:t>
            </a:r>
          </a:p>
          <a:p>
            <a:r>
              <a:rPr lang="ru-RU" sz="1100" i="1" u="sng" dirty="0">
                <a:latin typeface="Times New Roman" pitchFamily="18" charset="0"/>
                <a:cs typeface="Times New Roman" pitchFamily="18" charset="0"/>
                <a:hlinkClick r:id="rId4"/>
              </a:rPr>
              <a:t>http://salekhardnews.ru/forum/index.php?/topic/1361-dhdhnndhdhznedhdhzdhundhndhudhnoedhdhnndh-dhdhndhanenoendhdh/page__st__-60</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6000"/>
            <a:lum/>
          </a:blip>
          <a:srcRect/>
          <a:tile tx="0" ty="0" sx="100000" sy="100000" flip="none" algn="tl"/>
        </a:blip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640631" y="1428736"/>
            <a:ext cx="3645617" cy="4857784"/>
          </a:xfrm>
          <a:prstGeom prst="rect">
            <a:avLst/>
          </a:prstGeom>
          <a:ln>
            <a:noFill/>
          </a:ln>
          <a:effectLst>
            <a:softEdge rad="112500"/>
          </a:effectLst>
        </p:spPr>
      </p:pic>
      <p:sp>
        <p:nvSpPr>
          <p:cNvPr id="3" name="TextBox 2"/>
          <p:cNvSpPr txBox="1"/>
          <p:nvPr/>
        </p:nvSpPr>
        <p:spPr>
          <a:xfrm>
            <a:off x="428596" y="6345816"/>
            <a:ext cx="3357586" cy="338554"/>
          </a:xfrm>
          <a:prstGeom prst="rect">
            <a:avLst/>
          </a:prstGeom>
          <a:noFill/>
        </p:spPr>
        <p:txBody>
          <a:bodyPr wrap="square" rtlCol="0">
            <a:spAutoFit/>
          </a:bodyPr>
          <a:lstStyle/>
          <a:p>
            <a:pPr algn="ctr"/>
            <a:r>
              <a:rPr lang="ru-RU" sz="1600" b="1" i="1" dirty="0" smtClean="0">
                <a:latin typeface="Times New Roman" pitchFamily="18" charset="0"/>
                <a:cs typeface="Times New Roman" pitchFamily="18" charset="0"/>
              </a:rPr>
              <a:t>Автор Владимир Жбанов</a:t>
            </a:r>
            <a:endParaRPr lang="ru-RU" sz="1600" b="1" i="1" dirty="0">
              <a:latin typeface="Times New Roman" pitchFamily="18" charset="0"/>
              <a:cs typeface="Times New Roman" pitchFamily="18" charset="0"/>
            </a:endParaRPr>
          </a:p>
        </p:txBody>
      </p:sp>
      <p:sp>
        <p:nvSpPr>
          <p:cNvPr id="5" name="Прямоугольник 4"/>
          <p:cNvSpPr/>
          <p:nvPr/>
        </p:nvSpPr>
        <p:spPr>
          <a:xfrm>
            <a:off x="142844" y="214290"/>
            <a:ext cx="5072098" cy="1077218"/>
          </a:xfrm>
          <a:prstGeom prst="rect">
            <a:avLst/>
          </a:prstGeom>
        </p:spPr>
        <p:txBody>
          <a:bodyPr wrap="square">
            <a:spAutoFit/>
          </a:bodyPr>
          <a:lstStyle/>
          <a:p>
            <a:pPr indent="533400" algn="just"/>
            <a:r>
              <a:rPr lang="ru-RU" sz="1600" b="1" i="1" dirty="0" smtClean="0">
                <a:effectLst>
                  <a:glow rad="101600">
                    <a:schemeClr val="bg1">
                      <a:alpha val="60000"/>
                    </a:schemeClr>
                  </a:glow>
                </a:effectLst>
                <a:latin typeface="Times New Roman" pitchFamily="18" charset="0"/>
                <a:cs typeface="Times New Roman" pitchFamily="18" charset="0"/>
              </a:rPr>
              <a:t>Владимир Жбанов: "Некоторые говорят, что в городе появились игрушки. А что в этом плохого? Есть игрушки в магазине, есть игрушки в городе. Ведь вся жизнь — игра». </a:t>
            </a:r>
          </a:p>
        </p:txBody>
      </p:sp>
      <p:sp>
        <p:nvSpPr>
          <p:cNvPr id="6" name="Прямоугольник 5"/>
          <p:cNvSpPr/>
          <p:nvPr/>
        </p:nvSpPr>
        <p:spPr>
          <a:xfrm>
            <a:off x="5786446" y="5857892"/>
            <a:ext cx="2306144" cy="338554"/>
          </a:xfrm>
          <a:prstGeom prst="rect">
            <a:avLst/>
          </a:prstGeom>
        </p:spPr>
        <p:txBody>
          <a:bodyPr wrap="none">
            <a:spAutoFit/>
          </a:bodyPr>
          <a:lstStyle/>
          <a:p>
            <a:r>
              <a:rPr lang="ru-RU" sz="1600" b="1" i="1" dirty="0" smtClean="0">
                <a:latin typeface="Times New Roman" pitchFamily="18" charset="0"/>
                <a:cs typeface="Times New Roman" pitchFamily="18" charset="0"/>
              </a:rPr>
              <a:t>автор Евгений Богомаз</a:t>
            </a:r>
            <a:endParaRPr lang="ru-RU" sz="1600" b="1" i="1" dirty="0">
              <a:latin typeface="Times New Roman" pitchFamily="18" charset="0"/>
              <a:cs typeface="Times New Roman" pitchFamily="18" charset="0"/>
            </a:endParaRPr>
          </a:p>
        </p:txBody>
      </p:sp>
      <p:pic>
        <p:nvPicPr>
          <p:cNvPr id="7" name="Picture 2"/>
          <p:cNvPicPr>
            <a:picLocks noChangeAspect="1" noChangeArrowheads="1"/>
          </p:cNvPicPr>
          <p:nvPr/>
        </p:nvPicPr>
        <p:blipFill>
          <a:blip r:embed="rId4" cstate="print"/>
          <a:srcRect/>
          <a:stretch>
            <a:fillRect/>
          </a:stretch>
        </p:blipFill>
        <p:spPr bwMode="auto">
          <a:xfrm>
            <a:off x="4714876" y="2571744"/>
            <a:ext cx="4095778" cy="3071834"/>
          </a:xfrm>
          <a:prstGeom prst="rect">
            <a:avLst/>
          </a:prstGeom>
          <a:ln>
            <a:noFill/>
          </a:ln>
          <a:effectLst>
            <a:softEdge rad="112500"/>
          </a:effectLst>
        </p:spPr>
      </p:pic>
      <p:sp>
        <p:nvSpPr>
          <p:cNvPr id="8" name="TextBox 7"/>
          <p:cNvSpPr txBox="1"/>
          <p:nvPr/>
        </p:nvSpPr>
        <p:spPr>
          <a:xfrm>
            <a:off x="4643438" y="1785926"/>
            <a:ext cx="4143404" cy="646331"/>
          </a:xfrm>
          <a:prstGeom prst="rect">
            <a:avLst/>
          </a:prstGeom>
          <a:noFill/>
        </p:spPr>
        <p:txBody>
          <a:bodyPr wrap="square" rtlCol="0">
            <a:spAutoFit/>
          </a:bodyPr>
          <a:lstStyle/>
          <a:p>
            <a:pPr algn="ctr"/>
            <a:r>
              <a:rPr lang="ru-RU" b="1" i="1" dirty="0" smtClean="0">
                <a:effectLst>
                  <a:glow rad="101600">
                    <a:schemeClr val="bg1">
                      <a:alpha val="60000"/>
                    </a:schemeClr>
                  </a:glow>
                </a:effectLst>
                <a:latin typeface="Times New Roman" pitchFamily="18" charset="0"/>
                <a:cs typeface="Times New Roman" pitchFamily="18" charset="0"/>
              </a:rPr>
              <a:t>Скульптура около университета имени Ф. Скорины. Гомель</a:t>
            </a:r>
            <a:endParaRPr lang="ru-RU" b="1" i="1" dirty="0">
              <a:effectLst>
                <a:glow rad="101600">
                  <a:schemeClr val="bg1">
                    <a:alpha val="60000"/>
                  </a:schemeClr>
                </a:glow>
              </a:effectLst>
              <a:latin typeface="Times New Roman" pitchFamily="18" charset="0"/>
              <a:cs typeface="Times New Roman" pitchFamily="18" charset="0"/>
            </a:endParaRPr>
          </a:p>
        </p:txBody>
      </p:sp>
      <p:sp>
        <p:nvSpPr>
          <p:cNvPr id="9" name="TextBox 8"/>
          <p:cNvSpPr txBox="1"/>
          <p:nvPr/>
        </p:nvSpPr>
        <p:spPr>
          <a:xfrm>
            <a:off x="5715008" y="357166"/>
            <a:ext cx="3143272" cy="707886"/>
          </a:xfrm>
          <a:prstGeom prst="rect">
            <a:avLst/>
          </a:prstGeom>
          <a:noFill/>
        </p:spPr>
        <p:txBody>
          <a:bodyPr wrap="square" rtlCol="0">
            <a:spAutoFit/>
          </a:bodyPr>
          <a:lstStyle/>
          <a:p>
            <a:pPr algn="ctr"/>
            <a:r>
              <a:rPr lang="ru-RU" sz="2000" b="1" i="1" dirty="0" smtClean="0">
                <a:effectLst>
                  <a:glow rad="101600">
                    <a:schemeClr val="bg1">
                      <a:alpha val="60000"/>
                    </a:schemeClr>
                  </a:glow>
                </a:effectLst>
                <a:latin typeface="Times New Roman" pitchFamily="18" charset="0"/>
                <a:cs typeface="Times New Roman" pitchFamily="18" charset="0"/>
              </a:rPr>
              <a:t>Беларусь.</a:t>
            </a:r>
          </a:p>
          <a:p>
            <a:pPr algn="ctr"/>
            <a:r>
              <a:rPr lang="ru-RU" sz="2000" b="1" i="1" dirty="0" smtClean="0">
                <a:effectLst>
                  <a:glow rad="101600">
                    <a:schemeClr val="bg1">
                      <a:alpha val="60000"/>
                    </a:schemeClr>
                  </a:glow>
                </a:effectLst>
                <a:latin typeface="Times New Roman" pitchFamily="18" charset="0"/>
                <a:cs typeface="Times New Roman" pitchFamily="18" charset="0"/>
              </a:rPr>
              <a:t>Уличная скульптура</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571604" y="285728"/>
            <a:ext cx="6072229" cy="6286543"/>
          </a:xfrm>
          <a:prstGeom prst="rect">
            <a:avLst/>
          </a:prstGeom>
          <a:ln>
            <a:noFill/>
          </a:ln>
          <a:effectLst>
            <a:softEdge rad="112500"/>
          </a:effectLst>
        </p:spPr>
      </p:pic>
    </p:spTree>
    <p:extLst>
      <p:ext uri="{BB962C8B-B14F-4D97-AF65-F5344CB8AC3E}">
        <p14:creationId xmlns="" xmlns:p14="http://schemas.microsoft.com/office/powerpoint/2010/main" val="1610682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142976" y="2143116"/>
            <a:ext cx="6929486" cy="3416320"/>
          </a:xfrm>
          <a:prstGeom prst="rect">
            <a:avLst/>
          </a:prstGeom>
        </p:spPr>
        <p:txBody>
          <a:bodyPr wrap="square">
            <a:spAutoFit/>
          </a:bodyPr>
          <a:lstStyle/>
          <a:p>
            <a:pPr indent="533400" algn="just"/>
            <a:r>
              <a:rPr lang="ru-RU" b="1" i="1" dirty="0">
                <a:effectLst>
                  <a:glow rad="101600">
                    <a:schemeClr val="bg1">
                      <a:alpha val="60000"/>
                    </a:schemeClr>
                  </a:glow>
                </a:effectLst>
                <a:latin typeface="Times New Roman" pitchFamily="18" charset="0"/>
                <a:cs typeface="Times New Roman" pitchFamily="18" charset="0"/>
              </a:rPr>
              <a:t>А что имел в виду гениальный китайский скульптор, создавая шимпанзе-«мыслителя» в знаменитом парке обезьян? Может быть, то, что, если человек «поколения </a:t>
            </a:r>
            <a:r>
              <a:rPr lang="ru-RU" b="1" i="1" dirty="0" err="1">
                <a:effectLst>
                  <a:glow rad="101600">
                    <a:schemeClr val="bg1">
                      <a:alpha val="60000"/>
                    </a:schemeClr>
                  </a:glow>
                </a:effectLst>
                <a:latin typeface="Times New Roman" pitchFamily="18" charset="0"/>
                <a:cs typeface="Times New Roman" pitchFamily="18" charset="0"/>
              </a:rPr>
              <a:t>High-Tech</a:t>
            </a:r>
            <a:r>
              <a:rPr lang="ru-RU" b="1" i="1" dirty="0">
                <a:effectLst>
                  <a:glow rad="101600">
                    <a:schemeClr val="bg1">
                      <a:alpha val="60000"/>
                    </a:schemeClr>
                  </a:glow>
                </a:effectLst>
                <a:latin typeface="Times New Roman" pitchFamily="18" charset="0"/>
                <a:cs typeface="Times New Roman" pitchFamily="18" charset="0"/>
              </a:rPr>
              <a:t>» будет использовать книгу, как эта обезьяна или как наши предки начала прошлого века, предлагавшие «сбросить классиков с корабля современности», человеческая цивилизация прекратит своё существование? </a:t>
            </a:r>
            <a:endParaRPr lang="ru-RU" b="1" i="1" dirty="0" smtClean="0">
              <a:effectLst>
                <a:glow rad="101600">
                  <a:schemeClr val="bg1">
                    <a:alpha val="60000"/>
                  </a:schemeClr>
                </a:glow>
              </a:effectLst>
              <a:latin typeface="Times New Roman" pitchFamily="18" charset="0"/>
              <a:cs typeface="Times New Roman" pitchFamily="18" charset="0"/>
            </a:endParaRPr>
          </a:p>
          <a:p>
            <a:pPr indent="533400" algn="just"/>
            <a:r>
              <a:rPr lang="ru-RU" b="1" i="1" dirty="0" smtClean="0">
                <a:effectLst>
                  <a:glow rad="101600">
                    <a:schemeClr val="bg1">
                      <a:alpha val="60000"/>
                    </a:schemeClr>
                  </a:glow>
                </a:effectLst>
                <a:latin typeface="Times New Roman" pitchFamily="18" charset="0"/>
                <a:cs typeface="Times New Roman" pitchFamily="18" charset="0"/>
              </a:rPr>
              <a:t>Надеемся</a:t>
            </a:r>
            <a:r>
              <a:rPr lang="ru-RU" b="1" i="1" dirty="0">
                <a:effectLst>
                  <a:glow rad="101600">
                    <a:schemeClr val="bg1">
                      <a:alpha val="60000"/>
                    </a:schemeClr>
                  </a:glow>
                </a:effectLst>
                <a:latin typeface="Times New Roman" pitchFamily="18" charset="0"/>
                <a:cs typeface="Times New Roman" pitchFamily="18" charset="0"/>
              </a:rPr>
              <a:t>, что это просто очень остроумное и наглядное предупреждение: ребята, всем хватит места в мире разума. И электронной книге, которая стремительно развивается и принимает интересные формы, и такому родному и близкому нашему другу в переплёте с бумажными страницами. </a:t>
            </a:r>
            <a:endParaRPr lang="en-US" b="1" i="1" dirty="0">
              <a:effectLst>
                <a:glow rad="101600">
                  <a:schemeClr val="bg1">
                    <a:alpha val="60000"/>
                  </a:schemeClr>
                </a:glow>
              </a:effectLst>
              <a:latin typeface="Times New Roman" pitchFamily="18" charset="0"/>
              <a:cs typeface="Times New Roman" pitchFamily="18" charset="0"/>
            </a:endParaRPr>
          </a:p>
        </p:txBody>
      </p:sp>
      <p:pic>
        <p:nvPicPr>
          <p:cNvPr id="3" name="Рисунок 2"/>
          <p:cNvPicPr/>
          <p:nvPr/>
        </p:nvPicPr>
        <p:blipFill>
          <a:blip r:embed="rId3" cstate="print"/>
          <a:srcRect/>
          <a:stretch>
            <a:fillRect/>
          </a:stretch>
        </p:blipFill>
        <p:spPr bwMode="auto">
          <a:xfrm>
            <a:off x="3643306" y="500042"/>
            <a:ext cx="1630988" cy="1308723"/>
          </a:xfrm>
          <a:prstGeom prst="rect">
            <a:avLst/>
          </a:prstGeom>
          <a:ln w="38100" cap="sq">
            <a:solidFill>
              <a:schemeClr val="bg1"/>
            </a:solidFill>
            <a:prstDash val="solid"/>
            <a:miter lim="800000"/>
          </a:ln>
          <a:effectLst>
            <a:glow rad="101600">
              <a:schemeClr val="bg1">
                <a:alpha val="60000"/>
              </a:schemeClr>
            </a:glow>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8011451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t="-6000" b="-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428860" y="357166"/>
            <a:ext cx="4297651" cy="369332"/>
          </a:xfrm>
          <a:prstGeom prst="rect">
            <a:avLst/>
          </a:prstGeom>
        </p:spPr>
        <p:txBody>
          <a:bodyPr wrap="none">
            <a:spAutoFit/>
          </a:bodyPr>
          <a:lstStyle/>
          <a:p>
            <a:r>
              <a:rPr lang="ru-RU" b="1" i="1" dirty="0">
                <a:effectLst>
                  <a:glow rad="101600">
                    <a:schemeClr val="bg1">
                      <a:alpha val="60000"/>
                    </a:schemeClr>
                  </a:glow>
                </a:effectLst>
                <a:latin typeface="Times New Roman" pitchFamily="18" charset="0"/>
                <a:cs typeface="Times New Roman" pitchFamily="18" charset="0"/>
              </a:rPr>
              <a:t>Публичное искусство Тома </a:t>
            </a:r>
            <a:r>
              <a:rPr lang="ru-RU" b="1" i="1" dirty="0" err="1">
                <a:effectLst>
                  <a:glow rad="101600">
                    <a:schemeClr val="bg1">
                      <a:alpha val="60000"/>
                    </a:schemeClr>
                  </a:glow>
                </a:effectLst>
                <a:latin typeface="Times New Roman" pitchFamily="18" charset="0"/>
                <a:cs typeface="Times New Roman" pitchFamily="18" charset="0"/>
              </a:rPr>
              <a:t>Оттернесса</a:t>
            </a:r>
            <a:endParaRPr lang="en-US" b="1" i="1" dirty="0">
              <a:effectLst>
                <a:glow rad="101600">
                  <a:schemeClr val="bg1">
                    <a:alpha val="60000"/>
                  </a:schemeClr>
                </a:glow>
              </a:effectLst>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1472" y="1000108"/>
            <a:ext cx="2667000" cy="378621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714612" y="4857760"/>
            <a:ext cx="5000660" cy="1815882"/>
          </a:xfrm>
          <a:prstGeom prst="rect">
            <a:avLst/>
          </a:prstGeom>
        </p:spPr>
        <p:txBody>
          <a:bodyPr wrap="square">
            <a:spAutoFit/>
          </a:bodyPr>
          <a:lstStyle/>
          <a:p>
            <a:pPr indent="533400" algn="ctr"/>
            <a:r>
              <a:rPr lang="ru-RU" sz="1600" b="1" i="1" dirty="0" smtClean="0">
                <a:effectLst>
                  <a:glow rad="101600">
                    <a:schemeClr val="bg1">
                      <a:alpha val="60000"/>
                    </a:schemeClr>
                  </a:glow>
                </a:effectLst>
                <a:latin typeface="Times New Roman" pitchFamily="18" charset="0"/>
                <a:cs typeface="Times New Roman" pitchFamily="18" charset="0"/>
              </a:rPr>
              <a:t>Том </a:t>
            </a:r>
            <a:r>
              <a:rPr lang="ru-RU" sz="1600" b="1" i="1" dirty="0" err="1" smtClean="0">
                <a:effectLst>
                  <a:glow rad="101600">
                    <a:schemeClr val="bg1">
                      <a:alpha val="60000"/>
                    </a:schemeClr>
                  </a:glow>
                </a:effectLst>
                <a:latin typeface="Times New Roman" pitchFamily="18" charset="0"/>
                <a:cs typeface="Times New Roman" pitchFamily="18" charset="0"/>
              </a:rPr>
              <a:t>Оттернесс</a:t>
            </a:r>
            <a:r>
              <a:rPr lang="ru-RU" sz="1600" b="1" i="1" dirty="0" smtClean="0">
                <a:effectLst>
                  <a:glow rad="101600">
                    <a:schemeClr val="bg1">
                      <a:alpha val="60000"/>
                    </a:schemeClr>
                  </a:glow>
                </a:effectLst>
                <a:latin typeface="Times New Roman" pitchFamily="18" charset="0"/>
                <a:cs typeface="Times New Roman" pitchFamily="18" charset="0"/>
              </a:rPr>
              <a:t> (</a:t>
            </a:r>
            <a:r>
              <a:rPr lang="ru-RU" sz="1600" b="1" i="1" dirty="0" err="1" smtClean="0">
                <a:effectLst>
                  <a:glow rad="101600">
                    <a:schemeClr val="bg1">
                      <a:alpha val="60000"/>
                    </a:schemeClr>
                  </a:glow>
                </a:effectLst>
                <a:latin typeface="Times New Roman" pitchFamily="18" charset="0"/>
                <a:cs typeface="Times New Roman" pitchFamily="18" charset="0"/>
              </a:rPr>
              <a:t>Tom</a:t>
            </a:r>
            <a:r>
              <a:rPr lang="ru-RU" sz="1600" b="1" i="1" dirty="0" smtClean="0">
                <a:effectLst>
                  <a:glow rad="101600">
                    <a:schemeClr val="bg1">
                      <a:alpha val="60000"/>
                    </a:schemeClr>
                  </a:glow>
                </a:effectLst>
                <a:latin typeface="Times New Roman" pitchFamily="18" charset="0"/>
                <a:cs typeface="Times New Roman" pitchFamily="18" charset="0"/>
              </a:rPr>
              <a:t> </a:t>
            </a:r>
            <a:r>
              <a:rPr lang="ru-RU" sz="1600" b="1" i="1" dirty="0" err="1" smtClean="0">
                <a:effectLst>
                  <a:glow rad="101600">
                    <a:schemeClr val="bg1">
                      <a:alpha val="60000"/>
                    </a:schemeClr>
                  </a:glow>
                </a:effectLst>
                <a:latin typeface="Times New Roman" pitchFamily="18" charset="0"/>
                <a:cs typeface="Times New Roman" pitchFamily="18" charset="0"/>
              </a:rPr>
              <a:t>Otterness</a:t>
            </a:r>
            <a:r>
              <a:rPr lang="ru-RU" sz="1600" b="1" i="1" dirty="0" smtClean="0">
                <a:effectLst>
                  <a:glow rad="101600">
                    <a:schemeClr val="bg1">
                      <a:alpha val="60000"/>
                    </a:schemeClr>
                  </a:glow>
                </a:effectLst>
                <a:latin typeface="Times New Roman" pitchFamily="18" charset="0"/>
                <a:cs typeface="Times New Roman" pitchFamily="18" charset="0"/>
              </a:rPr>
              <a:t>) – один из передовых общественных художников, работающих в США, он широко известен благодаря своим причудливым и эксцентричным скульптурам. У Тома неповторимый стиль, а его скульптуры «разговаривают» на каком-то своем, уникальном языке. </a:t>
            </a:r>
            <a:endParaRPr lang="ru-RU" sz="1600" b="1" i="1" dirty="0">
              <a:effectLst>
                <a:glow rad="101600">
                  <a:schemeClr val="bg1">
                    <a:alpha val="60000"/>
                  </a:schemeClr>
                </a:glow>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86248" y="1071546"/>
            <a:ext cx="4286250" cy="33147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5720" y="6429396"/>
            <a:ext cx="2175630" cy="261610"/>
          </a:xfrm>
          <a:prstGeom prst="rect">
            <a:avLst/>
          </a:prstGeom>
          <a:noFill/>
        </p:spPr>
        <p:txBody>
          <a:bodyPr wrap="squar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5"/>
              </a:rPr>
              <a:t>http</a:t>
            </a:r>
            <a:r>
              <a:rPr lang="ru-RU" sz="1100" i="1" dirty="0">
                <a:latin typeface="Times New Roman" pitchFamily="18" charset="0"/>
                <a:cs typeface="Times New Roman" pitchFamily="18" charset="0"/>
                <a:hlinkClick r:id="rId5"/>
              </a:rPr>
              <a:t>://naxodka.od.ua</a:t>
            </a:r>
            <a:r>
              <a:rPr lang="ru-RU" sz="1100" i="1" dirty="0" smtClean="0">
                <a:latin typeface="Times New Roman" pitchFamily="18" charset="0"/>
                <a:cs typeface="Times New Roman" pitchFamily="18" charset="0"/>
                <a:hlinkClick r:id="rId5"/>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038996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3D4A8">
                <a:alpha val="83000"/>
              </a:srgbClr>
            </a:gs>
            <a:gs pos="25000">
              <a:srgbClr val="21D6E0">
                <a:alpha val="77000"/>
              </a:srgbClr>
            </a:gs>
            <a:gs pos="75000">
              <a:srgbClr val="0087E6">
                <a:alpha val="73000"/>
              </a:srgbClr>
            </a:gs>
            <a:gs pos="100000">
              <a:srgbClr val="005CBF">
                <a:alpha val="69000"/>
              </a:srgbClr>
            </a:gs>
          </a:gsLst>
          <a:path path="rect">
            <a:fillToRect l="100000" b="100000"/>
          </a:path>
          <a:tileRect t="-100000" r="-100000"/>
        </a:gradFill>
        <a:effectLst/>
      </p:bgPr>
    </p:bg>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142844" y="1214422"/>
            <a:ext cx="5786478" cy="4857784"/>
          </a:xfrm>
          <a:prstGeom prst="rect">
            <a:avLst/>
          </a:prstGeom>
          <a:ln>
            <a:noFill/>
          </a:ln>
          <a:effectLst>
            <a:softEdge rad="112500"/>
          </a:effectLst>
        </p:spPr>
      </p:pic>
      <p:sp>
        <p:nvSpPr>
          <p:cNvPr id="1025" name="Rectangle 1"/>
          <p:cNvSpPr>
            <a:spLocks noChangeArrowheads="1"/>
          </p:cNvSpPr>
          <p:nvPr/>
        </p:nvSpPr>
        <p:spPr bwMode="auto">
          <a:xfrm>
            <a:off x="642910" y="571480"/>
            <a:ext cx="492919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Библиотека </a:t>
            </a:r>
            <a:r>
              <a:rPr kumimoji="0" lang="en-US"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New Mexico State University</a:t>
            </a:r>
            <a:endParaRPr kumimoji="0" lang="ru-RU" b="1" i="1"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Прямоугольник 3"/>
          <p:cNvSpPr/>
          <p:nvPr/>
        </p:nvSpPr>
        <p:spPr>
          <a:xfrm>
            <a:off x="6000760" y="1571612"/>
            <a:ext cx="2928942" cy="3785652"/>
          </a:xfrm>
          <a:prstGeom prst="rect">
            <a:avLst/>
          </a:prstGeom>
        </p:spPr>
        <p:txBody>
          <a:bodyPr wrap="square">
            <a:spAutoFit/>
          </a:bodyPr>
          <a:lstStyle/>
          <a:p>
            <a:r>
              <a:rPr lang="en-US" sz="1600" b="1" i="1" dirty="0" smtClean="0">
                <a:effectLst>
                  <a:glow rad="63500">
                    <a:schemeClr val="accent3">
                      <a:satMod val="175000"/>
                      <a:alpha val="40000"/>
                    </a:schemeClr>
                  </a:glow>
                </a:effectLst>
                <a:latin typeface="Times New Roman" pitchFamily="18" charset="0"/>
                <a:cs typeface="Times New Roman" pitchFamily="18" charset="0"/>
              </a:rPr>
              <a:t>Joy of Learning</a:t>
            </a:r>
          </a:p>
          <a:p>
            <a:r>
              <a:rPr lang="en-US" sz="1600" b="1" i="1" dirty="0" smtClean="0">
                <a:effectLst>
                  <a:glow rad="63500">
                    <a:schemeClr val="accent3">
                      <a:satMod val="175000"/>
                      <a:alpha val="40000"/>
                    </a:schemeClr>
                  </a:glow>
                </a:effectLst>
                <a:latin typeface="Times New Roman" pitchFamily="18" charset="0"/>
                <a:cs typeface="Times New Roman" pitchFamily="18" charset="0"/>
              </a:rPr>
              <a:t>Artist:  Grant </a:t>
            </a:r>
            <a:r>
              <a:rPr lang="en-US" sz="1600" b="1" i="1" dirty="0" err="1" smtClean="0">
                <a:effectLst>
                  <a:glow rad="63500">
                    <a:schemeClr val="accent3">
                      <a:satMod val="175000"/>
                      <a:alpha val="40000"/>
                    </a:schemeClr>
                  </a:glow>
                </a:effectLst>
                <a:latin typeface="Times New Roman" pitchFamily="18" charset="0"/>
                <a:cs typeface="Times New Roman" pitchFamily="18" charset="0"/>
              </a:rPr>
              <a:t>Kinzer</a:t>
            </a:r>
            <a:endParaRPr lang="en-US" sz="1600" b="1" i="1" dirty="0" smtClean="0">
              <a:effectLst>
                <a:glow rad="63500">
                  <a:schemeClr val="accent3">
                    <a:satMod val="175000"/>
                    <a:alpha val="40000"/>
                  </a:schemeClr>
                </a:glow>
              </a:effectLst>
              <a:latin typeface="Times New Roman" pitchFamily="18" charset="0"/>
              <a:cs typeface="Times New Roman" pitchFamily="18" charset="0"/>
            </a:endParaRPr>
          </a:p>
          <a:p>
            <a:r>
              <a:rPr lang="en-US" sz="1600" b="1" i="1" dirty="0" smtClean="0">
                <a:effectLst>
                  <a:glow rad="63500">
                    <a:schemeClr val="accent3">
                      <a:satMod val="175000"/>
                      <a:alpha val="40000"/>
                    </a:schemeClr>
                  </a:glow>
                </a:effectLst>
                <a:latin typeface="Times New Roman" pitchFamily="18" charset="0"/>
                <a:cs typeface="Times New Roman" pitchFamily="18" charset="0"/>
              </a:rPr>
              <a:t>1988, Bronze</a:t>
            </a:r>
          </a:p>
          <a:p>
            <a:r>
              <a:rPr lang="en-US" sz="1600" b="1" i="1" dirty="0" smtClean="0">
                <a:effectLst>
                  <a:glow rad="63500">
                    <a:schemeClr val="accent3">
                      <a:satMod val="175000"/>
                      <a:alpha val="40000"/>
                    </a:schemeClr>
                  </a:glow>
                </a:effectLst>
                <a:latin typeface="Times New Roman" pitchFamily="18" charset="0"/>
                <a:cs typeface="Times New Roman" pitchFamily="18" charset="0"/>
              </a:rPr>
              <a:t>Location:   Outside of Branson Library, North</a:t>
            </a:r>
            <a:endParaRPr lang="ru-RU" sz="1600" b="1" i="1" dirty="0" smtClean="0">
              <a:effectLst>
                <a:glow rad="63500">
                  <a:schemeClr val="accent3">
                    <a:satMod val="175000"/>
                    <a:alpha val="40000"/>
                  </a:schemeClr>
                </a:glow>
              </a:effectLst>
              <a:latin typeface="Times New Roman" pitchFamily="18" charset="0"/>
              <a:cs typeface="Times New Roman" pitchFamily="18" charset="0"/>
            </a:endParaRPr>
          </a:p>
          <a:p>
            <a:endParaRPr lang="en-US" sz="1600" b="1" i="1" dirty="0" smtClean="0">
              <a:effectLst>
                <a:glow rad="63500">
                  <a:schemeClr val="accent3">
                    <a:satMod val="175000"/>
                    <a:alpha val="40000"/>
                  </a:schemeClr>
                </a:glow>
              </a:effectLst>
              <a:latin typeface="Times New Roman" pitchFamily="18" charset="0"/>
              <a:cs typeface="Times New Roman" pitchFamily="18" charset="0"/>
            </a:endParaRPr>
          </a:p>
          <a:p>
            <a:pPr indent="533400" algn="just"/>
            <a:r>
              <a:rPr lang="en-US" sz="1600" b="1" i="1" dirty="0" smtClean="0">
                <a:effectLst>
                  <a:glow rad="63500">
                    <a:schemeClr val="accent3">
                      <a:satMod val="175000"/>
                      <a:alpha val="40000"/>
                    </a:schemeClr>
                  </a:glow>
                </a:effectLst>
                <a:latin typeface="Times New Roman" pitchFamily="18" charset="0"/>
                <a:cs typeface="Times New Roman" pitchFamily="18" charset="0"/>
              </a:rPr>
              <a:t>Artist Grant </a:t>
            </a:r>
            <a:r>
              <a:rPr lang="en-US" sz="1600" b="1" i="1" dirty="0" err="1" smtClean="0">
                <a:effectLst>
                  <a:glow rad="63500">
                    <a:schemeClr val="accent3">
                      <a:satMod val="175000"/>
                      <a:alpha val="40000"/>
                    </a:schemeClr>
                  </a:glow>
                </a:effectLst>
                <a:latin typeface="Times New Roman" pitchFamily="18" charset="0"/>
                <a:cs typeface="Times New Roman" pitchFamily="18" charset="0"/>
              </a:rPr>
              <a:t>Kinzer</a:t>
            </a:r>
            <a:r>
              <a:rPr lang="en-US" sz="1600" b="1" i="1" dirty="0" smtClean="0">
                <a:effectLst>
                  <a:glow rad="63500">
                    <a:schemeClr val="accent3">
                      <a:satMod val="175000"/>
                      <a:alpha val="40000"/>
                    </a:schemeClr>
                  </a:glow>
                </a:effectLst>
                <a:latin typeface="Times New Roman" pitchFamily="18" charset="0"/>
                <a:cs typeface="Times New Roman" pitchFamily="18" charset="0"/>
              </a:rPr>
              <a:t> was an NMSU professor in the Department of Entomology, Plant Pathology and Weed Science. The Joy of Learning was his first sculpture of this size, and his goal was to create a piece large enough for children to sit in the sculpture’s lap.</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BEBA8EAE-BF5A-486C-A8C5-ECC9F3942E4B}">
                <a14:imgProps xmlns="" xmlns:a14="http://schemas.microsoft.com/office/drawing/2010/main">
                  <a14:imgLayer r:embed="rId3">
                    <a14:imgEffect>
                      <a14:sharpenSoften amount="-22000"/>
                    </a14:imgEffect>
                    <a14:imgEffect>
                      <a14:brightnessContrast bright="20000" contrast="-55000"/>
                    </a14:imgEffect>
                  </a14:imgLayer>
                </a14:imgProps>
              </a:ext>
            </a:extLst>
          </a:blip>
          <a:srcRect l="2525" t="1813" r="19359" b="10490"/>
          <a:stretch/>
        </p:blipFill>
        <p:spPr bwMode="auto">
          <a:xfrm>
            <a:off x="-47390" y="-5522"/>
            <a:ext cx="9187214" cy="6863522"/>
          </a:xfrm>
          <a:prstGeom prst="rect">
            <a:avLst/>
          </a:prstGeom>
          <a:noFill/>
          <a:ln w="9525">
            <a:noFill/>
            <a:miter lim="800000"/>
            <a:headEnd/>
            <a:tailEnd/>
          </a:ln>
        </p:spPr>
      </p:pic>
      <p:sp>
        <p:nvSpPr>
          <p:cNvPr id="6" name="Прямоугольник 5"/>
          <p:cNvSpPr/>
          <p:nvPr/>
        </p:nvSpPr>
        <p:spPr>
          <a:xfrm flipH="1">
            <a:off x="992655" y="1305342"/>
            <a:ext cx="7158691" cy="4247317"/>
          </a:xfrm>
          <a:prstGeom prst="rect">
            <a:avLst/>
          </a:prstGeom>
          <a:noFill/>
        </p:spPr>
        <p:txBody>
          <a:bodyPr wrap="none" lIns="91440" tIns="45720" rIns="91440" bIns="45720">
            <a:spAutoFit/>
          </a:bodyPr>
          <a:lstStyle/>
          <a:p>
            <a:pPr algn="just">
              <a:tabLst>
                <a:tab pos="0" algn="l"/>
              </a:tabLst>
            </a:pPr>
            <a:r>
              <a:rPr lang="ru-RU"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            </a:t>
            </a:r>
            <a:r>
              <a:rPr lang="ru-RU"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К</a:t>
            </a:r>
            <a:endParaRPr lang="en-US"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r>
              <a:rPr lang="ru-RU"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Н</a:t>
            </a:r>
            <a:endParaRPr lang="en-US"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r>
              <a:rPr lang="ru-RU" sz="5400" b="1" spc="20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АРХИТЕКТУРА</a:t>
            </a:r>
            <a:endParaRPr lang="en-US" sz="5400" b="1" spc="20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r>
              <a:rPr lang="ru-RU"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Г</a:t>
            </a:r>
            <a:endParaRPr lang="en-US"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just"/>
            <a:r>
              <a:rPr lang="ru-RU" sz="5400" b="1" spc="12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А</a:t>
            </a:r>
            <a:endParaRPr lang="en-US" sz="5400" b="1" spc="12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 xmlns:p14="http://schemas.microsoft.com/office/powerpoint/2010/main" val="23015717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4071934" y="785794"/>
            <a:ext cx="4714908" cy="2308324"/>
          </a:xfrm>
          <a:prstGeom prst="rect">
            <a:avLst/>
          </a:prstGeom>
        </p:spPr>
        <p:txBody>
          <a:bodyPr wrap="square">
            <a:spAutoFit/>
          </a:bodyPr>
          <a:lstStyle/>
          <a:p>
            <a:pPr indent="533400" algn="just"/>
            <a:r>
              <a:rPr lang="ru-RU" sz="1600" i="1"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Как объясняет </a:t>
            </a:r>
            <a:r>
              <a:rPr lang="ru-RU"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Кара </a:t>
            </a:r>
            <a:r>
              <a:rPr lang="ru-RU" sz="1600" i="1" spc="1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Барер</a:t>
            </a:r>
            <a:r>
              <a:rPr lang="ru-RU"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в ее работах заложен глубокий смысл. В современном мире, в век интернета и новых технологий, будущее книг становится </a:t>
            </a:r>
            <a:r>
              <a:rPr lang="ru-RU" sz="1600" i="1"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неопределенным</a:t>
            </a:r>
            <a:r>
              <a:rPr lang="ru-RU"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и художница пытается своими книжными скульптурами увековечить само понятие о книге, ведь книжное искусство может дать книге вторую жизнь. </a:t>
            </a:r>
            <a:endParaRPr lang="en-US"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296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20" y="1643050"/>
            <a:ext cx="3714776" cy="37147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85720" y="285728"/>
            <a:ext cx="3872535" cy="400110"/>
          </a:xfrm>
          <a:prstGeom prst="rect">
            <a:avLst/>
          </a:prstGeom>
        </p:spPr>
        <p:txBody>
          <a:bodyPr wrap="none">
            <a:spAutoFit/>
          </a:bodyPr>
          <a:lstStyle/>
          <a:p>
            <a:r>
              <a:rPr lang="ru-RU"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Скульптуры из </a:t>
            </a:r>
            <a:r>
              <a:rPr lang="ru-RU" sz="2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книг Кары </a:t>
            </a:r>
            <a:r>
              <a:rPr lang="ru-RU" sz="2000" i="1"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Барер</a:t>
            </a:r>
            <a:endParaRPr lang="en-US" sz="2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86314" y="3286124"/>
            <a:ext cx="3429000" cy="3429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32486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4000"/>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2428860" y="4929198"/>
            <a:ext cx="6286544" cy="1569660"/>
          </a:xfrm>
          <a:prstGeom prst="rect">
            <a:avLst/>
          </a:prstGeom>
        </p:spPr>
        <p:txBody>
          <a:bodyPr wrap="square">
            <a:spAutoFit/>
          </a:bodyPr>
          <a:lstStyle/>
          <a:p>
            <a:pPr indent="625475" algn="just"/>
            <a:r>
              <a:rPr lang="ru-RU"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Кара </a:t>
            </a:r>
            <a:r>
              <a:rPr lang="ru-RU" sz="1600" i="1" spc="15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Барер</a:t>
            </a:r>
            <a:r>
              <a:rPr lang="ru-RU"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считает, что книжное искусство объединяет в себе объект, скульптуру и фотографию, и дает возможность увидеть книгу в другом контексте, как нечто иное. При этом она заявляет, что ни одна важная книга не пострадала при создании книжных </a:t>
            </a:r>
            <a:r>
              <a:rPr lang="ru-RU" sz="1600" i="1" spc="15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скульптур.</a:t>
            </a:r>
            <a:endParaRPr lang="en-US" sz="1600" i="1" spc="15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3" name="TextBox 2"/>
          <p:cNvSpPr txBox="1"/>
          <p:nvPr/>
        </p:nvSpPr>
        <p:spPr>
          <a:xfrm>
            <a:off x="214282" y="6429396"/>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pic>
        <p:nvPicPr>
          <p:cNvPr id="6"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00562" y="1500174"/>
            <a:ext cx="4500594" cy="3286148"/>
          </a:xfrm>
          <a:prstGeom prst="rect">
            <a:avLst/>
          </a:prstGeom>
          <a:ln>
            <a:noFill/>
          </a:ln>
          <a:effectLst>
            <a:glow rad="101600">
              <a:schemeClr val="bg1">
                <a:alpha val="60000"/>
              </a:schemeClr>
            </a:glow>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2844" y="357166"/>
            <a:ext cx="4214842" cy="4224230"/>
          </a:xfrm>
          <a:prstGeom prst="rect">
            <a:avLst/>
          </a:prstGeom>
          <a:ln>
            <a:noFill/>
          </a:ln>
          <a:effectLst>
            <a:glow rad="228600">
              <a:schemeClr val="accent1">
                <a:satMod val="175000"/>
                <a:alpha val="40000"/>
              </a:schemeClr>
            </a:glow>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667970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549" cy="68724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85786" y="2143116"/>
            <a:ext cx="8069966" cy="3259867"/>
          </a:xfrm>
          <a:prstGeom prst="rect">
            <a:avLst/>
          </a:prstGeom>
          <a:noFill/>
        </p:spPr>
        <p:txBody>
          <a:bodyPr wrap="none" rtlCol="0">
            <a:spAutoFit/>
          </a:bodyPr>
          <a:lstStyle/>
          <a:p>
            <a:r>
              <a:rPr lang="ru-RU" sz="4000" dirty="0" smtClean="0">
                <a:ln>
                  <a:solidFill>
                    <a:schemeClr val="bg1"/>
                  </a:solidFill>
                </a:ln>
                <a:solidFill>
                  <a:schemeClr val="bg1"/>
                </a:solidFill>
              </a:rPr>
              <a:t>Де</a:t>
            </a:r>
            <a:r>
              <a:rPr lang="ru-RU" sz="4000" dirty="0" smtClean="0">
                <a:ln>
                  <a:solidFill>
                    <a:schemeClr val="bg1"/>
                  </a:solidFill>
                </a:ln>
                <a:solidFill>
                  <a:schemeClr val="bg1"/>
                </a:solidFill>
                <a:effectLst>
                  <a:glow rad="139700">
                    <a:schemeClr val="accent5">
                      <a:satMod val="175000"/>
                      <a:alpha val="40000"/>
                    </a:schemeClr>
                  </a:glow>
                </a:effectLst>
              </a:rPr>
              <a:t>к</a:t>
            </a:r>
            <a:r>
              <a:rPr lang="ru-RU" sz="4000" dirty="0" smtClean="0">
                <a:ln>
                  <a:solidFill>
                    <a:schemeClr val="bg1"/>
                  </a:solidFill>
                </a:ln>
                <a:solidFill>
                  <a:schemeClr val="bg1"/>
                </a:solidFill>
              </a:rPr>
              <a:t>оративно-прикладное искусство</a:t>
            </a:r>
            <a:endParaRPr lang="ru-RU" sz="900" dirty="0" smtClean="0">
              <a:ln>
                <a:solidFill>
                  <a:schemeClr val="bg1"/>
                </a:solidFill>
              </a:ln>
              <a:solidFill>
                <a:schemeClr val="bg1"/>
              </a:solidFill>
            </a:endParaRPr>
          </a:p>
          <a:p>
            <a:pPr>
              <a:spcBef>
                <a:spcPts val="100"/>
              </a:spcBef>
              <a:spcAft>
                <a:spcPts val="100"/>
              </a:spcAft>
            </a:pPr>
            <a:r>
              <a:rPr lang="ru-RU" sz="900" dirty="0" smtClean="0">
                <a:ln>
                  <a:solidFill>
                    <a:schemeClr val="bg1"/>
                  </a:solidFill>
                </a:ln>
                <a:solidFill>
                  <a:schemeClr val="bg1"/>
                </a:solidFill>
                <a:effectLst>
                  <a:glow rad="228600">
                    <a:schemeClr val="accent5">
                      <a:satMod val="175000"/>
                      <a:alpha val="40000"/>
                    </a:schemeClr>
                  </a:glow>
                </a:effectLst>
              </a:rPr>
              <a:t>                       </a:t>
            </a:r>
            <a:r>
              <a:rPr lang="ru-RU" sz="4000" dirty="0" err="1" smtClean="0">
                <a:ln>
                  <a:solidFill>
                    <a:schemeClr val="bg1"/>
                  </a:solidFill>
                </a:ln>
                <a:solidFill>
                  <a:schemeClr val="bg1"/>
                </a:solidFill>
                <a:effectLst>
                  <a:glow rad="228600">
                    <a:schemeClr val="accent5">
                      <a:satMod val="175000"/>
                      <a:alpha val="40000"/>
                    </a:schemeClr>
                  </a:glow>
                </a:effectLst>
              </a:rPr>
              <a:t>н</a:t>
            </a:r>
            <a:r>
              <a:rPr lang="ru-RU" sz="800" dirty="0" smtClean="0">
                <a:ln>
                  <a:solidFill>
                    <a:schemeClr val="bg1"/>
                  </a:solidFill>
                </a:ln>
                <a:solidFill>
                  <a:schemeClr val="bg1"/>
                </a:solidFill>
                <a:effectLst>
                  <a:glow rad="228600">
                    <a:schemeClr val="accent5">
                      <a:satMod val="175000"/>
                      <a:alpha val="40000"/>
                    </a:schemeClr>
                  </a:glow>
                </a:effectLst>
              </a:rPr>
              <a:t> </a:t>
            </a:r>
          </a:p>
          <a:p>
            <a:pPr>
              <a:spcBef>
                <a:spcPts val="100"/>
              </a:spcBef>
              <a:spcAft>
                <a:spcPts val="100"/>
              </a:spcAft>
            </a:pPr>
            <a:r>
              <a:rPr lang="ru-RU" sz="800" dirty="0" smtClean="0">
                <a:ln>
                  <a:solidFill>
                    <a:schemeClr val="bg1"/>
                  </a:solidFill>
                </a:ln>
                <a:solidFill>
                  <a:schemeClr val="bg1"/>
                </a:solidFill>
                <a:effectLst>
                  <a:glow rad="228600">
                    <a:schemeClr val="accent5">
                      <a:satMod val="175000"/>
                      <a:alpha val="40000"/>
                    </a:schemeClr>
                  </a:glow>
                </a:effectLst>
              </a:rPr>
              <a:t>                         </a:t>
            </a:r>
            <a:r>
              <a:rPr lang="ru-RU" sz="4000" dirty="0" smtClean="0">
                <a:ln>
                  <a:solidFill>
                    <a:schemeClr val="bg1"/>
                  </a:solidFill>
                </a:ln>
                <a:solidFill>
                  <a:schemeClr val="bg1"/>
                </a:solidFill>
                <a:effectLst>
                  <a:glow rad="228600">
                    <a:schemeClr val="accent5">
                      <a:satMod val="175000"/>
                      <a:alpha val="40000"/>
                    </a:schemeClr>
                  </a:glow>
                </a:effectLst>
              </a:rPr>
              <a:t>и</a:t>
            </a:r>
          </a:p>
          <a:p>
            <a:pPr>
              <a:spcBef>
                <a:spcPts val="100"/>
              </a:spcBef>
              <a:spcAft>
                <a:spcPts val="100"/>
              </a:spcAft>
            </a:pPr>
            <a:r>
              <a:rPr lang="ru-RU" sz="800" dirty="0" smtClean="0">
                <a:ln>
                  <a:solidFill>
                    <a:schemeClr val="bg1"/>
                  </a:solidFill>
                </a:ln>
                <a:solidFill>
                  <a:schemeClr val="bg1"/>
                </a:solidFill>
                <a:effectLst>
                  <a:glow rad="228600">
                    <a:schemeClr val="accent5">
                      <a:satMod val="175000"/>
                      <a:alpha val="40000"/>
                    </a:schemeClr>
                  </a:glow>
                </a:effectLst>
              </a:rPr>
              <a:t>                          </a:t>
            </a:r>
            <a:r>
              <a:rPr lang="ru-RU" sz="4000" dirty="0" smtClean="0">
                <a:ln>
                  <a:solidFill>
                    <a:schemeClr val="bg1"/>
                  </a:solidFill>
                </a:ln>
                <a:solidFill>
                  <a:schemeClr val="bg1"/>
                </a:solidFill>
                <a:effectLst>
                  <a:glow rad="228600">
                    <a:schemeClr val="accent5">
                      <a:satMod val="175000"/>
                      <a:alpha val="40000"/>
                    </a:schemeClr>
                  </a:glow>
                </a:effectLst>
              </a:rPr>
              <a:t>г</a:t>
            </a:r>
            <a:r>
              <a:rPr lang="ru-RU" sz="800" dirty="0" smtClean="0">
                <a:ln>
                  <a:solidFill>
                    <a:schemeClr val="bg1"/>
                  </a:solidFill>
                </a:ln>
                <a:solidFill>
                  <a:schemeClr val="bg1"/>
                </a:solidFill>
                <a:effectLst>
                  <a:glow rad="228600">
                    <a:schemeClr val="accent5">
                      <a:satMod val="175000"/>
                      <a:alpha val="40000"/>
                    </a:schemeClr>
                  </a:glow>
                </a:effectLst>
              </a:rPr>
              <a:t>  </a:t>
            </a:r>
          </a:p>
          <a:p>
            <a:pPr>
              <a:spcBef>
                <a:spcPts val="100"/>
              </a:spcBef>
              <a:spcAft>
                <a:spcPts val="100"/>
              </a:spcAft>
            </a:pPr>
            <a:r>
              <a:rPr lang="ru-RU" sz="800" dirty="0" smtClean="0">
                <a:ln>
                  <a:solidFill>
                    <a:schemeClr val="bg1"/>
                  </a:solidFill>
                </a:ln>
                <a:solidFill>
                  <a:schemeClr val="bg1"/>
                </a:solidFill>
                <a:effectLst>
                  <a:glow rad="228600">
                    <a:schemeClr val="accent5">
                      <a:satMod val="175000"/>
                      <a:alpha val="40000"/>
                    </a:schemeClr>
                  </a:glow>
                </a:effectLst>
              </a:rPr>
              <a:t>                     </a:t>
            </a:r>
            <a:r>
              <a:rPr lang="ru-RU" sz="3600" dirty="0" smtClean="0">
                <a:ln>
                  <a:solidFill>
                    <a:schemeClr val="bg1"/>
                  </a:solidFill>
                </a:ln>
                <a:solidFill>
                  <a:schemeClr val="bg1"/>
                </a:solidFill>
                <a:effectLst>
                  <a:glow rad="228600">
                    <a:schemeClr val="accent5">
                      <a:satMod val="175000"/>
                      <a:alpha val="40000"/>
                    </a:schemeClr>
                  </a:glow>
                </a:effectLst>
              </a:rPr>
              <a:t> </a:t>
            </a:r>
            <a:r>
              <a:rPr lang="ru-RU" sz="4000" dirty="0" smtClean="0">
                <a:ln>
                  <a:solidFill>
                    <a:schemeClr val="bg1"/>
                  </a:solidFill>
                </a:ln>
                <a:solidFill>
                  <a:schemeClr val="bg1"/>
                </a:solidFill>
                <a:effectLst>
                  <a:glow rad="228600">
                    <a:schemeClr val="accent5">
                      <a:satMod val="175000"/>
                      <a:alpha val="40000"/>
                    </a:schemeClr>
                  </a:glow>
                </a:effectLst>
              </a:rPr>
              <a:t>а</a:t>
            </a:r>
            <a:endParaRPr lang="en-US" sz="4000" dirty="0">
              <a:ln>
                <a:solidFill>
                  <a:schemeClr val="bg1"/>
                </a:solidFill>
              </a:ln>
              <a:solidFill>
                <a:schemeClr val="bg1"/>
              </a:solidFill>
              <a:effectLst>
                <a:glow rad="228600">
                  <a:schemeClr val="accent5">
                    <a:satMod val="175000"/>
                    <a:alpha val="40000"/>
                  </a:schemeClr>
                </a:glo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stretch>
            <a:fillRect/>
          </a:stretch>
        </p:blipFill>
        <p:spPr>
          <a:xfrm>
            <a:off x="142844" y="214291"/>
            <a:ext cx="4929222" cy="6330336"/>
          </a:xfrm>
          <a:prstGeom prst="rect">
            <a:avLst/>
          </a:prstGeom>
          <a:ln>
            <a:noFill/>
          </a:ln>
          <a:effectLst>
            <a:softEdge rad="112500"/>
          </a:effectLst>
        </p:spPr>
      </p:pic>
      <p:sp>
        <p:nvSpPr>
          <p:cNvPr id="7" name="TextBox 6"/>
          <p:cNvSpPr txBox="1"/>
          <p:nvPr/>
        </p:nvSpPr>
        <p:spPr>
          <a:xfrm>
            <a:off x="5643570" y="1500174"/>
            <a:ext cx="3182025" cy="461665"/>
          </a:xfrm>
          <a:prstGeom prst="rect">
            <a:avLst/>
          </a:prstGeom>
          <a:noFill/>
        </p:spPr>
        <p:txBody>
          <a:bodyPr wrap="none" rtlCol="0">
            <a:spAutoFit/>
          </a:bodyPr>
          <a:lstStyle/>
          <a:p>
            <a:r>
              <a:rPr lang="ru-RU" sz="2400" b="1" i="1" dirty="0" smtClean="0">
                <a:effectLst>
                  <a:glow rad="101600">
                    <a:schemeClr val="accent6">
                      <a:satMod val="175000"/>
                      <a:alpha val="40000"/>
                    </a:schemeClr>
                  </a:glow>
                </a:effectLst>
                <a:latin typeface="Times New Roman" pitchFamily="18" charset="0"/>
                <a:cs typeface="Times New Roman" pitchFamily="18" charset="0"/>
              </a:rPr>
              <a:t>Дом – книга желаний</a:t>
            </a:r>
            <a:endParaRPr lang="ru-RU" sz="2400" b="1" i="1" dirty="0">
              <a:effectLst>
                <a:glow rad="101600">
                  <a:schemeClr val="accent6">
                    <a:satMod val="175000"/>
                    <a:alpha val="40000"/>
                  </a:schemeClr>
                </a:glow>
              </a:effectLst>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0"/>
          <a:tileRect l="-100000" b="-100000"/>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3071802" y="142897"/>
            <a:ext cx="5643570" cy="6500813"/>
          </a:xfrm>
          <a:prstGeom prst="rect">
            <a:avLst/>
          </a:prstGeom>
          <a:ln>
            <a:noFill/>
          </a:ln>
          <a:effectLst>
            <a:softEdge rad="112500"/>
          </a:effectLst>
        </p:spPr>
      </p:pic>
      <p:sp>
        <p:nvSpPr>
          <p:cNvPr id="3" name="Прямоугольник 2"/>
          <p:cNvSpPr/>
          <p:nvPr/>
        </p:nvSpPr>
        <p:spPr>
          <a:xfrm>
            <a:off x="214282" y="5643578"/>
            <a:ext cx="2428860" cy="646331"/>
          </a:xfrm>
          <a:prstGeom prst="rect">
            <a:avLst/>
          </a:prstGeom>
        </p:spPr>
        <p:txBody>
          <a:bodyPr wrap="square">
            <a:spAutoFit/>
          </a:bodyPr>
          <a:lstStyle/>
          <a:p>
            <a:r>
              <a:rPr lang="ru-RU" sz="1200" i="1" dirty="0" smtClean="0">
                <a:latin typeface="Times New Roman" pitchFamily="18" charset="0"/>
                <a:cs typeface="Times New Roman" pitchFamily="18" charset="0"/>
              </a:rPr>
              <a:t>Источник:</a:t>
            </a:r>
            <a:r>
              <a:rPr lang="ru-RU" sz="1200" i="1" u="sng" dirty="0" smtClean="0">
                <a:latin typeface="Times New Roman" pitchFamily="18" charset="0"/>
                <a:cs typeface="Times New Roman" pitchFamily="18" charset="0"/>
                <a:hlinkClick r:id="rId3"/>
              </a:rPr>
              <a:t> http://www.liveinternet.ru/users/ioaxasa/page53.shtml</a:t>
            </a:r>
            <a:endParaRPr lang="ru-RU" sz="1200" i="1"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blip>
          <a:srcRect/>
          <a:tile tx="0" ty="0" sx="100000" sy="100000" flip="none" algn="tl"/>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14282" y="6357958"/>
            <a:ext cx="4455707"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1" u="none" strike="noStrike" cap="none" normalizeH="0" baseline="0" dirty="0" smtClean="0">
                <a:ln>
                  <a:noFill/>
                </a:ln>
                <a:effectLst/>
                <a:latin typeface="Times New Roman" pitchFamily="18" charset="0"/>
                <a:ea typeface="Calibri" pitchFamily="34" charset="0"/>
                <a:cs typeface="Times New Roman" pitchFamily="18" charset="0"/>
              </a:rPr>
              <a:t>Источник: </a:t>
            </a:r>
            <a:r>
              <a:rPr kumimoji="0" lang="ru-RU" sz="12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http://www.liveinternet.ru/users/ioaxasa/post199073632/</a:t>
            </a:r>
            <a:endParaRPr kumimoji="0" lang="ru-RU" sz="1200" b="0" i="1" u="none" strike="noStrike" cap="none" normalizeH="0" baseline="0" dirty="0" smtClean="0">
              <a:ln>
                <a:noFill/>
              </a:ln>
              <a:solidFill>
                <a:schemeClr val="tx1"/>
              </a:solidFill>
              <a:effectLst/>
              <a:latin typeface="Arial" pitchFamily="34" charset="0"/>
            </a:endParaRPr>
          </a:p>
        </p:txBody>
      </p:sp>
      <p:pic>
        <p:nvPicPr>
          <p:cNvPr id="3" name="Рисунок 2"/>
          <p:cNvPicPr/>
          <p:nvPr/>
        </p:nvPicPr>
        <p:blipFill>
          <a:blip r:embed="rId4" cstate="print"/>
          <a:stretch>
            <a:fillRect/>
          </a:stretch>
        </p:blipFill>
        <p:spPr>
          <a:xfrm>
            <a:off x="1000100" y="928670"/>
            <a:ext cx="7000924" cy="5185448"/>
          </a:xfrm>
          <a:prstGeom prst="rect">
            <a:avLst/>
          </a:prstGeom>
          <a:ln>
            <a:noFill/>
          </a:ln>
          <a:effectLst>
            <a:softEdge rad="112500"/>
          </a:effectLst>
        </p:spPr>
      </p:pic>
      <p:sp>
        <p:nvSpPr>
          <p:cNvPr id="4" name="TextBox 3"/>
          <p:cNvSpPr txBox="1"/>
          <p:nvPr/>
        </p:nvSpPr>
        <p:spPr>
          <a:xfrm>
            <a:off x="3000364" y="285728"/>
            <a:ext cx="3272434" cy="461665"/>
          </a:xfrm>
          <a:prstGeom prst="rect">
            <a:avLst/>
          </a:prstGeom>
          <a:noFill/>
        </p:spPr>
        <p:txBody>
          <a:bodyPr wrap="none" rtlCol="0">
            <a:spAutoFit/>
          </a:bodyPr>
          <a:lstStyle/>
          <a:p>
            <a:r>
              <a:rPr lang="ru-RU" sz="2400" b="1" i="1" dirty="0" smtClean="0">
                <a:effectLst>
                  <a:glow rad="63500">
                    <a:schemeClr val="accent1">
                      <a:satMod val="175000"/>
                      <a:alpha val="40000"/>
                    </a:schemeClr>
                  </a:glow>
                </a:effectLst>
                <a:latin typeface="Times New Roman" pitchFamily="18" charset="0"/>
                <a:cs typeface="Times New Roman" pitchFamily="18" charset="0"/>
              </a:rPr>
              <a:t>Объемная миниатюра</a:t>
            </a:r>
            <a:endParaRPr lang="ru-RU" sz="2400" b="1" i="1" dirty="0">
              <a:effectLst>
                <a:glow rad="63500">
                  <a:schemeClr val="accent1">
                    <a:satMod val="175000"/>
                    <a:alpha val="40000"/>
                  </a:schemeClr>
                </a:glow>
              </a:effectLst>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bwMode="auto">
          <a:xfrm>
            <a:off x="-39" y="-10"/>
            <a:ext cx="9155430" cy="6866573"/>
          </a:xfrm>
          <a:prstGeom prst="rect">
            <a:avLst/>
          </a:prstGeom>
          <a:noFill/>
          <a:ln w="9525">
            <a:noFill/>
            <a:miter lim="800000"/>
            <a:headEnd/>
            <a:tailEnd/>
          </a:ln>
        </p:spPr>
      </p:pic>
      <p:sp>
        <p:nvSpPr>
          <p:cNvPr id="3" name="TextBox 2"/>
          <p:cNvSpPr txBox="1"/>
          <p:nvPr/>
        </p:nvSpPr>
        <p:spPr>
          <a:xfrm>
            <a:off x="214282" y="4071942"/>
            <a:ext cx="5328592" cy="2554545"/>
          </a:xfrm>
          <a:prstGeom prst="rect">
            <a:avLst/>
          </a:prstGeom>
          <a:noFill/>
        </p:spPr>
        <p:txBody>
          <a:bodyPr wrap="square" rtlCol="0">
            <a:spAutoFit/>
          </a:bodyPr>
          <a:lstStyle/>
          <a:p>
            <a:r>
              <a:rPr lang="ru-RU" sz="4000" dirty="0" smtClean="0">
                <a:solidFill>
                  <a:schemeClr val="bg1"/>
                </a:solidFill>
              </a:rPr>
              <a:t>Дизайн интерьера, </a:t>
            </a:r>
          </a:p>
          <a:p>
            <a:r>
              <a:rPr lang="ru-RU" sz="4000" dirty="0" smtClean="0">
                <a:solidFill>
                  <a:schemeClr val="bg1"/>
                </a:solidFill>
              </a:rPr>
              <a:t>одежды, компьютерный дизайн,</a:t>
            </a:r>
          </a:p>
          <a:p>
            <a:r>
              <a:rPr lang="ru-RU" sz="4000" dirty="0" smtClean="0">
                <a:solidFill>
                  <a:schemeClr val="bg1"/>
                </a:solidFill>
              </a:rPr>
              <a:t>ландшафтный дизайн</a:t>
            </a:r>
            <a:endParaRPr lang="en-US" sz="4000" dirty="0">
              <a:solidFill>
                <a:schemeClr val="bg1"/>
              </a:solidFill>
            </a:endParaRPr>
          </a:p>
        </p:txBody>
      </p:sp>
    </p:spTree>
    <p:extLst>
      <p:ext uri="{BB962C8B-B14F-4D97-AF65-F5344CB8AC3E}">
        <p14:creationId xmlns="" xmlns:p14="http://schemas.microsoft.com/office/powerpoint/2010/main" val="10563600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tretch>
            <a:fillRect/>
          </a:stretch>
        </p:blipFill>
        <p:spPr>
          <a:xfrm>
            <a:off x="928662" y="2143116"/>
            <a:ext cx="7077098" cy="3982402"/>
          </a:xfrm>
          <a:prstGeom prst="rect">
            <a:avLst/>
          </a:prstGeom>
        </p:spPr>
      </p:pic>
      <p:sp>
        <p:nvSpPr>
          <p:cNvPr id="3" name="Прямоугольник 2"/>
          <p:cNvSpPr/>
          <p:nvPr/>
        </p:nvSpPr>
        <p:spPr>
          <a:xfrm>
            <a:off x="785786" y="428604"/>
            <a:ext cx="7358114" cy="1477328"/>
          </a:xfrm>
          <a:prstGeom prst="rect">
            <a:avLst/>
          </a:prstGeom>
        </p:spPr>
        <p:txBody>
          <a:bodyPr wrap="square">
            <a:spAutoFit/>
          </a:bodyPr>
          <a:lstStyle/>
          <a:p>
            <a:pPr indent="533400" algn="just"/>
            <a:r>
              <a:rPr lang="ru-RU" b="1" i="1" dirty="0">
                <a:latin typeface="Times New Roman" pitchFamily="18" charset="0"/>
                <a:cs typeface="Times New Roman" pitchFamily="18" charset="0"/>
              </a:rPr>
              <a:t>На сегодняшний день </a:t>
            </a:r>
            <a:r>
              <a:rPr lang="ru-RU" b="1" i="1" dirty="0" err="1">
                <a:latin typeface="Times New Roman" pitchFamily="18" charset="0"/>
                <a:cs typeface="Times New Roman" pitchFamily="18" charset="0"/>
              </a:rPr>
              <a:t>BigCozyBooks</a:t>
            </a:r>
            <a:r>
              <a:rPr lang="ru-RU" b="1" i="1" dirty="0">
                <a:latin typeface="Times New Roman" pitchFamily="18" charset="0"/>
                <a:cs typeface="Times New Roman" pitchFamily="18" charset="0"/>
              </a:rPr>
              <a:t> это целая система сидений, уголков для уютного чтения книг, которые подойдут как взрослым, так и детям. В коллекции можно найти самые различные библиотечные скамейки, стулья-пуфики, кресла, подушки по форме все напоминающие корешки книг. </a:t>
            </a:r>
          </a:p>
        </p:txBody>
      </p:sp>
      <p:sp>
        <p:nvSpPr>
          <p:cNvPr id="4" name="TextBox 3"/>
          <p:cNvSpPr txBox="1"/>
          <p:nvPr/>
        </p:nvSpPr>
        <p:spPr>
          <a:xfrm>
            <a:off x="142844" y="6453538"/>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3000"/>
            <a:lum/>
          </a:blip>
          <a:srcRect/>
          <a:stretch>
            <a:fillRect/>
          </a:stretch>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tretch>
            <a:fillRect/>
          </a:stretch>
        </p:blipFill>
        <p:spPr>
          <a:xfrm>
            <a:off x="4643438" y="285728"/>
            <a:ext cx="4167200" cy="6072230"/>
          </a:xfrm>
          <a:prstGeom prst="rect">
            <a:avLst/>
          </a:prstGeom>
          <a:ln>
            <a:noFill/>
          </a:ln>
          <a:effectLst>
            <a:softEdge rad="112500"/>
          </a:effectLst>
        </p:spPr>
      </p:pic>
      <p:sp>
        <p:nvSpPr>
          <p:cNvPr id="21505" name="Rectangle 1"/>
          <p:cNvSpPr>
            <a:spLocks noChangeArrowheads="1"/>
          </p:cNvSpPr>
          <p:nvPr/>
        </p:nvSpPr>
        <p:spPr bwMode="auto">
          <a:xfrm>
            <a:off x="357158" y="982460"/>
            <a:ext cx="3429024" cy="3875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340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Действительно сказочный наряд: дизайнерское платье из старых детских книжек</a:t>
            </a:r>
            <a:endPar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cs typeface="Times New Roman" pitchFamily="18" charset="0"/>
            </a:endParaRPr>
          </a:p>
          <a:p>
            <a:pPr marR="0" lvl="0" indent="533400" algn="just" defTabSz="914400" rtl="0" eaLnBrk="0" fontAlgn="base" latinLnBrk="0" hangingPunct="0">
              <a:lnSpc>
                <a:spcPct val="100000"/>
              </a:lnSpc>
              <a:spcBef>
                <a:spcPct val="0"/>
              </a:spcBef>
              <a:spcAft>
                <a:spcPct val="0"/>
              </a:spcAft>
              <a:buClrTx/>
              <a:buSzTx/>
              <a:buFontTx/>
              <a:buNone/>
              <a:tabLst/>
            </a:pPr>
            <a:r>
              <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Все в детстве любили слушать сказки. Некоторые из них остались в памяти. А вот у самих книг век не долгий. Можно поставить любимую сказку в рамку, или придумать что-то оригинальное. Американский дизайнер </a:t>
            </a:r>
            <a:r>
              <a:rPr kumimoji="0" lang="ru-RU" sz="1600" b="1" i="1" u="none" strike="noStrike" cap="none" normalizeH="0" baseline="0" dirty="0" err="1"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Райан</a:t>
            </a:r>
            <a:r>
              <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 </a:t>
            </a:r>
            <a:r>
              <a:rPr kumimoji="0" lang="ru-RU" sz="1600" b="1" i="1" u="none" strike="noStrike" cap="none" normalizeH="0" baseline="0" dirty="0" err="1"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Новеллин</a:t>
            </a:r>
            <a:r>
              <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ea typeface="Calibri" pitchFamily="34" charset="0"/>
                <a:cs typeface="Times New Roman" pitchFamily="18" charset="0"/>
              </a:rPr>
              <a:t> сотворил необычное вечернее платье, материалом для которого послужили дорогие его сердцу сказки</a:t>
            </a:r>
            <a:endParaRPr kumimoji="0" lang="ru-RU" sz="1600" b="1" i="1" u="none" strike="noStrike" cap="none" normalizeH="0" baseline="0" dirty="0" smtClean="0">
              <a:ln>
                <a:noFill/>
              </a:ln>
              <a:solidFill>
                <a:schemeClr val="tx1"/>
              </a:solidFill>
              <a:effectLst>
                <a:glow rad="101600">
                  <a:schemeClr val="bg1">
                    <a:alpha val="60000"/>
                  </a:schemeClr>
                </a:glow>
              </a:effectLst>
              <a:latin typeface="Times New Roman" pitchFamily="18" charset="0"/>
              <a:cs typeface="Times New Roman" pitchFamily="18" charset="0"/>
            </a:endParaRPr>
          </a:p>
        </p:txBody>
      </p:sp>
      <p:sp>
        <p:nvSpPr>
          <p:cNvPr id="4" name="TextBox 3"/>
          <p:cNvSpPr txBox="1"/>
          <p:nvPr/>
        </p:nvSpPr>
        <p:spPr>
          <a:xfrm>
            <a:off x="142844" y="6453538"/>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53000">
              <a:schemeClr val="accent4">
                <a:lumMod val="40000"/>
                <a:lumOff val="60000"/>
              </a:schemeClr>
            </a:gs>
            <a:gs pos="83000">
              <a:schemeClr val="accent4">
                <a:lumMod val="75000"/>
                <a:alpha val="81000"/>
              </a:schemeClr>
            </a:gs>
            <a:gs pos="100000">
              <a:srgbClr val="96AB94"/>
            </a:gs>
          </a:gsLst>
          <a:lin ang="5400000" scaled="0"/>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28596" y="928670"/>
            <a:ext cx="3991517" cy="4943055"/>
          </a:xfrm>
          <a:prstGeom prst="rect">
            <a:avLst/>
          </a:prstGeom>
          <a:ln>
            <a:noFill/>
          </a:ln>
          <a:effectLst>
            <a:softEdge rad="112500"/>
          </a:effectLst>
        </p:spPr>
      </p:pic>
      <p:sp>
        <p:nvSpPr>
          <p:cNvPr id="3" name="Прямоугольник 2"/>
          <p:cNvSpPr/>
          <p:nvPr/>
        </p:nvSpPr>
        <p:spPr>
          <a:xfrm>
            <a:off x="4572000" y="3071810"/>
            <a:ext cx="4143404" cy="2031325"/>
          </a:xfrm>
          <a:prstGeom prst="rect">
            <a:avLst/>
          </a:prstGeom>
        </p:spPr>
        <p:txBody>
          <a:bodyPr wrap="square">
            <a:spAutoFit/>
          </a:bodyPr>
          <a:lstStyle/>
          <a:p>
            <a:pPr algn="ctr"/>
            <a:r>
              <a:rPr lang="ru-RU" b="1" i="1" dirty="0" err="1" smtClean="0">
                <a:latin typeface="Times New Roman" pitchFamily="18" charset="0"/>
                <a:cs typeface="Times New Roman" pitchFamily="18" charset="0"/>
              </a:rPr>
              <a:t>Ана</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Фагараззи</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Ana</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Fagarazzi</a:t>
            </a:r>
            <a:r>
              <a:rPr lang="ru-RU" b="1" i="1" dirty="0" smtClean="0">
                <a:latin typeface="Times New Roman" pitchFamily="18" charset="0"/>
                <a:cs typeface="Times New Roman" pitchFamily="18" charset="0"/>
              </a:rPr>
              <a:t>) – молодая художница-самоучка родом из Хорватии, занимается цифровым искусством, графическим дизайном, </a:t>
            </a:r>
            <a:r>
              <a:rPr lang="ru-RU" b="1" i="1" dirty="0" err="1" smtClean="0">
                <a:latin typeface="Times New Roman" pitchFamily="18" charset="0"/>
                <a:cs typeface="Times New Roman" pitchFamily="18" charset="0"/>
              </a:rPr>
              <a:t>фотошопом</a:t>
            </a:r>
            <a:r>
              <a:rPr lang="ru-RU" b="1" i="1" dirty="0" smtClean="0">
                <a:latin typeface="Times New Roman" pitchFamily="18" charset="0"/>
                <a:cs typeface="Times New Roman" pitchFamily="18" charset="0"/>
              </a:rPr>
              <a:t> и </a:t>
            </a:r>
            <a:r>
              <a:rPr lang="ru-RU" b="1" i="1" dirty="0" err="1" smtClean="0">
                <a:latin typeface="Times New Roman" pitchFamily="18" charset="0"/>
                <a:cs typeface="Times New Roman" pitchFamily="18" charset="0"/>
              </a:rPr>
              <a:t>фотоманипуляцией</a:t>
            </a:r>
            <a:r>
              <a:rPr lang="ru-RU" b="1" i="1" dirty="0" smtClean="0">
                <a:latin typeface="Times New Roman" pitchFamily="18" charset="0"/>
                <a:cs typeface="Times New Roman" pitchFamily="18" charset="0"/>
              </a:rPr>
              <a:t>. Основное направление ее работ – это </a:t>
            </a:r>
            <a:r>
              <a:rPr lang="ru-RU" b="1" i="1" dirty="0" err="1" smtClean="0">
                <a:latin typeface="Times New Roman" pitchFamily="18" charset="0"/>
                <a:cs typeface="Times New Roman" pitchFamily="18" charset="0"/>
              </a:rPr>
              <a:t>дарк-арт</a:t>
            </a:r>
            <a:r>
              <a:rPr lang="ru-RU" b="1" i="1" dirty="0" smtClean="0">
                <a:latin typeface="Times New Roman" pitchFamily="18" charset="0"/>
                <a:cs typeface="Times New Roman" pitchFamily="18" charset="0"/>
              </a:rPr>
              <a:t>, ее стиль - это готика. </a:t>
            </a:r>
            <a:endParaRPr lang="ru-RU" b="1" i="1" dirty="0">
              <a:latin typeface="Times New Roman" pitchFamily="18" charset="0"/>
              <a:cs typeface="Times New Roman" pitchFamily="18" charset="0"/>
            </a:endParaRPr>
          </a:p>
        </p:txBody>
      </p:sp>
      <p:sp>
        <p:nvSpPr>
          <p:cNvPr id="4" name="Прямоугольник 3"/>
          <p:cNvSpPr/>
          <p:nvPr/>
        </p:nvSpPr>
        <p:spPr>
          <a:xfrm>
            <a:off x="3691545" y="357166"/>
            <a:ext cx="5452455" cy="461665"/>
          </a:xfrm>
          <a:prstGeom prst="rect">
            <a:avLst/>
          </a:prstGeom>
        </p:spPr>
        <p:txBody>
          <a:bodyPr wrap="none">
            <a:spAutoFit/>
          </a:bodyPr>
          <a:lstStyle/>
          <a:p>
            <a:r>
              <a:rPr lang="ru-RU" sz="2400" b="1" i="1" dirty="0" smtClean="0">
                <a:latin typeface="Times New Roman" pitchFamily="18" charset="0"/>
                <a:cs typeface="Times New Roman" pitchFamily="18" charset="0"/>
              </a:rPr>
              <a:t>Чувственная готика от </a:t>
            </a:r>
            <a:r>
              <a:rPr lang="ru-RU" sz="2400" b="1" i="1" dirty="0" err="1" smtClean="0">
                <a:latin typeface="Times New Roman" pitchFamily="18" charset="0"/>
                <a:cs typeface="Times New Roman" pitchFamily="18" charset="0"/>
              </a:rPr>
              <a:t>Ana</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Fagarazzi</a:t>
            </a:r>
            <a:endParaRPr lang="ru-RU" sz="2400" b="1" i="1" dirty="0">
              <a:latin typeface="Times New Roman" pitchFamily="18" charset="0"/>
              <a:cs typeface="Times New Roman" pitchFamily="18" charset="0"/>
            </a:endParaRPr>
          </a:p>
        </p:txBody>
      </p:sp>
      <p:sp>
        <p:nvSpPr>
          <p:cNvPr id="5" name="TextBox 4"/>
          <p:cNvSpPr txBox="1"/>
          <p:nvPr/>
        </p:nvSpPr>
        <p:spPr>
          <a:xfrm>
            <a:off x="142844" y="6453538"/>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7000"/>
            <a:lum/>
          </a:blip>
          <a:srcRect/>
          <a:stretch>
            <a:fillRect t="-7000" b="-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6550223"/>
            <a:ext cx="1770036" cy="261610"/>
          </a:xfrm>
          <a:prstGeom prst="rect">
            <a:avLst/>
          </a:prstGeom>
        </p:spPr>
        <p:txBody>
          <a:bodyPr wrap="none">
            <a:spAutoFit/>
          </a:bodyPr>
          <a:lstStyle/>
          <a:p>
            <a:r>
              <a:rPr lang="ru-RU" sz="1100" i="1" dirty="0" smtClean="0">
                <a:latin typeface="Times New Roman" pitchFamily="18" charset="0"/>
                <a:cs typeface="Times New Roman" pitchFamily="18" charset="0"/>
              </a:rPr>
              <a:t>Источник: </a:t>
            </a:r>
            <a:r>
              <a:rPr lang="en-US" sz="1100" i="1" dirty="0" smtClean="0">
                <a:latin typeface="Times New Roman" pitchFamily="18" charset="0"/>
                <a:cs typeface="Times New Roman" pitchFamily="18" charset="0"/>
              </a:rPr>
              <a:t>http://stihi.pro/</a:t>
            </a:r>
            <a:endParaRPr lang="ru-RU" sz="1100" i="1" dirty="0">
              <a:latin typeface="Times New Roman" pitchFamily="18" charset="0"/>
              <a:cs typeface="Times New Roman" pitchFamily="18" charset="0"/>
            </a:endParaRPr>
          </a:p>
        </p:txBody>
      </p:sp>
      <p:sp>
        <p:nvSpPr>
          <p:cNvPr id="3" name="Прямоугольник 2"/>
          <p:cNvSpPr/>
          <p:nvPr/>
        </p:nvSpPr>
        <p:spPr>
          <a:xfrm>
            <a:off x="2500298" y="714356"/>
            <a:ext cx="4000528" cy="5857916"/>
          </a:xfrm>
          <a:prstGeom prst="rect">
            <a:avLst/>
          </a:prstGeom>
        </p:spPr>
        <p:txBody>
          <a:bodyPr wrap="square">
            <a:spAutoFit/>
          </a:bodyPr>
          <a:lstStyle/>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Идея места – пароль меж рельефом его</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 выкройкой парков, аллей, площадей и зданий,</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меж тенью улиц и словом Творца всего,</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Которому земли и реки, по сути, ткани.</a:t>
            </a:r>
          </a:p>
          <a:p>
            <a:pPr algn="ct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Идеей места пропитан каждый овраг,</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обрыв и холм и прочие величины,</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поскольку возвышенность – истинно Божий знак,</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 церкви по ним стоят широко и чинно.</a:t>
            </a:r>
          </a:p>
          <a:p>
            <a:pPr algn="ct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А если случилось место равниной, да так</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уютно вписалось в довольно немалую плоскость,</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то это – блюдо для площади. Есть места –</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готовый эскиз, чертёж, черновой набросок</a:t>
            </a:r>
          </a:p>
          <a:p>
            <a:pPr algn="ct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для рынка, и для театра, и для больниц,</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а есть – готовые стадионы вместить, не меньше.</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Оставьте только местечко чуть-чуть для птиц,</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а также собак, цветов и творений древнейших</a:t>
            </a:r>
          </a:p>
          <a:p>
            <a:pPr algn="ct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из дня шестого (по Библии). Для того,</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чтоб всё дышало и развивалось вольно.</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Пространство ведь тоже по-своему Естество.</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Ему может тоже быть слишком узко и больно.</a:t>
            </a:r>
          </a:p>
          <a:p>
            <a:pPr algn="ct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Пускай же царит гармония надо всем</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и вписываются мосты, тоннели, </a:t>
            </a:r>
            <a:r>
              <a:rPr lang="ru-RU" sz="1300" b="1" dirty="0" err="1" smtClean="0">
                <a:effectLst>
                  <a:glow rad="101600">
                    <a:schemeClr val="accent2">
                      <a:lumMod val="20000"/>
                      <a:lumOff val="80000"/>
                      <a:alpha val="60000"/>
                    </a:schemeClr>
                  </a:glow>
                </a:effectLst>
                <a:latin typeface="Times New Roman" pitchFamily="18" charset="0"/>
                <a:cs typeface="Times New Roman" pitchFamily="18" charset="0"/>
              </a:rPr>
              <a:t>многоэтажки</a:t>
            </a:r>
            <a:endParaRPr lang="ru-RU" sz="1300" b="1" dirty="0" smtClean="0">
              <a:effectLst>
                <a:glow rad="101600">
                  <a:schemeClr val="accent2">
                    <a:lumMod val="20000"/>
                    <a:lumOff val="80000"/>
                    <a:alpha val="60000"/>
                  </a:schemeClr>
                </a:glow>
              </a:effectLst>
              <a:latin typeface="Times New Roman" pitchFamily="18" charset="0"/>
              <a:cs typeface="Times New Roman" pitchFamily="18" charset="0"/>
            </a:endParaRP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в среду соразмерную – оттиски вечных схем</a:t>
            </a:r>
          </a:p>
          <a:p>
            <a:pPr algn="ctr"/>
            <a:r>
              <a:rPr lang="ru-RU" sz="1300" b="1" dirty="0" smtClean="0">
                <a:effectLst>
                  <a:glow rad="101600">
                    <a:schemeClr val="accent2">
                      <a:lumMod val="20000"/>
                      <a:lumOff val="80000"/>
                      <a:alpha val="60000"/>
                    </a:schemeClr>
                  </a:glow>
                </a:effectLst>
                <a:latin typeface="Times New Roman" pitchFamily="18" charset="0"/>
                <a:cs typeface="Times New Roman" pitchFamily="18" charset="0"/>
              </a:rPr>
              <a:t>на кальке небесной, где все облака – ромашки.</a:t>
            </a:r>
          </a:p>
        </p:txBody>
      </p:sp>
      <p:sp>
        <p:nvSpPr>
          <p:cNvPr id="4" name="Прямоугольник 3"/>
          <p:cNvSpPr/>
          <p:nvPr/>
        </p:nvSpPr>
        <p:spPr>
          <a:xfrm>
            <a:off x="6643702" y="6215082"/>
            <a:ext cx="1991058" cy="369332"/>
          </a:xfrm>
          <a:prstGeom prst="rect">
            <a:avLst/>
          </a:prstGeom>
        </p:spPr>
        <p:txBody>
          <a:bodyPr wrap="none">
            <a:spAutoFit/>
          </a:bodyPr>
          <a:lstStyle/>
          <a:p>
            <a:r>
              <a:rPr lang="ru-RU" b="1" i="1" dirty="0" smtClean="0">
                <a:latin typeface="Times New Roman" pitchFamily="18" charset="0"/>
                <a:cs typeface="Times New Roman" pitchFamily="18" charset="0"/>
              </a:rPr>
              <a:t>Светлана Скорик</a:t>
            </a:r>
            <a:endParaRPr lang="ru-RU" b="1" i="1" dirty="0">
              <a:latin typeface="Times New Roman" pitchFamily="18" charset="0"/>
              <a:cs typeface="Times New Roman" pitchFamily="18" charset="0"/>
            </a:endParaRPr>
          </a:p>
        </p:txBody>
      </p:sp>
      <p:sp>
        <p:nvSpPr>
          <p:cNvPr id="5" name="Прямоугольник 4"/>
          <p:cNvSpPr/>
          <p:nvPr/>
        </p:nvSpPr>
        <p:spPr>
          <a:xfrm>
            <a:off x="3214678" y="0"/>
            <a:ext cx="2368982" cy="584775"/>
          </a:xfrm>
          <a:prstGeom prst="rect">
            <a:avLst/>
          </a:prstGeom>
        </p:spPr>
        <p:txBody>
          <a:bodyPr wrap="none">
            <a:spAutoFit/>
          </a:bodyPr>
          <a:lstStyle/>
          <a:p>
            <a:r>
              <a:rPr lang="ru-RU" sz="3200" b="1" i="1" dirty="0" smtClean="0">
                <a:latin typeface="Times New Roman" pitchFamily="18" charset="0"/>
                <a:cs typeface="Times New Roman" pitchFamily="18" charset="0"/>
              </a:rPr>
              <a:t>Идея места</a:t>
            </a:r>
            <a:endParaRPr lang="ru-RU" sz="32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path path="rect">
            <a:fillToRect t="100000" r="100000"/>
          </a:path>
          <a:tileRect l="-100000" b="-100000"/>
        </a:gradFill>
        <a:effectLst/>
      </p:bgPr>
    </p:bg>
    <p:spTree>
      <p:nvGrpSpPr>
        <p:cNvPr id="1" name=""/>
        <p:cNvGrpSpPr/>
        <p:nvPr/>
      </p:nvGrpSpPr>
      <p:grpSpPr>
        <a:xfrm>
          <a:off x="0" y="0"/>
          <a:ext cx="0" cy="0"/>
          <a:chOff x="0" y="0"/>
          <a:chExt cx="0" cy="0"/>
        </a:xfrm>
      </p:grpSpPr>
      <p:pic>
        <p:nvPicPr>
          <p:cNvPr id="2" name="Рисунок 1"/>
          <p:cNvPicPr/>
          <p:nvPr/>
        </p:nvPicPr>
        <p:blipFill>
          <a:blip r:embed="rId2" cstate="print"/>
          <a:stretch>
            <a:fillRect/>
          </a:stretch>
        </p:blipFill>
        <p:spPr>
          <a:xfrm>
            <a:off x="4214810" y="428604"/>
            <a:ext cx="4500594" cy="5500726"/>
          </a:xfrm>
          <a:prstGeom prst="rect">
            <a:avLst/>
          </a:prstGeom>
          <a:ln>
            <a:noFill/>
          </a:ln>
          <a:effectLst>
            <a:softEdge rad="112500"/>
          </a:effectLst>
        </p:spPr>
      </p:pic>
      <p:sp>
        <p:nvSpPr>
          <p:cNvPr id="3" name="TextBox 2"/>
          <p:cNvSpPr txBox="1"/>
          <p:nvPr/>
        </p:nvSpPr>
        <p:spPr>
          <a:xfrm>
            <a:off x="285720" y="2500306"/>
            <a:ext cx="3714776" cy="1200329"/>
          </a:xfrm>
          <a:prstGeom prst="rect">
            <a:avLst/>
          </a:prstGeom>
          <a:noFill/>
        </p:spPr>
        <p:txBody>
          <a:bodyPr wrap="square" rtlCol="0">
            <a:spAutoFit/>
          </a:bodyPr>
          <a:lstStyle/>
          <a:p>
            <a:pPr algn="ctr"/>
            <a:r>
              <a:rPr lang="ru-RU" sz="2400" b="1" i="1" dirty="0" smtClean="0">
                <a:effectLst>
                  <a:glow rad="63500">
                    <a:schemeClr val="accent3">
                      <a:satMod val="175000"/>
                      <a:alpha val="40000"/>
                    </a:schemeClr>
                  </a:glow>
                </a:effectLst>
                <a:latin typeface="Times New Roman" pitchFamily="18" charset="0"/>
                <a:cs typeface="Times New Roman" pitchFamily="18" charset="0"/>
              </a:rPr>
              <a:t>Декоративное украшение в парке</a:t>
            </a:r>
          </a:p>
          <a:p>
            <a:pPr algn="ctr"/>
            <a:r>
              <a:rPr lang="ru-RU" sz="2400" b="1" i="1" dirty="0" smtClean="0">
                <a:effectLst>
                  <a:glow rad="63500">
                    <a:schemeClr val="accent3">
                      <a:satMod val="175000"/>
                      <a:alpha val="40000"/>
                    </a:schemeClr>
                  </a:glow>
                </a:effectLst>
                <a:latin typeface="Times New Roman" pitchFamily="18" charset="0"/>
                <a:cs typeface="Times New Roman" pitchFamily="18" charset="0"/>
              </a:rPr>
              <a:t> г. </a:t>
            </a:r>
            <a:r>
              <a:rPr lang="ru-RU" sz="2400" b="1" i="1" dirty="0" err="1" smtClean="0">
                <a:effectLst>
                  <a:glow rad="63500">
                    <a:schemeClr val="accent3">
                      <a:satMod val="175000"/>
                      <a:alpha val="40000"/>
                    </a:schemeClr>
                  </a:glow>
                </a:effectLst>
                <a:latin typeface="Times New Roman" pitchFamily="18" charset="0"/>
                <a:cs typeface="Times New Roman" pitchFamily="18" charset="0"/>
              </a:rPr>
              <a:t>Дюрбюи</a:t>
            </a:r>
            <a:r>
              <a:rPr lang="ru-RU" sz="2400" b="1" i="1" dirty="0" smtClean="0">
                <a:effectLst>
                  <a:glow rad="63500">
                    <a:schemeClr val="accent3">
                      <a:satMod val="175000"/>
                      <a:alpha val="40000"/>
                    </a:schemeClr>
                  </a:glow>
                </a:effectLst>
                <a:latin typeface="Times New Roman" pitchFamily="18" charset="0"/>
                <a:cs typeface="Times New Roman" pitchFamily="18" charset="0"/>
              </a:rPr>
              <a:t> (Бельгия).</a:t>
            </a:r>
            <a:endParaRPr lang="ru-RU" sz="2400" b="1" i="1" dirty="0">
              <a:effectLst>
                <a:glow rad="63500">
                  <a:schemeClr val="accent3">
                    <a:satMod val="175000"/>
                    <a:alpha val="40000"/>
                  </a:schemeClr>
                </a:glow>
              </a:effectLst>
              <a:latin typeface="Times New Roman" pitchFamily="18" charset="0"/>
              <a:cs typeface="Times New Roman" pitchFamily="18" charset="0"/>
            </a:endParaRPr>
          </a:p>
        </p:txBody>
      </p:sp>
      <p:sp>
        <p:nvSpPr>
          <p:cNvPr id="4" name="TextBox 3"/>
          <p:cNvSpPr txBox="1"/>
          <p:nvPr/>
        </p:nvSpPr>
        <p:spPr>
          <a:xfrm>
            <a:off x="116580" y="6524976"/>
            <a:ext cx="6955750"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u="sng" dirty="0" smtClean="0">
                <a:latin typeface="Times New Roman" pitchFamily="18" charset="0"/>
                <a:cs typeface="Times New Roman" pitchFamily="18" charset="0"/>
                <a:hlinkClick r:id="rId3"/>
              </a:rPr>
              <a:t>http</a:t>
            </a:r>
            <a:r>
              <a:rPr lang="ru-RU" sz="1100" i="1" u="sng" dirty="0">
                <a:latin typeface="Times New Roman" pitchFamily="18" charset="0"/>
                <a:cs typeface="Times New Roman" pitchFamily="18" charset="0"/>
                <a:hlinkClick r:id="rId3"/>
              </a:rPr>
              <a:t>://</a:t>
            </a:r>
            <a:r>
              <a:rPr lang="ru-RU" sz="1100" i="1" u="sng" dirty="0" smtClean="0">
                <a:latin typeface="Times New Roman" pitchFamily="18" charset="0"/>
                <a:cs typeface="Times New Roman" pitchFamily="18" charset="0"/>
                <a:hlinkClick r:id="rId3"/>
              </a:rPr>
              <a:t>virentia-club.com/index.php?option=com_datsogallery&amp;func=detail&amp;catid=12&amp;id=299&amp;Itemid=47</a:t>
            </a:r>
            <a:endParaRPr lang="ru-RU"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8" y="0"/>
            <a:ext cx="9144792" cy="65933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857892"/>
            <a:ext cx="4214810" cy="830997"/>
          </a:xfrm>
          <a:prstGeom prst="rect">
            <a:avLst/>
          </a:prstGeom>
          <a:solidFill>
            <a:schemeClr val="accent6">
              <a:lumMod val="40000"/>
              <a:lumOff val="60000"/>
            </a:schemeClr>
          </a:solidFill>
        </p:spPr>
        <p:txBody>
          <a:bodyPr wrap="square" rtlCol="0">
            <a:spAutoFit/>
          </a:bodyPr>
          <a:lstStyle/>
          <a:p>
            <a:pPr algn="ctr"/>
            <a:r>
              <a:rPr lang="ru-RU" sz="4800" spc="200" dirty="0" smtClean="0"/>
              <a:t>ГР АФИКА</a:t>
            </a:r>
            <a:endParaRPr lang="en-US" sz="4800" spc="200" dirty="0" smtClean="0"/>
          </a:p>
        </p:txBody>
      </p:sp>
      <p:sp>
        <p:nvSpPr>
          <p:cNvPr id="4" name="TextBox 3"/>
          <p:cNvSpPr txBox="1"/>
          <p:nvPr/>
        </p:nvSpPr>
        <p:spPr>
          <a:xfrm>
            <a:off x="5500694" y="6596390"/>
            <a:ext cx="34115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u="sng" dirty="0" smtClean="0">
                <a:latin typeface="Times New Roman" pitchFamily="18" charset="0"/>
                <a:cs typeface="Times New Roman" pitchFamily="18" charset="0"/>
                <a:hlinkClick r:id="rId3"/>
              </a:rPr>
              <a:t>http</a:t>
            </a:r>
            <a:r>
              <a:rPr lang="ru-RU" sz="1100" i="1" u="sng" dirty="0">
                <a:latin typeface="Times New Roman" pitchFamily="18" charset="0"/>
                <a:cs typeface="Times New Roman" pitchFamily="18" charset="0"/>
                <a:hlinkClick r:id="rId3"/>
              </a:rPr>
              <a:t>://www.imobilco.ru/news/inner/?id=269</a:t>
            </a:r>
            <a:endParaRPr lang="ru-RU" i="1" dirty="0">
              <a:latin typeface="Times New Roman" pitchFamily="18" charset="0"/>
              <a:cs typeface="Times New Roman" pitchFamily="18" charset="0"/>
            </a:endParaRPr>
          </a:p>
        </p:txBody>
      </p:sp>
      <p:sp>
        <p:nvSpPr>
          <p:cNvPr id="6" name="TextBox 5"/>
          <p:cNvSpPr txBox="1"/>
          <p:nvPr/>
        </p:nvSpPr>
        <p:spPr>
          <a:xfrm flipH="1">
            <a:off x="500034" y="4429132"/>
            <a:ext cx="4143372" cy="830997"/>
          </a:xfrm>
          <a:prstGeom prst="rect">
            <a:avLst/>
          </a:prstGeom>
          <a:solidFill>
            <a:schemeClr val="accent6">
              <a:lumMod val="40000"/>
              <a:lumOff val="60000"/>
            </a:schemeClr>
          </a:solidFill>
        </p:spPr>
        <p:txBody>
          <a:bodyPr wrap="square" rtlCol="0">
            <a:spAutoFit/>
          </a:bodyPr>
          <a:lstStyle/>
          <a:p>
            <a:pPr algn="ctr"/>
            <a:r>
              <a:rPr lang="ru-RU" sz="4800" spc="200" dirty="0" smtClean="0"/>
              <a:t>Ж   ВОПИСЬ</a:t>
            </a:r>
          </a:p>
        </p:txBody>
      </p:sp>
      <p:sp>
        <p:nvSpPr>
          <p:cNvPr id="5" name="TextBox 4"/>
          <p:cNvSpPr txBox="1"/>
          <p:nvPr/>
        </p:nvSpPr>
        <p:spPr>
          <a:xfrm>
            <a:off x="1357290" y="0"/>
            <a:ext cx="500034" cy="6858000"/>
          </a:xfrm>
          <a:prstGeom prst="rect">
            <a:avLst/>
          </a:prstGeom>
          <a:solidFill>
            <a:schemeClr val="accent6">
              <a:lumMod val="40000"/>
              <a:lumOff val="60000"/>
            </a:schemeClr>
          </a:solidFill>
        </p:spPr>
        <p:txBody>
          <a:bodyPr vert="horz" wrap="square" rtlCol="0">
            <a:spAutoFit/>
          </a:bodyPr>
          <a:lstStyle/>
          <a:p>
            <a:pPr algn="ctr"/>
            <a:endParaRPr lang="ru-RU" sz="4800" dirty="0" smtClean="0"/>
          </a:p>
          <a:p>
            <a:pPr algn="ctr"/>
            <a:endParaRPr lang="ru-RU" sz="4800" dirty="0" smtClean="0"/>
          </a:p>
          <a:p>
            <a:pPr algn="ctr"/>
            <a:endParaRPr lang="ru-RU" sz="4800" dirty="0" smtClean="0"/>
          </a:p>
          <a:p>
            <a:pPr algn="ctr"/>
            <a:endParaRPr lang="ru-RU" sz="4800" dirty="0" smtClean="0"/>
          </a:p>
          <a:p>
            <a:pPr algn="ctr"/>
            <a:r>
              <a:rPr lang="ru-RU" sz="4800" dirty="0" smtClean="0"/>
              <a:t>К</a:t>
            </a:r>
          </a:p>
          <a:p>
            <a:pPr algn="ctr"/>
            <a:r>
              <a:rPr lang="ru-RU" sz="4800" dirty="0" smtClean="0"/>
              <a:t>Н</a:t>
            </a:r>
          </a:p>
          <a:p>
            <a:pPr algn="ctr"/>
            <a:r>
              <a:rPr lang="ru-RU" sz="4800" dirty="0" smtClean="0"/>
              <a:t>И</a:t>
            </a:r>
          </a:p>
          <a:p>
            <a:pPr algn="ctr"/>
            <a:r>
              <a:rPr lang="ru-RU" sz="4800" dirty="0" smtClean="0"/>
              <a:t>Г</a:t>
            </a:r>
          </a:p>
          <a:p>
            <a:pPr algn="ctr"/>
            <a:r>
              <a:rPr lang="ru-RU" sz="4800" dirty="0" smtClean="0"/>
              <a:t>А</a:t>
            </a:r>
            <a:endParaRPr lang="ru-RU" sz="4400" dirty="0" smtClean="0"/>
          </a:p>
          <a:p>
            <a:r>
              <a:rPr lang="ru-RU" sz="800" dirty="0" smtClean="0"/>
              <a:t> </a:t>
            </a:r>
          </a:p>
        </p:txBody>
      </p:sp>
    </p:spTree>
    <p:extLst>
      <p:ext uri="{BB962C8B-B14F-4D97-AF65-F5344CB8AC3E}">
        <p14:creationId xmlns="" xmlns:p14="http://schemas.microsoft.com/office/powerpoint/2010/main" val="24623350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a:blip>
          <a:srcRect/>
          <a:tile tx="0" ty="0" sx="100000" sy="100000" flip="none" algn="tl"/>
        </a:blipFill>
        <a:effectLst/>
      </p:bgPr>
    </p:bg>
    <p:spTree>
      <p:nvGrpSpPr>
        <p:cNvPr id="1" name=""/>
        <p:cNvGrpSpPr/>
        <p:nvPr/>
      </p:nvGrpSpPr>
      <p:grpSpPr>
        <a:xfrm>
          <a:off x="0" y="0"/>
          <a:ext cx="0" cy="0"/>
          <a:chOff x="0" y="0"/>
          <a:chExt cx="0" cy="0"/>
        </a:xfrm>
      </p:grpSpPr>
      <p:pic>
        <p:nvPicPr>
          <p:cNvPr id="2" name="Рисунок 1"/>
          <p:cNvPicPr/>
          <p:nvPr/>
        </p:nvPicPr>
        <p:blipFill>
          <a:blip r:embed="rId3" cstate="print"/>
          <a:srcRect/>
          <a:stretch>
            <a:fillRect/>
          </a:stretch>
        </p:blipFill>
        <p:spPr bwMode="auto">
          <a:xfrm>
            <a:off x="214282" y="285728"/>
            <a:ext cx="4890844" cy="6095069"/>
          </a:xfrm>
          <a:prstGeom prst="rect">
            <a:avLst/>
          </a:prstGeom>
          <a:ln>
            <a:noFill/>
          </a:ln>
          <a:effectLst>
            <a:softEdge rad="112500"/>
          </a:effectLst>
        </p:spPr>
      </p:pic>
      <p:sp>
        <p:nvSpPr>
          <p:cNvPr id="3" name="Прямоугольник 2"/>
          <p:cNvSpPr/>
          <p:nvPr/>
        </p:nvSpPr>
        <p:spPr>
          <a:xfrm>
            <a:off x="5572132" y="500042"/>
            <a:ext cx="3320348" cy="1200329"/>
          </a:xfrm>
          <a:prstGeom prst="rect">
            <a:avLst/>
          </a:prstGeom>
        </p:spPr>
        <p:txBody>
          <a:bodyPr wrap="square">
            <a:spAutoFit/>
          </a:bodyPr>
          <a:lstStyle/>
          <a:p>
            <a:pPr algn="ctr"/>
            <a:r>
              <a:rPr lang="ru-RU" sz="2400" b="1" i="1" dirty="0">
                <a:effectLst>
                  <a:glow rad="101600">
                    <a:schemeClr val="bg1">
                      <a:alpha val="60000"/>
                    </a:schemeClr>
                  </a:glow>
                </a:effectLst>
                <a:latin typeface="Times New Roman" pitchFamily="18" charset="0"/>
                <a:cs typeface="Times New Roman" pitchFamily="18" charset="0"/>
              </a:rPr>
              <a:t>Джузеппе </a:t>
            </a:r>
            <a:r>
              <a:rPr lang="ru-RU" sz="2400" b="1" i="1" dirty="0" err="1">
                <a:effectLst>
                  <a:glow rad="101600">
                    <a:schemeClr val="bg1">
                      <a:alpha val="60000"/>
                    </a:schemeClr>
                  </a:glow>
                </a:effectLst>
                <a:latin typeface="Times New Roman" pitchFamily="18" charset="0"/>
                <a:cs typeface="Times New Roman" pitchFamily="18" charset="0"/>
              </a:rPr>
              <a:t>Арчимбольдо</a:t>
            </a:r>
            <a:r>
              <a:rPr lang="ru-RU" sz="2400" b="1" i="1" dirty="0">
                <a:effectLst>
                  <a:glow rad="101600">
                    <a:schemeClr val="bg1">
                      <a:alpha val="60000"/>
                    </a:schemeClr>
                  </a:glow>
                </a:effectLst>
                <a:latin typeface="Times New Roman" pitchFamily="18" charset="0"/>
                <a:cs typeface="Times New Roman" pitchFamily="18" charset="0"/>
              </a:rPr>
              <a:t>. «Библиотекарь»</a:t>
            </a:r>
            <a:endParaRPr lang="en-US" sz="2400" b="1" i="1" dirty="0">
              <a:effectLst>
                <a:glow rad="101600">
                  <a:schemeClr val="bg1">
                    <a:alpha val="60000"/>
                  </a:schemeClr>
                </a:glow>
              </a:effectLst>
              <a:latin typeface="Times New Roman" pitchFamily="18" charset="0"/>
              <a:cs typeface="Times New Roman" pitchFamily="18" charset="0"/>
            </a:endParaRPr>
          </a:p>
        </p:txBody>
      </p:sp>
      <p:sp>
        <p:nvSpPr>
          <p:cNvPr id="4" name="Прямоугольник 3"/>
          <p:cNvSpPr/>
          <p:nvPr/>
        </p:nvSpPr>
        <p:spPr>
          <a:xfrm>
            <a:off x="5214942" y="1928802"/>
            <a:ext cx="3571900" cy="4401205"/>
          </a:xfrm>
          <a:prstGeom prst="rect">
            <a:avLst/>
          </a:prstGeom>
        </p:spPr>
        <p:txBody>
          <a:bodyPr wrap="square">
            <a:spAutoFit/>
          </a:bodyPr>
          <a:lstStyle/>
          <a:p>
            <a:pPr indent="625475" algn="ct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Перед вами его «</a:t>
            </a:r>
            <a:r>
              <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Библиотекарь</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 человек-книга. </a:t>
            </a:r>
            <a:endPar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indent="625475" algn="ctr"/>
            <a:r>
              <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Ну </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чем не коллаж, обработанный в </a:t>
            </a:r>
            <a:r>
              <a:rPr lang="ru-RU" sz="2000" i="1" spc="150" dirty="0" err="1">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Photoshop</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 </a:t>
            </a:r>
            <a:endPar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endParaRPr>
          </a:p>
          <a:p>
            <a:pPr indent="625475" algn="ctr"/>
            <a:r>
              <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Забытый </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ныне художник был провозглашен в XX веке предтечей сюрреализма, а картина «</a:t>
            </a:r>
            <a:r>
              <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Библиотекарь</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 названа «триумфом </a:t>
            </a:r>
            <a:r>
              <a:rPr lang="ru-RU" sz="2000" i="1" spc="150" dirty="0" smtClean="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абстрактного </a:t>
            </a:r>
            <a:r>
              <a:rPr lang="ru-RU"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rPr>
              <a:t>искусства в 16-м столетии».</a:t>
            </a:r>
            <a:endParaRPr lang="en-US" sz="2000" i="1" spc="150" dirty="0">
              <a:ln w="18415" cmpd="sng">
                <a:solidFill>
                  <a:srgbClr val="FFFFFF"/>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Times New Roman" pitchFamily="18" charset="0"/>
              <a:cs typeface="Times New Roman" pitchFamily="18" charset="0"/>
            </a:endParaRPr>
          </a:p>
        </p:txBody>
      </p:sp>
      <p:sp>
        <p:nvSpPr>
          <p:cNvPr id="5" name="Прямоугольник 4"/>
          <p:cNvSpPr/>
          <p:nvPr/>
        </p:nvSpPr>
        <p:spPr>
          <a:xfrm>
            <a:off x="7000892" y="6500834"/>
            <a:ext cx="2077813" cy="261610"/>
          </a:xfrm>
          <a:prstGeom prst="rect">
            <a:avLst/>
          </a:prstGeom>
        </p:spPr>
        <p:txBody>
          <a:bodyPr wrap="none">
            <a:spAutoFit/>
          </a:bodyPr>
          <a:lstStyle/>
          <a:p>
            <a:r>
              <a:rPr lang="ru-RU" sz="1100" i="1" dirty="0">
                <a:latin typeface="Times New Roman" pitchFamily="18" charset="0"/>
                <a:cs typeface="Times New Roman" pitchFamily="18" charset="0"/>
              </a:rPr>
              <a:t>http://www.planeta-l.ru/catalog1 </a:t>
            </a:r>
            <a:endParaRPr lang="en-US" sz="1100"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60104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6000"/>
            <a:lum/>
          </a:blip>
          <a:srcRect/>
          <a:stretch>
            <a:fillRect l="-17000" r="-17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857224" y="4357694"/>
            <a:ext cx="7572428" cy="2062103"/>
          </a:xfrm>
          <a:prstGeom prst="rect">
            <a:avLst/>
          </a:prstGeom>
        </p:spPr>
        <p:txBody>
          <a:bodyPr wrap="square">
            <a:spAutoFit/>
          </a:bodyPr>
          <a:lstStyle/>
          <a:p>
            <a:pPr indent="441325" algn="just"/>
            <a:r>
              <a:rPr lang="ru-RU" sz="1600" b="1" i="1" dirty="0" err="1">
                <a:effectLst>
                  <a:glow rad="101600">
                    <a:schemeClr val="bg1">
                      <a:alpha val="60000"/>
                    </a:schemeClr>
                  </a:glow>
                </a:effectLst>
                <a:latin typeface="Times New Roman" pitchFamily="18" charset="0"/>
                <a:cs typeface="Times New Roman" pitchFamily="18" charset="0"/>
              </a:rPr>
              <a:t>Джей</a:t>
            </a:r>
            <a:r>
              <a:rPr lang="ru-RU" sz="1600" b="1" i="1" dirty="0">
                <a:effectLst>
                  <a:glow rad="101600">
                    <a:schemeClr val="bg1">
                      <a:alpha val="60000"/>
                    </a:schemeClr>
                  </a:glow>
                </a:effectLst>
                <a:latin typeface="Times New Roman" pitchFamily="18" charset="0"/>
                <a:cs typeface="Times New Roman" pitchFamily="18" charset="0"/>
              </a:rPr>
              <a:t> Скотт Никол (J. </a:t>
            </a:r>
            <a:r>
              <a:rPr lang="ru-RU" sz="1600" b="1" i="1" dirty="0" err="1">
                <a:effectLst>
                  <a:glow rad="101600">
                    <a:schemeClr val="bg1">
                      <a:alpha val="60000"/>
                    </a:schemeClr>
                  </a:glow>
                </a:effectLst>
                <a:latin typeface="Times New Roman" pitchFamily="18" charset="0"/>
                <a:cs typeface="Times New Roman" pitchFamily="18" charset="0"/>
              </a:rPr>
              <a:t>Scott</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Nicol</a:t>
            </a:r>
            <a:r>
              <a:rPr lang="ru-RU" sz="1600" b="1" i="1" dirty="0">
                <a:effectLst>
                  <a:glow rad="101600">
                    <a:schemeClr val="bg1">
                      <a:alpha val="60000"/>
                    </a:schemeClr>
                  </a:glow>
                </a:effectLst>
                <a:latin typeface="Times New Roman" pitchFamily="18" charset="0"/>
                <a:cs typeface="Times New Roman" pitchFamily="18" charset="0"/>
              </a:rPr>
              <a:t>) любит не только живопись, но и историю, а также своего дедушку, которого ни разу не видел. Несмотря на то, что дед умер еще до рождения внука, мальчик имел возможность познакомиться с ним через написанные им картины, хранящиеся на чердаке. В свое время дед был </a:t>
            </a:r>
            <a:r>
              <a:rPr lang="ru-RU" sz="1600" b="1" i="1" dirty="0" smtClean="0">
                <a:effectLst>
                  <a:glow rad="101600">
                    <a:schemeClr val="bg1">
                      <a:alpha val="60000"/>
                    </a:schemeClr>
                  </a:glow>
                </a:effectLst>
                <a:latin typeface="Times New Roman" pitchFamily="18" charset="0"/>
                <a:cs typeface="Times New Roman" pitchFamily="18" charset="0"/>
              </a:rPr>
              <a:t>художником, </a:t>
            </a:r>
            <a:r>
              <a:rPr lang="ru-RU" sz="1600" b="1" i="1" dirty="0">
                <a:effectLst>
                  <a:glow rad="101600">
                    <a:schemeClr val="bg1">
                      <a:alpha val="60000"/>
                    </a:schemeClr>
                  </a:glow>
                </a:effectLst>
                <a:latin typeface="Times New Roman" pitchFamily="18" charset="0"/>
                <a:cs typeface="Times New Roman" pitchFamily="18" charset="0"/>
              </a:rPr>
              <a:t>и в </a:t>
            </a:r>
            <a:r>
              <a:rPr lang="ru-RU" sz="1600" b="1" i="1" dirty="0" smtClean="0">
                <a:effectLst>
                  <a:glow rad="101600">
                    <a:schemeClr val="bg1">
                      <a:alpha val="60000"/>
                    </a:schemeClr>
                  </a:glow>
                </a:effectLst>
                <a:latin typeface="Times New Roman" pitchFamily="18" charset="0"/>
                <a:cs typeface="Times New Roman" pitchFamily="18" charset="0"/>
              </a:rPr>
              <a:t>доме </a:t>
            </a:r>
            <a:r>
              <a:rPr lang="ru-RU" sz="1600" b="1" i="1" dirty="0">
                <a:effectLst>
                  <a:glow rad="101600">
                    <a:schemeClr val="bg1">
                      <a:alpha val="60000"/>
                    </a:schemeClr>
                  </a:glow>
                </a:effectLst>
                <a:latin typeface="Times New Roman" pitchFamily="18" charset="0"/>
                <a:cs typeface="Times New Roman" pitchFamily="18" charset="0"/>
              </a:rPr>
              <a:t>хранились его </a:t>
            </a:r>
            <a:r>
              <a:rPr lang="ru-RU" sz="1600" b="1" i="1" dirty="0" smtClean="0">
                <a:effectLst>
                  <a:glow rad="101600">
                    <a:schemeClr val="bg1">
                      <a:alpha val="60000"/>
                    </a:schemeClr>
                  </a:glow>
                </a:effectLst>
                <a:latin typeface="Times New Roman" pitchFamily="18" charset="0"/>
                <a:cs typeface="Times New Roman" pitchFamily="18" charset="0"/>
              </a:rPr>
              <a:t>работы, </a:t>
            </a:r>
            <a:r>
              <a:rPr lang="ru-RU" sz="1600" b="1" i="1" dirty="0">
                <a:effectLst>
                  <a:glow rad="101600">
                    <a:schemeClr val="bg1">
                      <a:alpha val="60000"/>
                    </a:schemeClr>
                  </a:glow>
                </a:effectLst>
                <a:latin typeface="Times New Roman" pitchFamily="18" charset="0"/>
                <a:cs typeface="Times New Roman" pitchFamily="18" charset="0"/>
              </a:rPr>
              <a:t>а также старые мольберты и краски. Именно созданные дедом картины со временем вдохновили будущего художника поступать в университет </a:t>
            </a:r>
            <a:r>
              <a:rPr lang="ru-RU" sz="1600" b="1" i="1" dirty="0" err="1">
                <a:effectLst>
                  <a:glow rad="101600">
                    <a:schemeClr val="bg1">
                      <a:alpha val="60000"/>
                    </a:schemeClr>
                  </a:glow>
                </a:effectLst>
                <a:latin typeface="Times New Roman" pitchFamily="18" charset="0"/>
                <a:cs typeface="Times New Roman" pitchFamily="18" charset="0"/>
              </a:rPr>
              <a:t>Рутгерса</a:t>
            </a:r>
            <a:r>
              <a:rPr lang="ru-RU" sz="1600" b="1" i="1" dirty="0">
                <a:effectLst>
                  <a:glow rad="101600">
                    <a:schemeClr val="bg1">
                      <a:alpha val="60000"/>
                    </a:schemeClr>
                  </a:glow>
                </a:effectLst>
                <a:latin typeface="Times New Roman" pitchFamily="18" charset="0"/>
                <a:cs typeface="Times New Roman" pitchFamily="18" charset="0"/>
              </a:rPr>
              <a:t>, где он посвятил себя изучению фотографии и живописи. </a:t>
            </a:r>
            <a:endParaRPr lang="en-US" sz="1600" b="1" i="1" dirty="0">
              <a:effectLst>
                <a:glow rad="101600">
                  <a:schemeClr val="bg1">
                    <a:alpha val="60000"/>
                  </a:schemeClr>
                </a:glow>
              </a:effectLst>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43042" y="285728"/>
            <a:ext cx="5756069" cy="378621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1868" y="214290"/>
            <a:ext cx="4857784" cy="42862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7158" y="4572008"/>
            <a:ext cx="8429684" cy="2062103"/>
          </a:xfrm>
          <a:prstGeom prst="rect">
            <a:avLst/>
          </a:prstGeom>
        </p:spPr>
        <p:txBody>
          <a:bodyPr wrap="square">
            <a:spAutoFit/>
          </a:bodyPr>
          <a:lstStyle/>
          <a:p>
            <a:pPr indent="533400" algn="just"/>
            <a:r>
              <a:rPr lang="ru-RU" sz="1600" b="1" i="1" dirty="0">
                <a:effectLst>
                  <a:glow rad="63500">
                    <a:schemeClr val="accent5">
                      <a:satMod val="175000"/>
                      <a:alpha val="40000"/>
                    </a:schemeClr>
                  </a:glow>
                </a:effectLst>
                <a:latin typeface="Times New Roman" pitchFamily="18" charset="0"/>
                <a:cs typeface="Times New Roman" pitchFamily="18" charset="0"/>
              </a:rPr>
              <a:t>Эта серия картин – одна из наиболее интересных из всех, когда-либо созданных </a:t>
            </a:r>
            <a:r>
              <a:rPr lang="ru-RU" sz="1600" b="1" i="1" dirty="0" err="1" smtClean="0">
                <a:effectLst>
                  <a:glow rad="63500">
                    <a:schemeClr val="accent5">
                      <a:satMod val="175000"/>
                      <a:alpha val="40000"/>
                    </a:schemeClr>
                  </a:glow>
                </a:effectLst>
                <a:latin typeface="Times New Roman" pitchFamily="18" charset="0"/>
                <a:cs typeface="Times New Roman" pitchFamily="18" charset="0"/>
              </a:rPr>
              <a:t>Д.С.Николом</a:t>
            </a:r>
            <a:r>
              <a:rPr lang="ru-RU" sz="1600" b="1" i="1" dirty="0">
                <a:effectLst>
                  <a:glow rad="63500">
                    <a:schemeClr val="accent5">
                      <a:satMod val="175000"/>
                      <a:alpha val="40000"/>
                    </a:schemeClr>
                  </a:glow>
                </a:effectLst>
                <a:latin typeface="Times New Roman" pitchFamily="18" charset="0"/>
                <a:cs typeface="Times New Roman" pitchFamily="18" charset="0"/>
              </a:rPr>
              <a:t>. </a:t>
            </a:r>
            <a:endParaRPr lang="ru-RU" sz="1600" b="1" i="1" dirty="0" smtClean="0">
              <a:effectLst>
                <a:glow rad="63500">
                  <a:schemeClr val="accent5">
                    <a:satMod val="175000"/>
                    <a:alpha val="40000"/>
                  </a:schemeClr>
                </a:glow>
              </a:effectLst>
              <a:latin typeface="Times New Roman" pitchFamily="18" charset="0"/>
              <a:cs typeface="Times New Roman" pitchFamily="18" charset="0"/>
            </a:endParaRPr>
          </a:p>
          <a:p>
            <a:pPr indent="533400" algn="just"/>
            <a:r>
              <a:rPr lang="ru-RU" sz="1600" b="1" i="1" dirty="0" smtClean="0">
                <a:effectLst>
                  <a:glow rad="63500">
                    <a:schemeClr val="accent5">
                      <a:satMod val="175000"/>
                      <a:alpha val="40000"/>
                    </a:schemeClr>
                  </a:glow>
                </a:effectLst>
                <a:latin typeface="Times New Roman" pitchFamily="18" charset="0"/>
                <a:cs typeface="Times New Roman" pitchFamily="18" charset="0"/>
              </a:rPr>
              <a:t>На </a:t>
            </a:r>
            <a:r>
              <a:rPr lang="ru-RU" sz="1600" b="1" i="1" dirty="0">
                <a:effectLst>
                  <a:glow rad="63500">
                    <a:schemeClr val="accent5">
                      <a:satMod val="175000"/>
                      <a:alpha val="40000"/>
                    </a:schemeClr>
                  </a:glow>
                </a:effectLst>
                <a:latin typeface="Times New Roman" pitchFamily="18" charset="0"/>
                <a:cs typeface="Times New Roman" pitchFamily="18" charset="0"/>
              </a:rPr>
              <a:t>каждой картине изображены книги, выстроенные на полках согласно темам. В них содержатся символы 70-х гг., книги для души, исторические деятели, города детства и мечты. Используя свой уникальный и неповторимый стиль, автор пересказывает нам историю. Кроме того, в благодарность за вдохновение, подаренное работами его деда, </a:t>
            </a:r>
            <a:r>
              <a:rPr lang="ru-RU" sz="1600" b="1" i="1" dirty="0" smtClean="0">
                <a:effectLst>
                  <a:glow rad="63500">
                    <a:schemeClr val="accent5">
                      <a:satMod val="175000"/>
                      <a:alpha val="40000"/>
                    </a:schemeClr>
                  </a:glow>
                </a:effectLst>
                <a:latin typeface="Times New Roman" pitchFamily="18" charset="0"/>
                <a:cs typeface="Times New Roman" pitchFamily="18" charset="0"/>
              </a:rPr>
              <a:t>Д</a:t>
            </a:r>
            <a:r>
              <a:rPr lang="ru-RU" sz="1600" b="1" i="1" dirty="0">
                <a:effectLst>
                  <a:glow rad="63500">
                    <a:schemeClr val="accent5">
                      <a:satMod val="175000"/>
                      <a:alpha val="40000"/>
                    </a:schemeClr>
                  </a:glow>
                </a:effectLst>
                <a:latin typeface="Times New Roman" pitchFamily="18" charset="0"/>
                <a:cs typeface="Times New Roman" pitchFamily="18" charset="0"/>
              </a:rPr>
              <a:t>. С. Никол использует в своих работах его старые краски. Он просто смешивает их с новыми.</a:t>
            </a:r>
            <a:endParaRPr lang="en-US" sz="1600" b="1" i="1" dirty="0">
              <a:effectLst>
                <a:glow rad="63500">
                  <a:schemeClr val="accent5">
                    <a:satMod val="175000"/>
                    <a:alpha val="40000"/>
                  </a:schemeClr>
                </a:glow>
              </a:effectLst>
              <a:latin typeface="Times New Roman" pitchFamily="18" charset="0"/>
              <a:cs typeface="Times New Roman" pitchFamily="18" charset="0"/>
            </a:endParaRPr>
          </a:p>
        </p:txBody>
      </p:sp>
      <p:sp>
        <p:nvSpPr>
          <p:cNvPr id="4" name="TextBox 3"/>
          <p:cNvSpPr txBox="1"/>
          <p:nvPr/>
        </p:nvSpPr>
        <p:spPr>
          <a:xfrm>
            <a:off x="71406" y="6572272"/>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2359397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285720" y="4357694"/>
            <a:ext cx="8429684" cy="2308324"/>
          </a:xfrm>
          <a:prstGeom prst="rect">
            <a:avLst/>
          </a:prstGeom>
        </p:spPr>
        <p:txBody>
          <a:bodyPr wrap="square">
            <a:spAutoFit/>
          </a:bodyPr>
          <a:lstStyle/>
          <a:p>
            <a:pPr indent="533400" algn="just"/>
            <a:r>
              <a:rPr lang="ru-RU" sz="1600" b="1" i="1" dirty="0" err="1">
                <a:effectLst>
                  <a:glow rad="101600">
                    <a:schemeClr val="bg1">
                      <a:alpha val="60000"/>
                    </a:schemeClr>
                  </a:glow>
                </a:effectLst>
                <a:latin typeface="Times New Roman" pitchFamily="18" charset="0"/>
                <a:cs typeface="Times New Roman" pitchFamily="18" charset="0"/>
              </a:rPr>
              <a:t>Sanjuan</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Chelin</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Piquero</a:t>
            </a:r>
            <a:r>
              <a:rPr lang="ru-RU" sz="1600" b="1" i="1" dirty="0">
                <a:effectLst>
                  <a:glow rad="101600">
                    <a:schemeClr val="bg1">
                      <a:alpha val="60000"/>
                    </a:schemeClr>
                  </a:glow>
                </a:effectLst>
                <a:latin typeface="Times New Roman" pitchFamily="18" charset="0"/>
                <a:cs typeface="Times New Roman" pitchFamily="18" charset="0"/>
              </a:rPr>
              <a:t> родилась в 1967 году, в испанском городе Сарагоса. Любовь к рисованию появилась у будущей художницы, едва ей исполнилось 3 года. На своих первых рисунках она изображала все, что видела вокруг: дома, пейзажи, животных. В 7 лет девочка уже отлично ориентировалась в цветах, знала определение перспективы. В 1985 году </a:t>
            </a:r>
            <a:r>
              <a:rPr lang="ru-RU" sz="1600" b="1" i="1" dirty="0" err="1">
                <a:effectLst>
                  <a:glow rad="101600">
                    <a:schemeClr val="bg1">
                      <a:alpha val="60000"/>
                    </a:schemeClr>
                  </a:glow>
                </a:effectLst>
                <a:latin typeface="Times New Roman" pitchFamily="18" charset="0"/>
                <a:cs typeface="Times New Roman" pitchFamily="18" charset="0"/>
              </a:rPr>
              <a:t>Sanjuan</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Chelin</a:t>
            </a:r>
            <a:r>
              <a:rPr lang="ru-RU" sz="1600" b="1" i="1" dirty="0">
                <a:effectLst>
                  <a:glow rad="101600">
                    <a:schemeClr val="bg1">
                      <a:alpha val="60000"/>
                    </a:schemeClr>
                  </a:glow>
                </a:effectLst>
                <a:latin typeface="Times New Roman" pitchFamily="18" charset="0"/>
                <a:cs typeface="Times New Roman" pitchFamily="18" charset="0"/>
              </a:rPr>
              <a:t> посещала «Школу визуальных искусств», расположенную в городе </a:t>
            </a:r>
            <a:r>
              <a:rPr lang="ru-RU" sz="1600" b="1" i="1" dirty="0" err="1">
                <a:effectLst>
                  <a:glow rad="101600">
                    <a:schemeClr val="bg1">
                      <a:alpha val="60000"/>
                    </a:schemeClr>
                  </a:glow>
                </a:effectLst>
                <a:latin typeface="Times New Roman" pitchFamily="18" charset="0"/>
                <a:cs typeface="Times New Roman" pitchFamily="18" charset="0"/>
              </a:rPr>
              <a:t>Маракай</a:t>
            </a:r>
            <a:r>
              <a:rPr lang="ru-RU" sz="1600" b="1" i="1" dirty="0">
                <a:effectLst>
                  <a:glow rad="101600">
                    <a:schemeClr val="bg1">
                      <a:alpha val="60000"/>
                    </a:schemeClr>
                  </a:glow>
                </a:effectLst>
                <a:latin typeface="Times New Roman" pitchFamily="18" charset="0"/>
                <a:cs typeface="Times New Roman" pitchFamily="18" charset="0"/>
              </a:rPr>
              <a:t>. Вернувшись в Сарагосу, она проходила обучение в студии Алехандро Канады, в то же время, получая образование в Университете Барселоны (факультет изобразительных искусств). С 1991 года обучалась в «Профессиональной школе изобразительных искусств».</a:t>
            </a:r>
            <a:endParaRPr lang="en-US" sz="1600" b="1" i="1" dirty="0">
              <a:effectLst>
                <a:glow rad="101600">
                  <a:schemeClr val="bg1">
                    <a:alpha val="60000"/>
                  </a:schemeClr>
                </a:glow>
              </a:effectLst>
              <a:latin typeface="Times New Roman" pitchFamily="18" charset="0"/>
              <a:cs typeface="Times New Roman" pitchFamily="18" charset="0"/>
            </a:endParaRPr>
          </a:p>
        </p:txBody>
      </p:sp>
      <p:pic>
        <p:nvPicPr>
          <p:cNvPr id="1536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31548" y="214290"/>
            <a:ext cx="2743204" cy="414340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86380" y="285728"/>
            <a:ext cx="2881015" cy="407196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89208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1428728" y="428604"/>
            <a:ext cx="6215106" cy="830997"/>
          </a:xfrm>
          <a:prstGeom prst="rect">
            <a:avLst/>
          </a:prstGeom>
        </p:spPr>
        <p:txBody>
          <a:bodyPr wrap="square">
            <a:spAutoFit/>
          </a:bodyPr>
          <a:lstStyle/>
          <a:p>
            <a:pPr algn="ctr"/>
            <a:r>
              <a:rPr lang="ru-RU" sz="2400" b="1" i="1" dirty="0">
                <a:latin typeface="Times New Roman" pitchFamily="18" charset="0"/>
                <a:cs typeface="Times New Roman" pitchFamily="18" charset="0"/>
              </a:rPr>
              <a:t>Полотна Игоря Горина</a:t>
            </a:r>
            <a:r>
              <a:rPr lang="ru-RU" sz="2400" b="1" i="1" dirty="0" smtClean="0">
                <a:latin typeface="Times New Roman" pitchFamily="18" charset="0"/>
                <a:cs typeface="Times New Roman" pitchFamily="18" charset="0"/>
              </a:rPr>
              <a:t>:</a:t>
            </a:r>
          </a:p>
          <a:p>
            <a:pPr algn="ctr"/>
            <a:r>
              <a:rPr lang="ru-RU" sz="2400" b="1" i="1" dirty="0" smtClean="0">
                <a:latin typeface="Times New Roman" pitchFamily="18" charset="0"/>
                <a:cs typeface="Times New Roman" pitchFamily="18" charset="0"/>
              </a:rPr>
              <a:t> </a:t>
            </a:r>
            <a:r>
              <a:rPr lang="ru-RU" sz="2400" b="1" i="1" dirty="0">
                <a:latin typeface="Times New Roman" pitchFamily="18" charset="0"/>
                <a:cs typeface="Times New Roman" pitchFamily="18" charset="0"/>
              </a:rPr>
              <a:t>романтичный сюрреализм</a:t>
            </a:r>
            <a:endParaRPr lang="en-US" sz="2400" b="1" i="1" dirty="0">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7158" y="1285860"/>
            <a:ext cx="5148269" cy="522961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6000760" y="2143116"/>
            <a:ext cx="2857488" cy="2585323"/>
          </a:xfrm>
          <a:prstGeom prst="rect">
            <a:avLst/>
          </a:prstGeom>
        </p:spPr>
        <p:txBody>
          <a:bodyPr wrap="square">
            <a:spAutoFit/>
          </a:bodyPr>
          <a:lstStyle/>
          <a:p>
            <a:pPr algn="ctr"/>
            <a:r>
              <a:rPr lang="ru-RU" b="1" i="1" dirty="0" smtClean="0">
                <a:effectLst>
                  <a:glow rad="63500">
                    <a:schemeClr val="accent5">
                      <a:lumMod val="40000"/>
                      <a:lumOff val="60000"/>
                      <a:alpha val="40000"/>
                    </a:schemeClr>
                  </a:glow>
                </a:effectLst>
                <a:latin typeface="Times New Roman" pitchFamily="18" charset="0"/>
                <a:cs typeface="Times New Roman" pitchFamily="18" charset="0"/>
              </a:rPr>
              <a:t>Полотна художника Игоря Горина отличаются своей оригинальностью, яркой системой образов и символов, сочетанием философии, романтизма и сюрреализма одновременно. </a:t>
            </a:r>
            <a:endParaRPr lang="ru-RU" dirty="0"/>
          </a:p>
        </p:txBody>
      </p:sp>
    </p:spTree>
    <p:extLst>
      <p:ext uri="{BB962C8B-B14F-4D97-AF65-F5344CB8AC3E}">
        <p14:creationId xmlns="" xmlns:p14="http://schemas.microsoft.com/office/powerpoint/2010/main" val="30651885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65000"/>
            <a:lum/>
          </a:blip>
          <a:srcRect/>
          <a:stretch>
            <a:fillRect t="-6000" b="-6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57158" y="4071942"/>
            <a:ext cx="8285066" cy="1815882"/>
          </a:xfrm>
          <a:prstGeom prst="rect">
            <a:avLst/>
          </a:prstGeom>
        </p:spPr>
        <p:txBody>
          <a:bodyPr wrap="square">
            <a:spAutoFit/>
          </a:bodyPr>
          <a:lstStyle/>
          <a:p>
            <a:pPr indent="533400" algn="just"/>
            <a:r>
              <a:rPr lang="ru-RU" sz="1600" b="1" i="1" dirty="0" smtClean="0">
                <a:effectLst>
                  <a:glow rad="63500">
                    <a:schemeClr val="accent5">
                      <a:lumMod val="40000"/>
                      <a:lumOff val="60000"/>
                      <a:alpha val="40000"/>
                    </a:schemeClr>
                  </a:glow>
                </a:effectLst>
                <a:latin typeface="Times New Roman" pitchFamily="18" charset="0"/>
                <a:cs typeface="Times New Roman" pitchFamily="18" charset="0"/>
              </a:rPr>
              <a:t>Живописец </a:t>
            </a:r>
            <a:r>
              <a:rPr lang="ru-RU" sz="1600" b="1" i="1" dirty="0">
                <a:effectLst>
                  <a:glow rad="63500">
                    <a:schemeClr val="accent5">
                      <a:lumMod val="40000"/>
                      <a:lumOff val="60000"/>
                      <a:alpha val="40000"/>
                    </a:schemeClr>
                  </a:glow>
                </a:effectLst>
                <a:latin typeface="Times New Roman" pitchFamily="18" charset="0"/>
                <a:cs typeface="Times New Roman" pitchFamily="18" charset="0"/>
              </a:rPr>
              <a:t>создает свой собственный, уникальный мир, мир творчества и свободы: "... Бумажная птица, парящая в небе, является символом свободы. Для меня свобода - это самое главное в жизни. Свобода выражать свое мнение и свои убеждения подобна полету птицы в небе. И тема не имеет значения, главное - это творческий импульс, который уносит меня в небо. Я хочу, чтобы зрители, глядя на мои картины, были охвачены этим импульсом и смогли почувствовать полет вместе со мной. Мои картины - это отражение свободы духа".</a:t>
            </a:r>
            <a:endParaRPr lang="en-US" sz="1600" b="1" i="1" dirty="0">
              <a:effectLst>
                <a:glow rad="63500">
                  <a:schemeClr val="accent5">
                    <a:lumMod val="40000"/>
                    <a:lumOff val="60000"/>
                    <a:alpha val="40000"/>
                  </a:schemeClr>
                </a:glow>
              </a:effectLst>
              <a:latin typeface="Times New Roman" pitchFamily="18" charset="0"/>
              <a:cs typeface="Times New Roman" pitchFamily="18" charset="0"/>
            </a:endParaRPr>
          </a:p>
        </p:txBody>
      </p:sp>
      <p:pic>
        <p:nvPicPr>
          <p:cNvPr id="1843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85918" y="214290"/>
            <a:ext cx="5286382" cy="37147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 y="6596414"/>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4688275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25000">
              <a:schemeClr val="accent5">
                <a:lumMod val="60000"/>
                <a:lumOff val="40000"/>
              </a:schemeClr>
            </a:gs>
            <a:gs pos="75000">
              <a:srgbClr val="0087E6">
                <a:alpha val="79000"/>
              </a:srgbClr>
            </a:gs>
            <a:gs pos="100000">
              <a:schemeClr val="accent4">
                <a:lumMod val="75000"/>
              </a:schemeClr>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1285852" y="357166"/>
            <a:ext cx="7320876" cy="830997"/>
          </a:xfrm>
          <a:prstGeom prst="rect">
            <a:avLst/>
          </a:prstGeom>
        </p:spPr>
        <p:txBody>
          <a:bodyPr wrap="square">
            <a:spAutoFit/>
          </a:bodyPr>
          <a:lstStyle/>
          <a:p>
            <a:pPr algn="ctr"/>
            <a:r>
              <a:rPr lang="ru-RU" sz="2400" b="1" i="1" dirty="0">
                <a:effectLst>
                  <a:glow rad="228600">
                    <a:schemeClr val="accent5">
                      <a:satMod val="175000"/>
                      <a:alpha val="40000"/>
                    </a:schemeClr>
                  </a:glow>
                </a:effectLst>
                <a:latin typeface="Times New Roman" pitchFamily="18" charset="0"/>
                <a:cs typeface="Times New Roman" pitchFamily="18" charset="0"/>
              </a:rPr>
              <a:t>Усатые и </a:t>
            </a:r>
            <a:r>
              <a:rPr lang="ru-RU" sz="2400" b="1" i="1" dirty="0" smtClean="0">
                <a:effectLst>
                  <a:glow rad="228600">
                    <a:schemeClr val="accent5">
                      <a:satMod val="175000"/>
                      <a:alpha val="40000"/>
                    </a:schemeClr>
                  </a:glow>
                </a:effectLst>
                <a:latin typeface="Times New Roman" pitchFamily="18" charset="0"/>
                <a:cs typeface="Times New Roman" pitchFamily="18" charset="0"/>
              </a:rPr>
              <a:t>хвостатые читатели художника Антона </a:t>
            </a:r>
            <a:r>
              <a:rPr lang="ru-RU" sz="2400" b="1" i="1" dirty="0" err="1" smtClean="0">
                <a:effectLst>
                  <a:glow rad="228600">
                    <a:schemeClr val="accent5">
                      <a:satMod val="175000"/>
                      <a:alpha val="40000"/>
                    </a:schemeClr>
                  </a:glow>
                </a:effectLst>
                <a:latin typeface="Times New Roman" pitchFamily="18" charset="0"/>
                <a:cs typeface="Times New Roman" pitchFamily="18" charset="0"/>
              </a:rPr>
              <a:t>Горцевича</a:t>
            </a:r>
            <a:endParaRPr lang="en-US" sz="2400" b="1" i="1" dirty="0">
              <a:effectLst>
                <a:glow rad="228600">
                  <a:schemeClr val="accent5">
                    <a:satMod val="175000"/>
                    <a:alpha val="40000"/>
                  </a:schemeClr>
                </a:glow>
              </a:effectLst>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4282" y="1643050"/>
            <a:ext cx="4286250" cy="3171825"/>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2000" y="3214686"/>
            <a:ext cx="4286250" cy="32004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16614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tile tx="0" ty="0" sx="100000" sy="100000" flip="none" algn="tl"/>
        </a:blipFill>
        <a:effectLst/>
      </p:bgPr>
    </p:bg>
    <p:spTree>
      <p:nvGrpSpPr>
        <p:cNvPr id="1" name=""/>
        <p:cNvGrpSpPr/>
        <p:nvPr/>
      </p:nvGrpSpPr>
      <p:grpSpPr>
        <a:xfrm>
          <a:off x="0" y="0"/>
          <a:ext cx="0" cy="0"/>
          <a:chOff x="0" y="0"/>
          <a:chExt cx="0" cy="0"/>
        </a:xfrm>
      </p:grpSpPr>
      <p:sp>
        <p:nvSpPr>
          <p:cNvPr id="2" name="Прямоугольник 1"/>
          <p:cNvSpPr/>
          <p:nvPr/>
        </p:nvSpPr>
        <p:spPr>
          <a:xfrm>
            <a:off x="1071538" y="4857760"/>
            <a:ext cx="7139778" cy="1077218"/>
          </a:xfrm>
          <a:prstGeom prst="rect">
            <a:avLst/>
          </a:prstGeom>
        </p:spPr>
        <p:txBody>
          <a:bodyPr wrap="square">
            <a:spAutoFit/>
          </a:bodyPr>
          <a:lstStyle/>
          <a:p>
            <a:pPr indent="533400" algn="just"/>
            <a:r>
              <a:rPr lang="ru-RU" sz="1600" b="1" i="1" dirty="0">
                <a:latin typeface="Times New Roman" pitchFamily="18" charset="0"/>
                <a:cs typeface="Times New Roman" pitchFamily="18" charset="0"/>
              </a:rPr>
              <a:t>Перед собой и своим творчеством Антон </a:t>
            </a:r>
            <a:r>
              <a:rPr lang="ru-RU" sz="1600" b="1" i="1" dirty="0" err="1">
                <a:latin typeface="Times New Roman" pitchFamily="18" charset="0"/>
                <a:cs typeface="Times New Roman" pitchFamily="18" charset="0"/>
              </a:rPr>
              <a:t>Горцевич</a:t>
            </a:r>
            <a:r>
              <a:rPr lang="ru-RU" sz="1600" b="1" i="1" dirty="0">
                <a:latin typeface="Times New Roman" pitchFamily="18" charset="0"/>
                <a:cs typeface="Times New Roman" pitchFamily="18" charset="0"/>
              </a:rPr>
              <a:t> ставит цель научиться передавать с помощью живописи свое душевное состояние, потому что хорошая картина может сказать больше, чем простые слова. А ученые коты Антона </a:t>
            </a:r>
            <a:r>
              <a:rPr lang="ru-RU" sz="1600" b="1" i="1" dirty="0" err="1">
                <a:latin typeface="Times New Roman" pitchFamily="18" charset="0"/>
                <a:cs typeface="Times New Roman" pitchFamily="18" charset="0"/>
              </a:rPr>
              <a:t>Горцевича</a:t>
            </a:r>
            <a:r>
              <a:rPr lang="ru-RU" sz="1600" b="1" i="1" dirty="0">
                <a:latin typeface="Times New Roman" pitchFamily="18" charset="0"/>
                <a:cs typeface="Times New Roman" pitchFamily="18" charset="0"/>
              </a:rPr>
              <a:t> могут рассказать нам о многом!</a:t>
            </a:r>
            <a:endParaRPr lang="en-US" sz="1600" b="1" i="1" dirty="0">
              <a:latin typeface="Times New Roman" pitchFamily="18" charset="0"/>
              <a:cs typeface="Times New Roman" pitchFamily="18" charset="0"/>
            </a:endParaRPr>
          </a:p>
        </p:txBody>
      </p:sp>
      <p:pic>
        <p:nvPicPr>
          <p:cNvPr id="2150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43108" y="428604"/>
            <a:ext cx="4714908" cy="411768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 y="6500834"/>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7698385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srcRect l="17095" t="15560" r="8793" b="2593"/>
          <a:stretch/>
        </p:blipFill>
        <p:spPr>
          <a:xfrm>
            <a:off x="6000" y="-5"/>
            <a:ext cx="9183414" cy="6852620"/>
          </a:xfrm>
          <a:prstGeom prst="rect">
            <a:avLst/>
          </a:prstGeom>
        </p:spPr>
      </p:pic>
      <p:sp>
        <p:nvSpPr>
          <p:cNvPr id="6" name="Прямоугольник 5"/>
          <p:cNvSpPr/>
          <p:nvPr/>
        </p:nvSpPr>
        <p:spPr>
          <a:xfrm>
            <a:off x="0" y="5934694"/>
            <a:ext cx="9215470" cy="923330"/>
          </a:xfrm>
          <a:prstGeom prst="rect">
            <a:avLst/>
          </a:prstGeom>
          <a:solidFill>
            <a:schemeClr val="accent5">
              <a:lumMod val="20000"/>
              <a:lumOff val="80000"/>
            </a:schemeClr>
          </a:solidFill>
        </p:spPr>
        <p:txBody>
          <a:bodyPr wrap="square">
            <a:spAutoFit/>
          </a:bodyPr>
          <a:lstStyle/>
          <a:p>
            <a:pPr algn="ctr"/>
            <a:r>
              <a:rPr lang="ru-RU" b="1" i="1" dirty="0" smtClean="0">
                <a:latin typeface="Times New Roman" pitchFamily="18" charset="0"/>
                <a:cs typeface="Times New Roman" pitchFamily="18" charset="0"/>
              </a:rPr>
              <a:t>В </a:t>
            </a:r>
            <a:r>
              <a:rPr lang="ru-RU" b="1" i="1" dirty="0">
                <a:latin typeface="Times New Roman" pitchFamily="18" charset="0"/>
                <a:cs typeface="Times New Roman" pitchFamily="18" charset="0"/>
              </a:rPr>
              <a:t>Буэнос-Айресе </a:t>
            </a:r>
            <a:r>
              <a:rPr lang="ru-RU" b="1" i="1" dirty="0" smtClean="0">
                <a:latin typeface="Times New Roman" pitchFamily="18" charset="0"/>
                <a:cs typeface="Times New Roman" pitchFamily="18" charset="0"/>
              </a:rPr>
              <a:t>построена </a:t>
            </a:r>
            <a:r>
              <a:rPr lang="ru-RU" b="1" i="1" dirty="0">
                <a:latin typeface="Times New Roman" pitchFamily="18" charset="0"/>
                <a:cs typeface="Times New Roman" pitchFamily="18" charset="0"/>
              </a:rPr>
              <a:t>28-метровая стальная башня спиралеобразной формы. </a:t>
            </a:r>
            <a:endParaRPr lang="ru-RU" b="1" i="1" dirty="0" smtClean="0">
              <a:latin typeface="Times New Roman" pitchFamily="18" charset="0"/>
              <a:cs typeface="Times New Roman" pitchFamily="18" charset="0"/>
            </a:endParaRPr>
          </a:p>
          <a:p>
            <a:pPr algn="ctr"/>
            <a:r>
              <a:rPr lang="ru-RU" b="1" i="1" dirty="0" smtClean="0">
                <a:latin typeface="Times New Roman" pitchFamily="18" charset="0"/>
                <a:cs typeface="Times New Roman" pitchFamily="18" charset="0"/>
              </a:rPr>
              <a:t>Новая </a:t>
            </a:r>
            <a:r>
              <a:rPr lang="ru-RU" b="1" i="1" dirty="0">
                <a:latin typeface="Times New Roman" pitchFamily="18" charset="0"/>
                <a:cs typeface="Times New Roman" pitchFamily="18" charset="0"/>
              </a:rPr>
              <a:t>конструкция украшена десятками тысяч книг. </a:t>
            </a:r>
            <a:endParaRPr lang="ru-RU" b="1" i="1" dirty="0" smtClean="0">
              <a:latin typeface="Times New Roman" pitchFamily="18" charset="0"/>
              <a:cs typeface="Times New Roman" pitchFamily="18" charset="0"/>
            </a:endParaRPr>
          </a:p>
          <a:p>
            <a:pPr algn="ctr"/>
            <a:r>
              <a:rPr lang="ru-RU" b="1" i="1" dirty="0" smtClean="0">
                <a:latin typeface="Times New Roman" pitchFamily="18" charset="0"/>
                <a:cs typeface="Times New Roman" pitchFamily="18" charset="0"/>
              </a:rPr>
              <a:t>Теперь столицу Аргентины стали именовать Вавилоном. </a:t>
            </a:r>
            <a:endParaRPr lang="ru-RU"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5143504" y="1071546"/>
            <a:ext cx="3679533" cy="461665"/>
          </a:xfrm>
          <a:prstGeom prst="rect">
            <a:avLst/>
          </a:prstGeom>
        </p:spPr>
        <p:txBody>
          <a:bodyPr wrap="none">
            <a:spAutoFit/>
          </a:bodyPr>
          <a:lstStyle/>
          <a:p>
            <a:r>
              <a:rPr lang="ru-RU" sz="2400" b="1" i="1" dirty="0">
                <a:latin typeface="Times New Roman" pitchFamily="18" charset="0"/>
                <a:cs typeface="Times New Roman" pitchFamily="18" charset="0"/>
              </a:rPr>
              <a:t>Художник Леонид Рослов</a:t>
            </a:r>
            <a:endParaRPr lang="en-US" sz="2400" b="1" i="1" dirty="0">
              <a:latin typeface="Times New Roman" pitchFamily="18" charset="0"/>
              <a:cs typeface="Times New Roman" pitchFamily="18" charset="0"/>
            </a:endParaRPr>
          </a:p>
        </p:txBody>
      </p:sp>
      <p:pic>
        <p:nvPicPr>
          <p:cNvPr id="2253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8596" y="635486"/>
            <a:ext cx="4500594" cy="58533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86380" y="2643182"/>
            <a:ext cx="3357586" cy="1323439"/>
          </a:xfrm>
          <a:prstGeom prst="rect">
            <a:avLst/>
          </a:prstGeom>
        </p:spPr>
        <p:txBody>
          <a:bodyPr wrap="square">
            <a:spAutoFit/>
          </a:bodyPr>
          <a:lstStyle/>
          <a:p>
            <a:pPr indent="625475" algn="just"/>
            <a:r>
              <a:rPr lang="ru-RU" sz="1600" b="1" i="1" dirty="0" smtClean="0">
                <a:latin typeface="Times New Roman" pitchFamily="18" charset="0"/>
                <a:cs typeface="Times New Roman" pitchFamily="18" charset="0"/>
              </a:rPr>
              <a:t>Чудесные </a:t>
            </a:r>
            <a:r>
              <a:rPr lang="ru-RU" sz="1600" b="1" i="1" dirty="0">
                <a:latin typeface="Times New Roman" pitchFamily="18" charset="0"/>
                <a:cs typeface="Times New Roman" pitchFamily="18" charset="0"/>
              </a:rPr>
              <a:t>работы </a:t>
            </a:r>
            <a:r>
              <a:rPr lang="ru-RU" sz="1600" b="1" i="1" dirty="0" smtClean="0">
                <a:latin typeface="Times New Roman" pitchFamily="18" charset="0"/>
                <a:cs typeface="Times New Roman" pitchFamily="18" charset="0"/>
              </a:rPr>
              <a:t>Леонида Рослова </a:t>
            </a:r>
            <a:r>
              <a:rPr lang="ru-RU" sz="1600" b="1" i="1" dirty="0">
                <a:latin typeface="Times New Roman" pitchFamily="18" charset="0"/>
                <a:cs typeface="Times New Roman" pitchFamily="18" charset="0"/>
              </a:rPr>
              <a:t>несут тепло, уют, спокойствие, они неизменно вызывают улыбку и ощущение радости. </a:t>
            </a:r>
            <a:endParaRPr lang="en-US" sz="1600" b="1" i="1" dirty="0">
              <a:latin typeface="Times New Roman" pitchFamily="18" charset="0"/>
              <a:cs typeface="Times New Roman" pitchFamily="18" charset="0"/>
            </a:endParaRPr>
          </a:p>
        </p:txBody>
      </p:sp>
      <p:sp>
        <p:nvSpPr>
          <p:cNvPr id="6" name="TextBox 5"/>
          <p:cNvSpPr txBox="1"/>
          <p:nvPr/>
        </p:nvSpPr>
        <p:spPr>
          <a:xfrm>
            <a:off x="6941883" y="6524976"/>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485093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4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285720" y="928670"/>
            <a:ext cx="3658374" cy="1077218"/>
          </a:xfrm>
          <a:prstGeom prst="rect">
            <a:avLst/>
          </a:prstGeom>
        </p:spPr>
        <p:txBody>
          <a:bodyPr wrap="none">
            <a:spAutoFit/>
          </a:bodyPr>
          <a:lstStyle/>
          <a:p>
            <a:pPr algn="ctr"/>
            <a:r>
              <a:rPr lang="ru-RU" sz="3200" b="1" i="1" dirty="0">
                <a:solidFill>
                  <a:schemeClr val="bg1"/>
                </a:solidFill>
                <a:effectLst>
                  <a:glow rad="101600">
                    <a:schemeClr val="tx1">
                      <a:lumMod val="95000"/>
                      <a:lumOff val="5000"/>
                      <a:alpha val="60000"/>
                    </a:schemeClr>
                  </a:glow>
                </a:effectLst>
                <a:latin typeface="Times New Roman" pitchFamily="18" charset="0"/>
                <a:cs typeface="Times New Roman" pitchFamily="18" charset="0"/>
              </a:rPr>
              <a:t>Мастер </a:t>
            </a:r>
            <a:r>
              <a:rPr lang="ru-RU" sz="3200" b="1" i="1" dirty="0" smtClean="0">
                <a:solidFill>
                  <a:schemeClr val="bg1"/>
                </a:solidFill>
                <a:effectLst>
                  <a:glow rad="101600">
                    <a:schemeClr val="tx1">
                      <a:lumMod val="95000"/>
                      <a:lumOff val="5000"/>
                      <a:alpha val="60000"/>
                    </a:schemeClr>
                  </a:glow>
                </a:effectLst>
                <a:latin typeface="Times New Roman" pitchFamily="18" charset="0"/>
                <a:cs typeface="Times New Roman" pitchFamily="18" charset="0"/>
              </a:rPr>
              <a:t>Фантазии</a:t>
            </a:r>
          </a:p>
          <a:p>
            <a:pPr algn="ctr"/>
            <a:r>
              <a:rPr lang="ru-RU" sz="3200" b="1" i="1" dirty="0" smtClean="0">
                <a:solidFill>
                  <a:schemeClr val="bg1"/>
                </a:solidFill>
                <a:effectLst>
                  <a:glow rad="101600">
                    <a:schemeClr val="tx1">
                      <a:lumMod val="95000"/>
                      <a:lumOff val="5000"/>
                      <a:alpha val="60000"/>
                    </a:schemeClr>
                  </a:glow>
                </a:effectLst>
                <a:latin typeface="Times New Roman" pitchFamily="18" charset="0"/>
                <a:cs typeface="Times New Roman" pitchFamily="18" charset="0"/>
              </a:rPr>
              <a:t> </a:t>
            </a:r>
            <a:r>
              <a:rPr lang="ru-RU" sz="3200" b="1" i="1" dirty="0">
                <a:solidFill>
                  <a:schemeClr val="bg1"/>
                </a:solidFill>
                <a:effectLst>
                  <a:glow rad="101600">
                    <a:schemeClr val="tx1">
                      <a:lumMod val="95000"/>
                      <a:lumOff val="5000"/>
                      <a:alpha val="60000"/>
                    </a:schemeClr>
                  </a:glow>
                </a:effectLst>
                <a:latin typeface="Times New Roman" pitchFamily="18" charset="0"/>
                <a:cs typeface="Times New Roman" pitchFamily="18" charset="0"/>
              </a:rPr>
              <a:t>Джим Уоррен</a:t>
            </a:r>
            <a:endParaRPr lang="en-US" sz="3200" b="1" i="1" dirty="0">
              <a:solidFill>
                <a:schemeClr val="bg1"/>
              </a:solidFill>
              <a:effectLst>
                <a:glow rad="101600">
                  <a:schemeClr val="tx1">
                    <a:lumMod val="95000"/>
                    <a:lumOff val="5000"/>
                    <a:alpha val="60000"/>
                  </a:schemeClr>
                </a:glow>
              </a:effectLst>
              <a:latin typeface="Times New Roman" pitchFamily="18" charset="0"/>
              <a:cs typeface="Times New Roman" pitchFamily="18" charset="0"/>
            </a:endParaRPr>
          </a:p>
        </p:txBody>
      </p:sp>
      <p:pic>
        <p:nvPicPr>
          <p:cNvPr id="2355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86314" y="642918"/>
            <a:ext cx="4098614" cy="557213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7158" y="2857496"/>
            <a:ext cx="3929090" cy="2800767"/>
          </a:xfrm>
          <a:prstGeom prst="rect">
            <a:avLst/>
          </a:prstGeom>
        </p:spPr>
        <p:txBody>
          <a:bodyPr wrap="square">
            <a:spAutoFit/>
          </a:bodyPr>
          <a:lstStyle/>
          <a:p>
            <a:pPr indent="625475" algn="just"/>
            <a:r>
              <a:rPr lang="ru-RU" sz="1600" b="1" i="1" dirty="0">
                <a:solidFill>
                  <a:schemeClr val="bg1"/>
                </a:solidFill>
                <a:effectLst>
                  <a:glow rad="101600">
                    <a:schemeClr val="bg2">
                      <a:lumMod val="10000"/>
                      <a:alpha val="40000"/>
                    </a:schemeClr>
                  </a:glow>
                </a:effectLst>
                <a:latin typeface="Times New Roman" pitchFamily="18" charset="0"/>
                <a:cs typeface="Times New Roman" pitchFamily="18" charset="0"/>
              </a:rPr>
              <a:t>Джим Уоррен (</a:t>
            </a:r>
            <a:r>
              <a:rPr lang="ru-RU" sz="1600" b="1" i="1" dirty="0" err="1">
                <a:solidFill>
                  <a:schemeClr val="bg1"/>
                </a:solidFill>
                <a:effectLst>
                  <a:glow rad="101600">
                    <a:schemeClr val="bg2">
                      <a:lumMod val="10000"/>
                      <a:alpha val="40000"/>
                    </a:schemeClr>
                  </a:glow>
                </a:effectLst>
                <a:latin typeface="Times New Roman" pitchFamily="18" charset="0"/>
                <a:cs typeface="Times New Roman" pitchFamily="18" charset="0"/>
              </a:rPr>
              <a:t>Jim</a:t>
            </a:r>
            <a:r>
              <a:rPr lang="ru-RU" sz="1600" b="1" i="1" dirty="0">
                <a:solidFill>
                  <a:schemeClr val="bg1"/>
                </a:solidFill>
                <a:effectLst>
                  <a:glow rad="101600">
                    <a:schemeClr val="bg2">
                      <a:lumMod val="10000"/>
                      <a:alpha val="40000"/>
                    </a:schemeClr>
                  </a:glow>
                </a:effectLst>
                <a:latin typeface="Times New Roman" pitchFamily="18" charset="0"/>
                <a:cs typeface="Times New Roman" pitchFamily="18" charset="0"/>
              </a:rPr>
              <a:t> </a:t>
            </a:r>
            <a:r>
              <a:rPr lang="ru-RU" sz="1600" b="1" i="1" dirty="0" err="1">
                <a:solidFill>
                  <a:schemeClr val="bg1"/>
                </a:solidFill>
                <a:effectLst>
                  <a:glow rad="101600">
                    <a:schemeClr val="bg2">
                      <a:lumMod val="10000"/>
                      <a:alpha val="40000"/>
                    </a:schemeClr>
                  </a:glow>
                </a:effectLst>
                <a:latin typeface="Times New Roman" pitchFamily="18" charset="0"/>
                <a:cs typeface="Times New Roman" pitchFamily="18" charset="0"/>
              </a:rPr>
              <a:t>Warren</a:t>
            </a:r>
            <a:r>
              <a:rPr lang="ru-RU" sz="1600" b="1" i="1" dirty="0">
                <a:solidFill>
                  <a:schemeClr val="bg1"/>
                </a:solidFill>
                <a:effectLst>
                  <a:glow rad="101600">
                    <a:schemeClr val="bg2">
                      <a:lumMod val="10000"/>
                      <a:alpha val="40000"/>
                    </a:schemeClr>
                  </a:glow>
                </a:effectLst>
                <a:latin typeface="Times New Roman" pitchFamily="18" charset="0"/>
                <a:cs typeface="Times New Roman" pitchFamily="18" charset="0"/>
              </a:rPr>
              <a:t>) – один из самых успешных и разносторонних художников современности. Рисует он уже более 40 лет, и даже если вы впервые слышите имя Джим Уоррен, вы все равно хоть раз в жизни сталкивались с его искусством, видели хотя бы один его рисунок. Ведь работы его очень популярны, их можно увидеть как на постерах, так и на обложках книг и журналов. </a:t>
            </a:r>
            <a:endParaRPr lang="en-US" sz="1600" b="1" i="1" dirty="0">
              <a:solidFill>
                <a:schemeClr val="bg1"/>
              </a:solidFill>
              <a:effectLst>
                <a:glow rad="101600">
                  <a:schemeClr val="bg2">
                    <a:lumMod val="10000"/>
                    <a:alpha val="40000"/>
                  </a:schemeClr>
                </a:glow>
              </a:effectLst>
              <a:latin typeface="Times New Roman" pitchFamily="18" charset="0"/>
              <a:cs typeface="Times New Roman" pitchFamily="18" charset="0"/>
            </a:endParaRPr>
          </a:p>
        </p:txBody>
      </p:sp>
      <p:sp>
        <p:nvSpPr>
          <p:cNvPr id="5" name="TextBox 4"/>
          <p:cNvSpPr txBox="1"/>
          <p:nvPr/>
        </p:nvSpPr>
        <p:spPr>
          <a:xfrm>
            <a:off x="0" y="6596390"/>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18556638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7000"/>
            <a:lum/>
          </a:blip>
          <a:srcRect/>
          <a:stretch>
            <a:fillRect/>
          </a:stretch>
        </a:blip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0232" y="428604"/>
            <a:ext cx="6477002" cy="43146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853388" y="5500702"/>
            <a:ext cx="6004760" cy="400110"/>
          </a:xfrm>
          <a:prstGeom prst="rect">
            <a:avLst/>
          </a:prstGeom>
        </p:spPr>
        <p:txBody>
          <a:bodyPr wrap="square">
            <a:spAutoFit/>
          </a:bodyPr>
          <a:lstStyle/>
          <a:p>
            <a:r>
              <a:rPr lang="ru-RU" sz="2000" b="1" i="1" dirty="0">
                <a:latin typeface="Times New Roman" pitchFamily="18" charset="0"/>
                <a:cs typeface="Times New Roman" pitchFamily="18" charset="0"/>
              </a:rPr>
              <a:t> </a:t>
            </a:r>
            <a:r>
              <a:rPr lang="ru-RU" sz="2000" b="1" i="1" dirty="0">
                <a:solidFill>
                  <a:schemeClr val="bg1"/>
                </a:solidFill>
                <a:latin typeface="Times New Roman" pitchFamily="18" charset="0"/>
                <a:cs typeface="Times New Roman" pitchFamily="18" charset="0"/>
              </a:rPr>
              <a:t>картина "Чаепитие в саду" Альфред Оливер</a:t>
            </a:r>
            <a:endParaRPr lang="en-US" sz="2000" b="1" i="1" dirty="0">
              <a:solidFill>
                <a:schemeClr val="bg1"/>
              </a:solidFill>
              <a:latin typeface="Times New Roman" pitchFamily="18" charset="0"/>
              <a:cs typeface="Times New Roman" pitchFamily="18" charset="0"/>
            </a:endParaRPr>
          </a:p>
        </p:txBody>
      </p:sp>
      <p:sp>
        <p:nvSpPr>
          <p:cNvPr id="3" name="Прямоугольник 2"/>
          <p:cNvSpPr/>
          <p:nvPr/>
        </p:nvSpPr>
        <p:spPr>
          <a:xfrm>
            <a:off x="0" y="6596390"/>
            <a:ext cx="2802370" cy="261610"/>
          </a:xfrm>
          <a:prstGeom prst="rect">
            <a:avLst/>
          </a:prstGeom>
        </p:spPr>
        <p:txBody>
          <a:bodyPr wrap="none">
            <a:spAutoFit/>
          </a:bodyPr>
          <a:lstStyle/>
          <a:p>
            <a:r>
              <a:rPr lang="en-US" sz="1100" i="1" dirty="0">
                <a:latin typeface="Times New Roman" pitchFamily="18" charset="0"/>
                <a:cs typeface="Times New Roman" pitchFamily="18" charset="0"/>
              </a:rPr>
              <a:t>http://www.clubochek.ru/vers.php?id=32643</a:t>
            </a:r>
          </a:p>
        </p:txBody>
      </p:sp>
    </p:spTree>
    <p:extLst>
      <p:ext uri="{BB962C8B-B14F-4D97-AF65-F5344CB8AC3E}">
        <p14:creationId xmlns="" xmlns:p14="http://schemas.microsoft.com/office/powerpoint/2010/main" val="2767525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9000"/>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428596" y="2428868"/>
            <a:ext cx="5072082" cy="4031873"/>
          </a:xfrm>
          <a:prstGeom prst="rect">
            <a:avLst/>
          </a:prstGeom>
        </p:spPr>
        <p:txBody>
          <a:bodyPr wrap="square">
            <a:spAutoFit/>
          </a:bodyPr>
          <a:lstStyle/>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Под сенью акаций, хранящих от зноя,</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На столике с ножкой дубовой резною -</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Фарфор с позолотой - цветочная гамма.</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За чаем в саду две прелестные дамы…</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С изыском по моде пикантные шляпки,</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В батистовой пене воланы и складки</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Кокетливых платьев, достойных приёма</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У лорда и графа, не то, чтобы дома…</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Кулоны на шейках в разрезах перкали</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a:t>
            </a:r>
            <a:r>
              <a:rPr lang="ru-RU" sz="1600" b="1" i="1" dirty="0" err="1">
                <a:solidFill>
                  <a:schemeClr val="bg1"/>
                </a:solidFill>
                <a:effectLst>
                  <a:glow rad="101600">
                    <a:schemeClr val="accent1">
                      <a:satMod val="175000"/>
                      <a:alpha val="40000"/>
                    </a:schemeClr>
                  </a:glow>
                </a:effectLst>
                <a:latin typeface="Times New Roman" pitchFamily="18" charset="0"/>
                <a:cs typeface="Times New Roman" pitchFamily="18" charset="0"/>
              </a:rPr>
              <a:t>Бликуют</a:t>
            </a: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на солнце лазурной эмалью,</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И веер изящный французской работы</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Порхает в руке, прикрывая зевоту</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И негу томленья от жаркого полдня…</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Столетье назад, но как будто… сегодня</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Надушенный август в кануне Успенья…</a:t>
            </a:r>
          </a:p>
          <a:p>
            <a:pPr indent="533400" algn="ctr"/>
            <a:r>
              <a:rPr lang="ru-RU" sz="1600" b="1" i="1" dirty="0">
                <a:solidFill>
                  <a:schemeClr val="bg1"/>
                </a:solidFill>
                <a:effectLst>
                  <a:glow rad="101600">
                    <a:schemeClr val="accent1">
                      <a:satMod val="175000"/>
                      <a:alpha val="40000"/>
                    </a:schemeClr>
                  </a:glow>
                </a:effectLst>
                <a:latin typeface="Times New Roman" pitchFamily="18" charset="0"/>
                <a:cs typeface="Times New Roman" pitchFamily="18" charset="0"/>
              </a:rPr>
              <a:t> И пахнет… Так пахнет вишнёвым вареньем</a:t>
            </a:r>
            <a:r>
              <a:rPr lang="ru-RU" sz="1600" b="1" i="1" dirty="0" smtClean="0">
                <a:solidFill>
                  <a:schemeClr val="bg1"/>
                </a:solidFill>
                <a:effectLst>
                  <a:glow rad="101600">
                    <a:schemeClr val="accent1">
                      <a:satMod val="175000"/>
                      <a:alpha val="40000"/>
                    </a:schemeClr>
                  </a:glow>
                </a:effectLst>
                <a:latin typeface="Times New Roman" pitchFamily="18" charset="0"/>
                <a:cs typeface="Times New Roman" pitchFamily="18" charset="0"/>
              </a:rPr>
              <a:t>!..</a:t>
            </a:r>
            <a:endParaRPr lang="en-US" sz="1600" b="1" i="1" dirty="0">
              <a:solidFill>
                <a:schemeClr val="bg1"/>
              </a:solidFill>
              <a:effectLst>
                <a:glow rad="101600">
                  <a:schemeClr val="accent1">
                    <a:satMod val="175000"/>
                    <a:alpha val="40000"/>
                  </a:schemeClr>
                </a:glow>
              </a:effectLst>
              <a:latin typeface="Times New Roman" pitchFamily="18" charset="0"/>
              <a:cs typeface="Times New Roman" pitchFamily="18" charset="0"/>
            </a:endParaRPr>
          </a:p>
        </p:txBody>
      </p:sp>
      <p:sp>
        <p:nvSpPr>
          <p:cNvPr id="3" name="Прямоугольник 2"/>
          <p:cNvSpPr/>
          <p:nvPr/>
        </p:nvSpPr>
        <p:spPr>
          <a:xfrm>
            <a:off x="285720" y="1428736"/>
            <a:ext cx="4572000" cy="707886"/>
          </a:xfrm>
          <a:prstGeom prst="rect">
            <a:avLst/>
          </a:prstGeom>
        </p:spPr>
        <p:txBody>
          <a:bodyPr>
            <a:spAutoFit/>
          </a:bodyPr>
          <a:lstStyle/>
          <a:p>
            <a:r>
              <a:rPr lang="ru-RU" sz="2000" b="1" i="1" dirty="0">
                <a:solidFill>
                  <a:schemeClr val="bg1"/>
                </a:solidFill>
                <a:latin typeface="Times New Roman" pitchFamily="18" charset="0"/>
                <a:cs typeface="Times New Roman" pitchFamily="18" charset="0"/>
              </a:rPr>
              <a:t>Уваркина Ольга</a:t>
            </a:r>
          </a:p>
          <a:p>
            <a:r>
              <a:rPr lang="ru-RU" sz="2000" b="1" i="1" dirty="0">
                <a:solidFill>
                  <a:schemeClr val="bg1"/>
                </a:solidFill>
                <a:latin typeface="Times New Roman" pitchFamily="18" charset="0"/>
                <a:cs typeface="Times New Roman" pitchFamily="18" charset="0"/>
              </a:rPr>
              <a:t>Картина</a:t>
            </a:r>
            <a:endParaRPr lang="en-US" sz="2000" b="1" i="1" dirty="0">
              <a:solidFill>
                <a:schemeClr val="bg1"/>
              </a:solidFill>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00760" y="500042"/>
            <a:ext cx="2895467" cy="1928826"/>
          </a:xfrm>
          <a:prstGeom prst="rect">
            <a:avLst/>
          </a:prstGeom>
          <a:ln w="38100" cap="sq">
            <a:solidFill>
              <a:schemeClr val="bg1"/>
            </a:solidFill>
            <a:prstDash val="solid"/>
            <a:miter lim="800000"/>
          </a:ln>
          <a:effectLst>
            <a:glow rad="101600">
              <a:schemeClr val="bg1">
                <a:alpha val="60000"/>
              </a:schemeClr>
            </a:glow>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127323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2700000" scaled="1"/>
          <a:tileRect/>
        </a:gradFill>
        <a:effectLst/>
      </p:bgPr>
    </p:bg>
    <p:spTree>
      <p:nvGrpSpPr>
        <p:cNvPr id="1" name=""/>
        <p:cNvGrpSpPr/>
        <p:nvPr/>
      </p:nvGrpSpPr>
      <p:grpSpPr>
        <a:xfrm>
          <a:off x="0" y="0"/>
          <a:ext cx="0" cy="0"/>
          <a:chOff x="0" y="0"/>
          <a:chExt cx="0" cy="0"/>
        </a:xfrm>
      </p:grpSpPr>
      <p:pic>
        <p:nvPicPr>
          <p:cNvPr id="3" name="Рисунок 2"/>
          <p:cNvPicPr/>
          <p:nvPr/>
        </p:nvPicPr>
        <p:blipFill>
          <a:blip r:embed="rId2" cstate="print"/>
          <a:stretch>
            <a:fillRect/>
          </a:stretch>
        </p:blipFill>
        <p:spPr>
          <a:xfrm>
            <a:off x="5286380" y="571480"/>
            <a:ext cx="3495675" cy="3295650"/>
          </a:xfrm>
          <a:prstGeom prst="rect">
            <a:avLst/>
          </a:prstGeom>
          <a:ln>
            <a:noFill/>
          </a:ln>
          <a:effectLst>
            <a:softEdge rad="112500"/>
          </a:effectLst>
        </p:spPr>
      </p:pic>
      <p:sp>
        <p:nvSpPr>
          <p:cNvPr id="16385" name="Rectangle 1"/>
          <p:cNvSpPr>
            <a:spLocks noChangeArrowheads="1"/>
          </p:cNvSpPr>
          <p:nvPr/>
        </p:nvSpPr>
        <p:spPr bwMode="auto">
          <a:xfrm>
            <a:off x="5214942" y="4286256"/>
            <a:ext cx="357186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tx1"/>
                </a:solidFill>
                <a:effectLst>
                  <a:glow rad="63500">
                    <a:schemeClr val="accent3">
                      <a:satMod val="175000"/>
                      <a:alpha val="40000"/>
                    </a:schemeClr>
                  </a:glow>
                </a:effectLst>
                <a:latin typeface="Times New Roman" pitchFamily="18" charset="0"/>
                <a:ea typeface="Calibri" pitchFamily="34" charset="0"/>
                <a:cs typeface="Times New Roman" pitchFamily="18" charset="0"/>
              </a:rPr>
              <a:t>Ф. Толстой.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chemeClr val="tx1"/>
                </a:solidFill>
                <a:effectLst>
                  <a:glow rad="63500">
                    <a:schemeClr val="accent3">
                      <a:satMod val="175000"/>
                      <a:alpha val="40000"/>
                    </a:schemeClr>
                  </a:glow>
                </a:effectLst>
                <a:latin typeface="Times New Roman" pitchFamily="18" charset="0"/>
                <a:ea typeface="Calibri" pitchFamily="34" charset="0"/>
                <a:cs typeface="Times New Roman" pitchFamily="18" charset="0"/>
              </a:rPr>
              <a:t>Человек, читающий книгу.</a:t>
            </a:r>
            <a:endParaRPr kumimoji="0" lang="ru-RU" sz="3600" b="1" i="1" u="none" strike="noStrike" cap="none" normalizeH="0" baseline="0" dirty="0" smtClean="0">
              <a:ln>
                <a:noFill/>
              </a:ln>
              <a:solidFill>
                <a:schemeClr val="tx1"/>
              </a:solidFill>
              <a:effectLst>
                <a:glow rad="63500">
                  <a:schemeClr val="accent3">
                    <a:satMod val="175000"/>
                    <a:alpha val="40000"/>
                  </a:schemeClr>
                </a:glow>
              </a:effectLst>
              <a:latin typeface="Times New Roman" pitchFamily="18" charset="0"/>
              <a:cs typeface="Times New Roman" pitchFamily="18" charset="0"/>
            </a:endParaRPr>
          </a:p>
        </p:txBody>
      </p:sp>
      <p:sp>
        <p:nvSpPr>
          <p:cNvPr id="5" name="TextBox 4"/>
          <p:cNvSpPr txBox="1"/>
          <p:nvPr/>
        </p:nvSpPr>
        <p:spPr>
          <a:xfrm>
            <a:off x="5336579" y="6572272"/>
            <a:ext cx="3807453" cy="261610"/>
          </a:xfrm>
          <a:prstGeom prst="rect">
            <a:avLst/>
          </a:prstGeom>
          <a:noFill/>
        </p:spPr>
        <p:txBody>
          <a:bodyPr wrap="none" rtlCol="0">
            <a:spAutoFit/>
          </a:bodyPr>
          <a:lstStyle/>
          <a:p>
            <a:r>
              <a:rPr lang="en-US" sz="1100" i="1" dirty="0" smtClean="0">
                <a:latin typeface="Times New Roman" pitchFamily="18" charset="0"/>
                <a:cs typeface="Times New Roman" pitchFamily="18" charset="0"/>
                <a:hlinkClick r:id="rId3"/>
              </a:rPr>
              <a:t>http://www.liveinternet.ru/community/2281209/post135643689/</a:t>
            </a:r>
            <a:endParaRPr lang="ru-RU" i="1" dirty="0">
              <a:latin typeface="Times New Roman" pitchFamily="18" charset="0"/>
              <a:cs typeface="Times New Roman" pitchFamily="18" charset="0"/>
            </a:endParaRPr>
          </a:p>
        </p:txBody>
      </p:sp>
      <p:sp>
        <p:nvSpPr>
          <p:cNvPr id="6" name="Прямоугольник 5"/>
          <p:cNvSpPr/>
          <p:nvPr/>
        </p:nvSpPr>
        <p:spPr>
          <a:xfrm>
            <a:off x="285720" y="285728"/>
            <a:ext cx="4643470" cy="6340197"/>
          </a:xfrm>
          <a:prstGeom prst="rect">
            <a:avLst/>
          </a:prstGeom>
        </p:spPr>
        <p:txBody>
          <a:bodyPr wrap="square">
            <a:spAutoFit/>
          </a:bodyPr>
          <a:lstStyle/>
          <a:p>
            <a:pPr indent="533400" algn="just"/>
            <a:r>
              <a:rPr lang="ru-RU" sz="1400" b="1" i="1" dirty="0" smtClean="0">
                <a:effectLst>
                  <a:glow rad="63500">
                    <a:schemeClr val="accent3">
                      <a:satMod val="175000"/>
                      <a:alpha val="40000"/>
                    </a:schemeClr>
                  </a:glow>
                </a:effectLst>
                <a:latin typeface="Times New Roman" pitchFamily="18" charset="0"/>
                <a:cs typeface="Times New Roman" pitchFamily="18" charset="0"/>
              </a:rPr>
              <a:t>Сухое и строгое, на первый взгляд однообразное и безжизненное, искусство пленяет нас своей интимностью, загадочной недоговоренностью и тонкой грацией. Чем ближе приглядываешься к нему, тем больше разубеждаешься в его «бедности» и «наивности». Овладеть искусством силуэта совсем не так легко, как кажется. Твердость рисунка, соблюдение перспективы и пропорциональности необходимы здесь не менее, чем во всякой картине. Несмотря на то, что силуэт лежит в двух измерениях, а не в трех, — к нему, как ни странно, применимы законы трех измерений: талантливый силуэтист умеет передавать в монотонных черных пятнах и движение, и рельеф, и даже экспрессию лица. Плоскость и линия, ее замыкающая, приобретают в искусстве силуэта исключительное значение. Абрис, контур, очерк предмета порабощают внимание силуэтиста, ограничивают его в средствах, но вместе с тем принуждают к особой изобретательности. Есть силуэты, в которых положительно чувствуется «скульптура», тончайшая «моделировка», даже «красочность». Математический лаконизм, благородная абстрактность силуэта приучают к изощрению наблюдательности и зоркости. Силуэт — как бы формула и — одновременно — намек на незримое, еле уловимый рассказ о чем-то, фраза начатая и неоконченная. Но даже вне законченности своей эта фраза иной раз становится откровением, афоризмом, символом.</a:t>
            </a:r>
            <a:endParaRPr lang="ru-RU" sz="1400" b="1" i="1" dirty="0">
              <a:effectLst>
                <a:glow rad="63500">
                  <a:schemeClr val="accent3">
                    <a:satMod val="175000"/>
                    <a:alpha val="40000"/>
                  </a:schemeClr>
                </a:glo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85720" y="285727"/>
            <a:ext cx="3786214" cy="5698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14810" y="2000240"/>
            <a:ext cx="4572000" cy="2554545"/>
          </a:xfrm>
          <a:prstGeom prst="rect">
            <a:avLst/>
          </a:prstGeom>
        </p:spPr>
        <p:txBody>
          <a:bodyPr>
            <a:spAutoFit/>
          </a:bodyPr>
          <a:lstStyle/>
          <a:p>
            <a:pPr indent="533400" algn="just"/>
            <a:r>
              <a:rPr lang="ru-RU" sz="1600" b="1" i="1" dirty="0">
                <a:latin typeface="Times New Roman" pitchFamily="18" charset="0"/>
                <a:cs typeface="Times New Roman" pitchFamily="18" charset="0"/>
              </a:rPr>
              <a:t>Художник Иштван </a:t>
            </a:r>
            <a:r>
              <a:rPr lang="ru-RU" sz="1600" b="1" i="1" dirty="0" err="1">
                <a:latin typeface="Times New Roman" pitchFamily="18" charset="0"/>
                <a:cs typeface="Times New Roman" pitchFamily="18" charset="0"/>
              </a:rPr>
              <a:t>Орос</a:t>
            </a:r>
            <a:r>
              <a:rPr lang="ru-RU" sz="1600" b="1" i="1" dirty="0">
                <a:latin typeface="Times New Roman" pitchFamily="18" charset="0"/>
                <a:cs typeface="Times New Roman" pitchFamily="18" charset="0"/>
              </a:rPr>
              <a:t> родился в 1951г. в Венгрии. Еще в раннем детстве Иштвана тянуло к рисованию. Сначала это было баловство, но позже он понял, что именно рисование - это то, чем он хотел бы заниматься. </a:t>
            </a:r>
            <a:endParaRPr lang="ru-RU" sz="1600" b="1" i="1" dirty="0" smtClean="0">
              <a:latin typeface="Times New Roman" pitchFamily="18" charset="0"/>
              <a:cs typeface="Times New Roman" pitchFamily="18" charset="0"/>
            </a:endParaRPr>
          </a:p>
          <a:p>
            <a:pPr indent="533400" algn="just"/>
            <a:r>
              <a:rPr lang="ru-RU" sz="1600" b="1" i="1" dirty="0" smtClean="0">
                <a:latin typeface="Times New Roman" pitchFamily="18" charset="0"/>
                <a:cs typeface="Times New Roman" pitchFamily="18" charset="0"/>
              </a:rPr>
              <a:t>В </a:t>
            </a:r>
            <a:r>
              <a:rPr lang="ru-RU" sz="1600" b="1" i="1" dirty="0">
                <a:latin typeface="Times New Roman" pitchFamily="18" charset="0"/>
                <a:cs typeface="Times New Roman" pitchFamily="18" charset="0"/>
              </a:rPr>
              <a:t>своих работах художник Иштван </a:t>
            </a:r>
            <a:r>
              <a:rPr lang="ru-RU" sz="1600" b="1" i="1" dirty="0" err="1">
                <a:latin typeface="Times New Roman" pitchFamily="18" charset="0"/>
                <a:cs typeface="Times New Roman" pitchFamily="18" charset="0"/>
              </a:rPr>
              <a:t>Орос</a:t>
            </a:r>
            <a:r>
              <a:rPr lang="ru-RU" sz="1600" b="1" i="1" dirty="0">
                <a:latin typeface="Times New Roman" pitchFamily="18" charset="0"/>
                <a:cs typeface="Times New Roman" pitchFamily="18" charset="0"/>
              </a:rPr>
              <a:t> любит применять иллюзии, используя техники рисования, такие как "гравюра" и "ксилография". </a:t>
            </a:r>
            <a:endParaRPr lang="en-US" sz="1600" b="1" i="1" dirty="0">
              <a:latin typeface="Times New Roman" pitchFamily="18" charset="0"/>
              <a:cs typeface="Times New Roman" pitchFamily="18" charset="0"/>
            </a:endParaRPr>
          </a:p>
        </p:txBody>
      </p:sp>
      <p:sp>
        <p:nvSpPr>
          <p:cNvPr id="4" name="TextBox 3"/>
          <p:cNvSpPr txBox="1"/>
          <p:nvPr/>
        </p:nvSpPr>
        <p:spPr>
          <a:xfrm>
            <a:off x="6961992"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011413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 y="22041"/>
            <a:ext cx="9262944" cy="68241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85852" y="5572140"/>
            <a:ext cx="4464496" cy="830997"/>
          </a:xfrm>
          <a:prstGeom prst="rect">
            <a:avLst/>
          </a:prstGeom>
          <a:solidFill>
            <a:schemeClr val="bg1"/>
          </a:solidFill>
        </p:spPr>
        <p:txBody>
          <a:bodyPr wrap="square" rtlCol="0">
            <a:spAutoFit/>
          </a:bodyPr>
          <a:lstStyle/>
          <a:p>
            <a:r>
              <a:rPr lang="ru-RU" sz="2400" b="1" dirty="0" smtClean="0">
                <a:solidFill>
                  <a:schemeClr val="tx1">
                    <a:lumMod val="95000"/>
                    <a:lumOff val="5000"/>
                  </a:schemeClr>
                </a:solidFill>
              </a:rPr>
              <a:t>КНИГА И ИЛЛЮСТРАЦИЯ (книжная графика)</a:t>
            </a:r>
            <a:endParaRPr lang="en-US" sz="2400" b="1" dirty="0">
              <a:solidFill>
                <a:schemeClr val="tx1">
                  <a:lumMod val="95000"/>
                  <a:lumOff val="5000"/>
                </a:schemeClr>
              </a:solidFill>
            </a:endParaRPr>
          </a:p>
        </p:txBody>
      </p:sp>
    </p:spTree>
    <p:extLst>
      <p:ext uri="{BB962C8B-B14F-4D97-AF65-F5344CB8AC3E}">
        <p14:creationId xmlns="" xmlns:p14="http://schemas.microsoft.com/office/powerpoint/2010/main" val="30470679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rgbClr val="5E9EFF"/>
            </a:gs>
            <a:gs pos="39999">
              <a:srgbClr val="85C2FF"/>
            </a:gs>
            <a:gs pos="70000">
              <a:srgbClr val="C4D6EB"/>
            </a:gs>
            <a:gs pos="100000">
              <a:srgbClr val="FFEBFA"/>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4282" y="428604"/>
            <a:ext cx="5568789" cy="314327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29256" y="2000240"/>
            <a:ext cx="3442556" cy="923330"/>
          </a:xfrm>
          <a:prstGeom prst="rect">
            <a:avLst/>
          </a:prstGeom>
        </p:spPr>
        <p:txBody>
          <a:bodyPr wrap="square">
            <a:spAutoFit/>
          </a:bodyPr>
          <a:lstStyle/>
          <a:p>
            <a:pPr algn="ctr"/>
            <a:r>
              <a:rPr lang="ru-RU" b="1" i="1" dirty="0" err="1">
                <a:latin typeface="Times New Roman" pitchFamily="18" charset="0"/>
                <a:cs typeface="Times New Roman" pitchFamily="18" charset="0"/>
              </a:rPr>
              <a:t>Amy</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June</a:t>
            </a:r>
            <a:r>
              <a:rPr lang="ru-RU" b="1" i="1" dirty="0">
                <a:latin typeface="Times New Roman" pitchFamily="18" charset="0"/>
                <a:cs typeface="Times New Roman" pitchFamily="18" charset="0"/>
              </a:rPr>
              <a:t> </a:t>
            </a:r>
            <a:r>
              <a:rPr lang="ru-RU" b="1" i="1" dirty="0" err="1">
                <a:latin typeface="Times New Roman" pitchFamily="18" charset="0"/>
                <a:cs typeface="Times New Roman" pitchFamily="18" charset="0"/>
              </a:rPr>
              <a:t>Bates</a:t>
            </a:r>
            <a:r>
              <a:rPr lang="ru-RU" b="1" i="1" dirty="0">
                <a:latin typeface="Times New Roman" pitchFamily="18" charset="0"/>
                <a:cs typeface="Times New Roman" pitchFamily="18" charset="0"/>
              </a:rPr>
              <a:t>: </a:t>
            </a:r>
            <a:endParaRPr lang="ru-RU" b="1" i="1" dirty="0" smtClean="0">
              <a:latin typeface="Times New Roman" pitchFamily="18" charset="0"/>
              <a:cs typeface="Times New Roman" pitchFamily="18" charset="0"/>
            </a:endParaRPr>
          </a:p>
          <a:p>
            <a:pPr algn="ctr"/>
            <a:r>
              <a:rPr lang="ru-RU" b="1" i="1" dirty="0" smtClean="0">
                <a:latin typeface="Times New Roman" pitchFamily="18" charset="0"/>
                <a:cs typeface="Times New Roman" pitchFamily="18" charset="0"/>
              </a:rPr>
              <a:t>красивые </a:t>
            </a:r>
            <a:r>
              <a:rPr lang="ru-RU" b="1" i="1" dirty="0">
                <a:latin typeface="Times New Roman" pitchFamily="18" charset="0"/>
                <a:cs typeface="Times New Roman" pitchFamily="18" charset="0"/>
              </a:rPr>
              <a:t>иллюстрации к детским книгам.</a:t>
            </a:r>
            <a:endParaRPr lang="en-US" b="1" i="1" dirty="0">
              <a:latin typeface="Times New Roman" pitchFamily="18" charset="0"/>
              <a:cs typeface="Times New Roman" pitchFamily="18" charset="0"/>
            </a:endParaRPr>
          </a:p>
        </p:txBody>
      </p:sp>
      <p:sp>
        <p:nvSpPr>
          <p:cNvPr id="3" name="Прямоугольник 2"/>
          <p:cNvSpPr/>
          <p:nvPr/>
        </p:nvSpPr>
        <p:spPr>
          <a:xfrm>
            <a:off x="1928794" y="4071942"/>
            <a:ext cx="6858016" cy="2308324"/>
          </a:xfrm>
          <a:prstGeom prst="rect">
            <a:avLst/>
          </a:prstGeom>
        </p:spPr>
        <p:txBody>
          <a:bodyPr wrap="square">
            <a:spAutoFit/>
          </a:bodyPr>
          <a:lstStyle/>
          <a:p>
            <a:pPr indent="533400" algn="just"/>
            <a:r>
              <a:rPr lang="ru-RU" sz="1600" b="1" i="1" dirty="0">
                <a:latin typeface="Times New Roman" pitchFamily="18" charset="0"/>
                <a:cs typeface="Times New Roman" pitchFamily="18" charset="0"/>
              </a:rPr>
              <a:t>Сколько Эми </a:t>
            </a:r>
            <a:r>
              <a:rPr lang="ru-RU" sz="1600" b="1" i="1" dirty="0" err="1">
                <a:latin typeface="Times New Roman" pitchFamily="18" charset="0"/>
                <a:cs typeface="Times New Roman" pitchFamily="18" charset="0"/>
              </a:rPr>
              <a:t>Джун</a:t>
            </a:r>
            <a:r>
              <a:rPr lang="ru-RU" sz="1600" b="1" i="1" dirty="0">
                <a:latin typeface="Times New Roman" pitchFamily="18" charset="0"/>
                <a:cs typeface="Times New Roman" pitchFamily="18" charset="0"/>
              </a:rPr>
              <a:t> </a:t>
            </a:r>
            <a:r>
              <a:rPr lang="ru-RU" sz="1600" b="1" i="1" dirty="0" err="1">
                <a:latin typeface="Times New Roman" pitchFamily="18" charset="0"/>
                <a:cs typeface="Times New Roman" pitchFamily="18" charset="0"/>
              </a:rPr>
              <a:t>Бейтс</a:t>
            </a:r>
            <a:r>
              <a:rPr lang="ru-RU" sz="1600" b="1" i="1" dirty="0">
                <a:latin typeface="Times New Roman" pitchFamily="18" charset="0"/>
                <a:cs typeface="Times New Roman" pitchFamily="18" charset="0"/>
              </a:rPr>
              <a:t> себя помнит, она всегда обожала всевозможные истории. Художница рассказывает: «Если бы я была рыбой, а история – крючком, то это был бы самый простой и верный способ поймать меня. Мир может меняться до неузнаваемости, но он по-прежнему будет нуждаться в историях». От любви к историям родилась любовь к книгам. Эми обожает читать книги и затем рисовать образы, возникшие в голове. Каждая новая книга для Эми </a:t>
            </a:r>
            <a:r>
              <a:rPr lang="ru-RU" sz="1600" b="1" i="1" dirty="0" err="1">
                <a:latin typeface="Times New Roman" pitchFamily="18" charset="0"/>
                <a:cs typeface="Times New Roman" pitchFamily="18" charset="0"/>
              </a:rPr>
              <a:t>Бейтс</a:t>
            </a:r>
            <a:r>
              <a:rPr lang="ru-RU" sz="1600" b="1" i="1" dirty="0">
                <a:latin typeface="Times New Roman" pitchFamily="18" charset="0"/>
                <a:cs typeface="Times New Roman" pitchFamily="18" charset="0"/>
              </a:rPr>
              <a:t> – это портал в другой мир, где можно взглянуть на вещи по-новому, увидеть историю под другим углом зрения.</a:t>
            </a:r>
            <a:endParaRPr lang="en-US" sz="1600" b="1" i="1" dirty="0">
              <a:latin typeface="Times New Roman" pitchFamily="18" charset="0"/>
              <a:cs typeface="Times New Roman" pitchFamily="18" charset="0"/>
            </a:endParaRPr>
          </a:p>
        </p:txBody>
      </p:sp>
      <p:sp>
        <p:nvSpPr>
          <p:cNvPr id="5" name="TextBox 4"/>
          <p:cNvSpPr txBox="1"/>
          <p:nvPr/>
        </p:nvSpPr>
        <p:spPr>
          <a:xfrm>
            <a:off x="0" y="6596390"/>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4369322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CCCFF"/>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2" name="Рисунок 1"/>
          <p:cNvPicPr/>
          <p:nvPr/>
        </p:nvPicPr>
        <p:blipFill>
          <a:blip r:embed="rId2" cstate="print"/>
          <a:stretch>
            <a:fillRect/>
          </a:stretch>
        </p:blipFill>
        <p:spPr>
          <a:xfrm>
            <a:off x="428596" y="571480"/>
            <a:ext cx="4143404" cy="5286412"/>
          </a:xfrm>
          <a:prstGeom prst="rect">
            <a:avLst/>
          </a:prstGeom>
        </p:spPr>
      </p:pic>
      <p:sp>
        <p:nvSpPr>
          <p:cNvPr id="3" name="Прямоугольник 2"/>
          <p:cNvSpPr/>
          <p:nvPr/>
        </p:nvSpPr>
        <p:spPr>
          <a:xfrm>
            <a:off x="4857752" y="3357562"/>
            <a:ext cx="3929090" cy="2800767"/>
          </a:xfrm>
          <a:prstGeom prst="rect">
            <a:avLst/>
          </a:prstGeom>
        </p:spPr>
        <p:txBody>
          <a:bodyPr wrap="square">
            <a:spAutoFit/>
          </a:bodyPr>
          <a:lstStyle/>
          <a:p>
            <a:pPr indent="533400" algn="just"/>
            <a:r>
              <a:rPr lang="ru-RU" sz="1600" b="1" i="1" dirty="0">
                <a:effectLst>
                  <a:glow rad="63500">
                    <a:schemeClr val="accent3">
                      <a:satMod val="175000"/>
                      <a:alpha val="40000"/>
                    </a:schemeClr>
                  </a:glow>
                </a:effectLst>
                <a:latin typeface="Times New Roman" pitchFamily="18" charset="0"/>
                <a:cs typeface="Times New Roman" pitchFamily="18" charset="0"/>
              </a:rPr>
              <a:t>Часто ли мы обращаем пристальное внимание на наших четвероногих друзей, или по-новому смотрим на птиц? Правильно, нечасто. А Павел </a:t>
            </a:r>
            <a:r>
              <a:rPr lang="ru-RU" sz="1600" b="1" i="1" dirty="0" err="1">
                <a:effectLst>
                  <a:glow rad="63500">
                    <a:schemeClr val="accent3">
                      <a:satMod val="175000"/>
                      <a:alpha val="40000"/>
                    </a:schemeClr>
                  </a:glow>
                </a:effectLst>
                <a:latin typeface="Times New Roman" pitchFamily="18" charset="0"/>
                <a:cs typeface="Times New Roman" pitchFamily="18" charset="0"/>
              </a:rPr>
              <a:t>Кульша</a:t>
            </a:r>
            <a:r>
              <a:rPr lang="ru-RU" sz="1600" b="1" i="1" dirty="0">
                <a:effectLst>
                  <a:glow rad="63500">
                    <a:schemeClr val="accent3">
                      <a:satMod val="175000"/>
                      <a:alpha val="40000"/>
                    </a:schemeClr>
                  </a:glow>
                </a:effectLst>
                <a:latin typeface="Times New Roman" pitchFamily="18" charset="0"/>
                <a:cs typeface="Times New Roman" pitchFamily="18" charset="0"/>
              </a:rPr>
              <a:t>, художник-иллюстратор из Беларуси, замечает малейшие нюансы в состоянии зверушек и передает все это, создавая цветные рисунки. Его милые и очаровательные животные не оставят равнодушным ни одного человека.</a:t>
            </a:r>
          </a:p>
        </p:txBody>
      </p:sp>
      <p:sp>
        <p:nvSpPr>
          <p:cNvPr id="4" name="TextBox 3"/>
          <p:cNvSpPr txBox="1"/>
          <p:nvPr/>
        </p:nvSpPr>
        <p:spPr>
          <a:xfrm>
            <a:off x="0" y="6596390"/>
            <a:ext cx="2130711"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
        <p:nvSpPr>
          <p:cNvPr id="5" name="TextBox 4"/>
          <p:cNvSpPr txBox="1"/>
          <p:nvPr/>
        </p:nvSpPr>
        <p:spPr>
          <a:xfrm>
            <a:off x="4786314" y="1142984"/>
            <a:ext cx="3643338" cy="461665"/>
          </a:xfrm>
          <a:prstGeom prst="rect">
            <a:avLst/>
          </a:prstGeom>
          <a:noFill/>
        </p:spPr>
        <p:txBody>
          <a:bodyPr wrap="square" rtlCol="0">
            <a:spAutoFit/>
          </a:bodyPr>
          <a:lstStyle/>
          <a:p>
            <a:pPr algn="ctr"/>
            <a:r>
              <a:rPr lang="ru-RU" sz="2400" b="1" i="1" dirty="0" smtClean="0">
                <a:latin typeface="Times New Roman" pitchFamily="18" charset="0"/>
                <a:cs typeface="Times New Roman" pitchFamily="18" charset="0"/>
              </a:rPr>
              <a:t>Графика Павла </a:t>
            </a:r>
            <a:r>
              <a:rPr lang="ru-RU" sz="2400" b="1" i="1" dirty="0" err="1" smtClean="0">
                <a:latin typeface="Times New Roman" pitchFamily="18" charset="0"/>
                <a:cs typeface="Times New Roman" pitchFamily="18" charset="0"/>
              </a:rPr>
              <a:t>Кульши</a:t>
            </a:r>
            <a:endParaRPr lang="en-US" sz="24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90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0"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pic>
        <p:nvPicPr>
          <p:cNvPr id="3379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8596" y="500042"/>
            <a:ext cx="4286250" cy="42291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4357686" y="1357298"/>
            <a:ext cx="4572000" cy="1200329"/>
          </a:xfrm>
          <a:prstGeom prst="rect">
            <a:avLst/>
          </a:prstGeom>
        </p:spPr>
        <p:txBody>
          <a:bodyPr>
            <a:spAutoFit/>
          </a:bodyPr>
          <a:lstStyle/>
          <a:p>
            <a:pPr algn="ctr"/>
            <a:r>
              <a:rPr lang="ru-RU" sz="2400" b="1" i="1" dirty="0">
                <a:latin typeface="Times New Roman" pitchFamily="18" charset="0"/>
                <a:cs typeface="Times New Roman" pitchFamily="18" charset="0"/>
              </a:rPr>
              <a:t>Иллюстрации к детским книгам художницы </a:t>
            </a:r>
            <a:endParaRPr lang="ru-RU" sz="2400" b="1" i="1" dirty="0" smtClean="0">
              <a:latin typeface="Times New Roman" pitchFamily="18" charset="0"/>
              <a:cs typeface="Times New Roman" pitchFamily="18" charset="0"/>
            </a:endParaRPr>
          </a:p>
          <a:p>
            <a:pPr algn="ctr"/>
            <a:r>
              <a:rPr lang="ru-RU" sz="2400" b="1" i="1" dirty="0" err="1" smtClean="0">
                <a:latin typeface="Times New Roman" pitchFamily="18" charset="0"/>
                <a:cs typeface="Times New Roman" pitchFamily="18" charset="0"/>
              </a:rPr>
              <a:t>Marina</a:t>
            </a: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Marcolin</a:t>
            </a:r>
            <a:endParaRPr lang="en-US" sz="2400" b="1" i="1" dirty="0">
              <a:latin typeface="Times New Roman" pitchFamily="18" charset="0"/>
              <a:cs typeface="Times New Roman" pitchFamily="18" charset="0"/>
            </a:endParaRPr>
          </a:p>
        </p:txBody>
      </p:sp>
      <p:sp>
        <p:nvSpPr>
          <p:cNvPr id="4" name="Прямоугольник 3"/>
          <p:cNvSpPr/>
          <p:nvPr/>
        </p:nvSpPr>
        <p:spPr>
          <a:xfrm>
            <a:off x="2928926" y="4857760"/>
            <a:ext cx="5853894" cy="1815882"/>
          </a:xfrm>
          <a:prstGeom prst="rect">
            <a:avLst/>
          </a:prstGeom>
        </p:spPr>
        <p:txBody>
          <a:bodyPr wrap="square">
            <a:spAutoFit/>
          </a:bodyPr>
          <a:lstStyle/>
          <a:p>
            <a:pPr indent="441325" algn="just"/>
            <a:r>
              <a:rPr lang="ru-RU" sz="1600" b="1" i="1" dirty="0">
                <a:latin typeface="Times New Roman" pitchFamily="18" charset="0"/>
                <a:cs typeface="Times New Roman" pitchFamily="18" charset="0"/>
              </a:rPr>
              <a:t>Иллюстрации художницы Марины </a:t>
            </a:r>
            <a:r>
              <a:rPr lang="ru-RU" sz="1600" b="1" i="1" dirty="0" err="1">
                <a:latin typeface="Times New Roman" pitchFamily="18" charset="0"/>
                <a:cs typeface="Times New Roman" pitchFamily="18" charset="0"/>
              </a:rPr>
              <a:t>Марколин</a:t>
            </a:r>
            <a:r>
              <a:rPr lang="ru-RU" sz="1600" b="1" i="1" dirty="0">
                <a:latin typeface="Times New Roman" pitchFamily="18" charset="0"/>
                <a:cs typeface="Times New Roman" pitchFamily="18" charset="0"/>
              </a:rPr>
              <a:t> наполнены нежностью, теплом и светом в таком объеме, что кажется, будто они вытекают за пределы этих чудесных картин и попадают прямо в сердце зрителя. По крайней мере, со мной происходит именно так. Это приятное, домашнее и уютное чувство, </a:t>
            </a:r>
            <a:r>
              <a:rPr lang="ru-RU" sz="1600" b="1" i="1" dirty="0" err="1">
                <a:latin typeface="Times New Roman" pitchFamily="18" charset="0"/>
                <a:cs typeface="Times New Roman" pitchFamily="18" charset="0"/>
              </a:rPr>
              <a:t>как-будто</a:t>
            </a:r>
            <a:r>
              <a:rPr lang="ru-RU" sz="1600" b="1" i="1" dirty="0">
                <a:latin typeface="Times New Roman" pitchFamily="18" charset="0"/>
                <a:cs typeface="Times New Roman" pitchFamily="18" charset="0"/>
              </a:rPr>
              <a:t> тебя с любовью укутали в теплое одеяло...</a:t>
            </a:r>
            <a:endParaRPr lang="en-US" sz="16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8070005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Прямоугольник 2"/>
          <p:cNvSpPr/>
          <p:nvPr/>
        </p:nvSpPr>
        <p:spPr>
          <a:xfrm>
            <a:off x="785786" y="4500570"/>
            <a:ext cx="7215238" cy="1600438"/>
          </a:xfrm>
          <a:prstGeom prst="rect">
            <a:avLst/>
          </a:prstGeom>
        </p:spPr>
        <p:txBody>
          <a:bodyPr wrap="square">
            <a:spAutoFit/>
          </a:bodyPr>
          <a:lstStyle/>
          <a:p>
            <a:pPr indent="533400" algn="just"/>
            <a:r>
              <a:rPr lang="ru-RU" sz="1400" b="1" i="1" dirty="0" smtClean="0">
                <a:effectLst>
                  <a:glow rad="101600">
                    <a:schemeClr val="accent3">
                      <a:satMod val="175000"/>
                      <a:alpha val="40000"/>
                    </a:schemeClr>
                  </a:glow>
                </a:effectLst>
                <a:latin typeface="Times New Roman" pitchFamily="18" charset="0"/>
                <a:cs typeface="Times New Roman" pitchFamily="18" charset="0"/>
              </a:rPr>
              <a:t>Дом-книга находится в Канзасе, США. Это здание является не только интересным объектом, но и Центральной библиотекой штата. Думается, что оформление всех библиотек в подобном стиле привело бы к увеличению числа читателей. Любопытно, что в разработке дизайна здания поучаствовали и местные жители, которым было предложено выбрать книги, которые так или иначе связаны с Канзас-Сити. Именно эти книги и были представлены в инновационном облике библиотеке, тем самым еще более стимулируя жителей к ее посещению.</a:t>
            </a:r>
            <a:endParaRPr lang="ru-RU" sz="1400" b="1" i="1" dirty="0">
              <a:effectLst>
                <a:glow rad="101600">
                  <a:schemeClr val="accent3">
                    <a:satMod val="175000"/>
                    <a:alpha val="40000"/>
                  </a:schemeClr>
                </a:glow>
              </a:effectLst>
              <a:latin typeface="Times New Roman" pitchFamily="18" charset="0"/>
              <a:cs typeface="Times New Roman" pitchFamily="18" charset="0"/>
            </a:endParaRPr>
          </a:p>
        </p:txBody>
      </p:sp>
      <p:sp>
        <p:nvSpPr>
          <p:cNvPr id="5" name="Прямоугольник 4"/>
          <p:cNvSpPr/>
          <p:nvPr/>
        </p:nvSpPr>
        <p:spPr>
          <a:xfrm>
            <a:off x="6429388" y="1643050"/>
            <a:ext cx="2571768" cy="923330"/>
          </a:xfrm>
          <a:prstGeom prst="rect">
            <a:avLst/>
          </a:prstGeom>
        </p:spPr>
        <p:txBody>
          <a:bodyPr wrap="square">
            <a:spAutoFit/>
          </a:bodyPr>
          <a:lstStyle/>
          <a:p>
            <a:pPr algn="ctr"/>
            <a:r>
              <a:rPr lang="ru-RU" b="1" i="1" dirty="0" smtClean="0">
                <a:effectLst>
                  <a:glow rad="101600">
                    <a:schemeClr val="accent3">
                      <a:satMod val="175000"/>
                      <a:alpha val="40000"/>
                    </a:schemeClr>
                  </a:glow>
                </a:effectLst>
                <a:latin typeface="Times New Roman" pitchFamily="18" charset="0"/>
                <a:cs typeface="Times New Roman" pitchFamily="18" charset="0"/>
              </a:rPr>
              <a:t>Паркинг публичной </a:t>
            </a:r>
          </a:p>
          <a:p>
            <a:pPr algn="ctr"/>
            <a:r>
              <a:rPr lang="ru-RU" b="1" i="1" dirty="0" smtClean="0">
                <a:effectLst>
                  <a:glow rad="101600">
                    <a:schemeClr val="accent3">
                      <a:satMod val="175000"/>
                      <a:alpha val="40000"/>
                    </a:schemeClr>
                  </a:glow>
                </a:effectLst>
                <a:latin typeface="Times New Roman" pitchFamily="18" charset="0"/>
                <a:cs typeface="Times New Roman" pitchFamily="18" charset="0"/>
              </a:rPr>
              <a:t>Библиотеки</a:t>
            </a:r>
          </a:p>
          <a:p>
            <a:pPr algn="ctr"/>
            <a:r>
              <a:rPr lang="ru-RU" b="1" i="1" dirty="0" smtClean="0">
                <a:effectLst>
                  <a:glow rad="101600">
                    <a:schemeClr val="accent3">
                      <a:satMod val="175000"/>
                      <a:alpha val="40000"/>
                    </a:schemeClr>
                  </a:glow>
                </a:effectLst>
                <a:latin typeface="Times New Roman" pitchFamily="18" charset="0"/>
                <a:cs typeface="Times New Roman" pitchFamily="18" charset="0"/>
              </a:rPr>
              <a:t> в Канзас-Сити</a:t>
            </a:r>
            <a:endParaRPr lang="ru-RU" b="1" i="1" dirty="0">
              <a:effectLst>
                <a:glow rad="101600">
                  <a:schemeClr val="accent3">
                    <a:satMod val="175000"/>
                    <a:alpha val="40000"/>
                  </a:schemeClr>
                </a:glow>
              </a:effectLst>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cstate="print"/>
          <a:srcRect/>
          <a:stretch>
            <a:fillRect/>
          </a:stretch>
        </p:blipFill>
        <p:spPr bwMode="auto">
          <a:xfrm>
            <a:off x="214282" y="142852"/>
            <a:ext cx="6105779" cy="42862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rgbClr val="8488C4"/>
            </a:gs>
            <a:gs pos="53000">
              <a:srgbClr val="D4DEFF"/>
            </a:gs>
            <a:gs pos="83000">
              <a:srgbClr val="D4DEFF"/>
            </a:gs>
            <a:gs pos="100000">
              <a:srgbClr val="96AB94"/>
            </a:gs>
          </a:gsLst>
          <a:lin ang="5400000" scaled="0"/>
        </a:gradFill>
        <a:effectLst/>
      </p:bgPr>
    </p:bg>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500430" y="428604"/>
            <a:ext cx="5357850" cy="419103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http://naxodka.od.ua/</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
        <p:nvSpPr>
          <p:cNvPr id="2" name="Прямоугольник 1"/>
          <p:cNvSpPr/>
          <p:nvPr/>
        </p:nvSpPr>
        <p:spPr>
          <a:xfrm>
            <a:off x="500034" y="1071546"/>
            <a:ext cx="2337435" cy="830997"/>
          </a:xfrm>
          <a:prstGeom prst="rect">
            <a:avLst/>
          </a:prstGeom>
        </p:spPr>
        <p:txBody>
          <a:bodyPr wrap="none">
            <a:spAutoFit/>
          </a:bodyPr>
          <a:lstStyle/>
          <a:p>
            <a:pPr algn="ctr"/>
            <a:r>
              <a:rPr lang="ru-RU" sz="2400" b="1" i="1" dirty="0">
                <a:latin typeface="Times New Roman" pitchFamily="18" charset="0"/>
                <a:cs typeface="Times New Roman" pitchFamily="18" charset="0"/>
              </a:rPr>
              <a:t>Героини сказок </a:t>
            </a:r>
            <a:endParaRPr lang="ru-RU" sz="2400" b="1" i="1" dirty="0" smtClean="0">
              <a:latin typeface="Times New Roman" pitchFamily="18" charset="0"/>
              <a:cs typeface="Times New Roman" pitchFamily="18" charset="0"/>
            </a:endParaRPr>
          </a:p>
          <a:p>
            <a:pPr algn="ctr"/>
            <a:r>
              <a:rPr lang="en-US" sz="2400" b="1" i="1" dirty="0" smtClean="0">
                <a:latin typeface="Times New Roman" pitchFamily="18" charset="0"/>
                <a:cs typeface="Times New Roman" pitchFamily="18" charset="0"/>
              </a:rPr>
              <a:t>Pat </a:t>
            </a:r>
            <a:r>
              <a:rPr lang="en-US" sz="2400" b="1" i="1" dirty="0">
                <a:latin typeface="Times New Roman" pitchFamily="18" charset="0"/>
                <a:cs typeface="Times New Roman" pitchFamily="18" charset="0"/>
              </a:rPr>
              <a:t>Brennan</a:t>
            </a:r>
          </a:p>
        </p:txBody>
      </p:sp>
      <p:sp>
        <p:nvSpPr>
          <p:cNvPr id="4" name="Прямоугольник 3"/>
          <p:cNvSpPr/>
          <p:nvPr/>
        </p:nvSpPr>
        <p:spPr>
          <a:xfrm>
            <a:off x="214282" y="2714620"/>
            <a:ext cx="3214710" cy="1569660"/>
          </a:xfrm>
          <a:prstGeom prst="rect">
            <a:avLst/>
          </a:prstGeom>
        </p:spPr>
        <p:txBody>
          <a:bodyPr wrap="square">
            <a:spAutoFit/>
          </a:bodyPr>
          <a:lstStyle/>
          <a:p>
            <a:pPr indent="365125" algn="just"/>
            <a:r>
              <a:rPr lang="ru-RU" sz="1600" b="1" i="1" dirty="0">
                <a:latin typeface="Times New Roman" pitchFamily="18" charset="0"/>
                <a:cs typeface="Times New Roman" pitchFamily="18" charset="0"/>
              </a:rPr>
              <a:t>Многие из нас в детстве, затаив дыхание, слушали сказки. А некоторые, конечно и сами придумывали свои истории, представляя себя на месте героини сказки. </a:t>
            </a:r>
            <a:endParaRPr lang="en-US" sz="1600" b="1" i="1" dirty="0">
              <a:latin typeface="Times New Roman" pitchFamily="18" charset="0"/>
              <a:cs typeface="Times New Roman" pitchFamily="18" charset="0"/>
            </a:endParaRPr>
          </a:p>
        </p:txBody>
      </p:sp>
      <p:sp>
        <p:nvSpPr>
          <p:cNvPr id="6" name="Прямоугольник 5"/>
          <p:cNvSpPr/>
          <p:nvPr/>
        </p:nvSpPr>
        <p:spPr>
          <a:xfrm>
            <a:off x="2357422" y="5000636"/>
            <a:ext cx="6357950" cy="1323439"/>
          </a:xfrm>
          <a:prstGeom prst="rect">
            <a:avLst/>
          </a:prstGeom>
        </p:spPr>
        <p:txBody>
          <a:bodyPr wrap="square">
            <a:spAutoFit/>
          </a:bodyPr>
          <a:lstStyle/>
          <a:p>
            <a:pPr indent="533400" algn="just"/>
            <a:r>
              <a:rPr lang="ru-RU" sz="1600" b="1" i="1" dirty="0" smtClean="0">
                <a:latin typeface="Times New Roman" pitchFamily="18" charset="0"/>
                <a:cs typeface="Times New Roman" pitchFamily="18" charset="0"/>
              </a:rPr>
              <a:t>Любимой </a:t>
            </a:r>
            <a:r>
              <a:rPr lang="ru-RU" sz="1600" b="1" i="1" dirty="0">
                <a:latin typeface="Times New Roman" pitchFamily="18" charset="0"/>
                <a:cs typeface="Times New Roman" pitchFamily="18" charset="0"/>
              </a:rPr>
              <a:t>темой Пэт </a:t>
            </a:r>
            <a:r>
              <a:rPr lang="ru-RU" sz="1600" b="1" i="1" dirty="0" err="1">
                <a:latin typeface="Times New Roman" pitchFamily="18" charset="0"/>
                <a:cs typeface="Times New Roman" pitchFamily="18" charset="0"/>
              </a:rPr>
              <a:t>Бреннан</a:t>
            </a:r>
            <a:r>
              <a:rPr lang="ru-RU" sz="1600" b="1" i="1" dirty="0">
                <a:latin typeface="Times New Roman" pitchFamily="18" charset="0"/>
                <a:cs typeface="Times New Roman" pitchFamily="18" charset="0"/>
              </a:rPr>
              <a:t> являются героини сказок, она умудрилась нарисовать почти всех сказочных героинь, она готова рисовать их чем угодно. Конечно, многих персонажей она придумала сама, но благодаря своей фантазии и любви к жанру </a:t>
            </a:r>
            <a:r>
              <a:rPr lang="ru-RU" sz="1600" b="1" i="1" dirty="0" err="1">
                <a:latin typeface="Times New Roman" pitchFamily="18" charset="0"/>
                <a:cs typeface="Times New Roman" pitchFamily="18" charset="0"/>
              </a:rPr>
              <a:t>фэнтези</a:t>
            </a:r>
            <a:r>
              <a:rPr lang="ru-RU" sz="1600" b="1" i="1" dirty="0">
                <a:latin typeface="Times New Roman" pitchFamily="18" charset="0"/>
                <a:cs typeface="Times New Roman" pitchFamily="18" charset="0"/>
              </a:rPr>
              <a:t> картины смотрятся очень реалистично.</a:t>
            </a:r>
            <a:endParaRPr lang="en-US" sz="16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940549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6473" b="6633"/>
          <a:stretch/>
        </p:blipFill>
        <p:spPr bwMode="auto">
          <a:xfrm>
            <a:off x="-3024" y="-12"/>
            <a:ext cx="9163524" cy="68655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5720" y="1357298"/>
            <a:ext cx="3500462" cy="1938992"/>
          </a:xfrm>
          <a:prstGeom prst="rect">
            <a:avLst/>
          </a:prstGeom>
          <a:noFill/>
        </p:spPr>
        <p:txBody>
          <a:bodyPr wrap="square" rtlCol="0">
            <a:spAutoFit/>
          </a:bodyPr>
          <a:lstStyle/>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                 К</a:t>
            </a:r>
          </a:p>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                 </a:t>
            </a:r>
            <a:r>
              <a:rPr lang="ru-RU" sz="2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н</a:t>
            </a: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endParaRPr>
          </a:p>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                 и</a:t>
            </a:r>
          </a:p>
          <a:p>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bg1">
                      <a:alpha val="60000"/>
                    </a:schemeClr>
                  </a:glow>
                </a:effectLst>
                <a:latin typeface="Times New Roman" pitchFamily="18" charset="0"/>
                <a:cs typeface="Times New Roman" pitchFamily="18" charset="0"/>
              </a:rPr>
              <a:t>Ф о т о </a:t>
            </a:r>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г </a:t>
            </a:r>
            <a:r>
              <a:rPr lang="ru-RU" sz="2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bg1">
                      <a:alpha val="60000"/>
                    </a:schemeClr>
                  </a:glow>
                </a:effectLst>
                <a:latin typeface="Times New Roman" pitchFamily="18" charset="0"/>
                <a:cs typeface="Times New Roman" pitchFamily="18" charset="0"/>
              </a:rPr>
              <a:t>р</a:t>
            </a: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bg1">
                      <a:alpha val="60000"/>
                    </a:schemeClr>
                  </a:glow>
                </a:effectLst>
                <a:latin typeface="Times New Roman" pitchFamily="18" charset="0"/>
                <a:cs typeface="Times New Roman" pitchFamily="18" charset="0"/>
              </a:rPr>
              <a:t> а </a:t>
            </a:r>
            <a:r>
              <a:rPr lang="ru-RU" sz="2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bg1">
                      <a:alpha val="60000"/>
                    </a:schemeClr>
                  </a:glow>
                </a:effectLst>
                <a:latin typeface="Times New Roman" pitchFamily="18" charset="0"/>
                <a:cs typeface="Times New Roman" pitchFamily="18" charset="0"/>
              </a:rPr>
              <a:t>ф</a:t>
            </a: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101600">
                    <a:schemeClr val="bg1">
                      <a:alpha val="60000"/>
                    </a:schemeClr>
                  </a:glow>
                </a:effectLst>
                <a:latin typeface="Times New Roman" pitchFamily="18" charset="0"/>
                <a:cs typeface="Times New Roman" pitchFamily="18" charset="0"/>
              </a:rPr>
              <a:t> и я </a:t>
            </a:r>
            <a:endPar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effectLst>
              <a:latin typeface="Times New Roman" pitchFamily="18" charset="0"/>
              <a:cs typeface="Times New Roman" pitchFamily="18" charset="0"/>
            </a:endParaRPr>
          </a:p>
          <a:p>
            <a:r>
              <a:rPr lang="ru-RU"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rPr>
              <a:t>                 а</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chemeClr val="bg1">
                    <a:alpha val="60000"/>
                  </a:schemeClr>
                </a:glow>
                <a:innerShdw blurRad="69850" dist="43180" dir="5400000">
                  <a:srgbClr val="000000">
                    <a:alpha val="65000"/>
                  </a:srgbClr>
                </a:innerShd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15689604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28662" y="142852"/>
            <a:ext cx="3286116" cy="4024997"/>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143372" y="1357298"/>
            <a:ext cx="4572000" cy="1200329"/>
          </a:xfrm>
          <a:prstGeom prst="rect">
            <a:avLst/>
          </a:prstGeom>
        </p:spPr>
        <p:txBody>
          <a:bodyPr>
            <a:spAutoFit/>
          </a:bodyPr>
          <a:lstStyle/>
          <a:p>
            <a:pPr algn="ctr"/>
            <a:r>
              <a:rPr lang="ru-RU" sz="2400" b="1" i="1" dirty="0">
                <a:latin typeface="Times New Roman" pitchFamily="18" charset="0"/>
                <a:cs typeface="Times New Roman" pitchFamily="18" charset="0"/>
              </a:rPr>
              <a:t>Иллюзия и </a:t>
            </a:r>
            <a:r>
              <a:rPr lang="ru-RU" sz="2400" b="1" i="1" dirty="0" smtClean="0">
                <a:latin typeface="Times New Roman" pitchFamily="18" charset="0"/>
                <a:cs typeface="Times New Roman" pitchFamily="18" charset="0"/>
              </a:rPr>
              <a:t>реальность</a:t>
            </a:r>
          </a:p>
          <a:p>
            <a:pPr algn="ctr"/>
            <a:r>
              <a:rPr lang="ru-RU" sz="2400" b="1" i="1" dirty="0" smtClean="0">
                <a:latin typeface="Times New Roman" pitchFamily="18" charset="0"/>
                <a:cs typeface="Times New Roman" pitchFamily="18" charset="0"/>
              </a:rPr>
              <a:t> </a:t>
            </a:r>
            <a:r>
              <a:rPr lang="ru-RU" sz="2400" b="1" i="1" dirty="0">
                <a:latin typeface="Times New Roman" pitchFamily="18" charset="0"/>
                <a:cs typeface="Times New Roman" pitchFamily="18" charset="0"/>
              </a:rPr>
              <a:t>в </a:t>
            </a:r>
            <a:r>
              <a:rPr lang="ru-RU" sz="2400" b="1" i="1" dirty="0" smtClean="0">
                <a:latin typeface="Times New Roman" pitchFamily="18" charset="0"/>
                <a:cs typeface="Times New Roman" pitchFamily="18" charset="0"/>
              </a:rPr>
              <a:t>фотографиях</a:t>
            </a:r>
          </a:p>
          <a:p>
            <a:pPr algn="ct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Chema</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Madoz</a:t>
            </a:r>
            <a:endParaRPr lang="en-US" sz="2400" b="1" i="1" dirty="0">
              <a:latin typeface="Times New Roman" pitchFamily="18" charset="0"/>
              <a:cs typeface="Times New Roman" pitchFamily="18" charset="0"/>
            </a:endParaRPr>
          </a:p>
        </p:txBody>
      </p:sp>
      <p:sp>
        <p:nvSpPr>
          <p:cNvPr id="3" name="Прямоугольник 2"/>
          <p:cNvSpPr/>
          <p:nvPr/>
        </p:nvSpPr>
        <p:spPr>
          <a:xfrm>
            <a:off x="357158" y="4143380"/>
            <a:ext cx="8501090" cy="2308324"/>
          </a:xfrm>
          <a:prstGeom prst="rect">
            <a:avLst/>
          </a:prstGeom>
        </p:spPr>
        <p:txBody>
          <a:bodyPr wrap="square">
            <a:spAutoFit/>
          </a:bodyPr>
          <a:lstStyle/>
          <a:p>
            <a:pPr indent="533400" algn="just"/>
            <a:r>
              <a:rPr lang="ru-RU" sz="1600" b="1" i="1" dirty="0">
                <a:effectLst>
                  <a:glow rad="101600">
                    <a:schemeClr val="bg1">
                      <a:alpha val="60000"/>
                    </a:schemeClr>
                  </a:glow>
                </a:effectLst>
                <a:latin typeface="Times New Roman" pitchFamily="18" charset="0"/>
                <a:cs typeface="Times New Roman" pitchFamily="18" charset="0"/>
              </a:rPr>
              <a:t>Что есть наша жизнь – иллюзия или реальность? Над этим вопросом уже на протяжении веков бьются ученые, философы, художники. Но у фотографа </a:t>
            </a:r>
            <a:r>
              <a:rPr lang="ru-RU" sz="1600" b="1" i="1" dirty="0" err="1">
                <a:effectLst>
                  <a:glow rad="101600">
                    <a:schemeClr val="bg1">
                      <a:alpha val="60000"/>
                    </a:schemeClr>
                  </a:glow>
                </a:effectLst>
                <a:latin typeface="Times New Roman" pitchFamily="18" charset="0"/>
                <a:cs typeface="Times New Roman" pitchFamily="18" charset="0"/>
              </a:rPr>
              <a:t>Chema</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Madoz</a:t>
            </a:r>
            <a:r>
              <a:rPr lang="ru-RU" sz="1600" b="1" i="1" dirty="0">
                <a:effectLst>
                  <a:glow rad="101600">
                    <a:schemeClr val="bg1">
                      <a:alpha val="60000"/>
                    </a:schemeClr>
                  </a:glow>
                </a:effectLst>
                <a:latin typeface="Times New Roman" pitchFamily="18" charset="0"/>
                <a:cs typeface="Times New Roman" pitchFamily="18" charset="0"/>
              </a:rPr>
              <a:t> (Мадрид, 1958) сомнений нет – однозначно, иллюзия! И именно иллюзии в нашей жизни он посвящает свое творчество. Не все вещи в нашем мире являются тем, чем кажутся. Многое (если не все) из того, что мы видим, что ощущаем – всего лишь иллюзия, как доказывает нам своими работами фотограф. Работы фотографа – это новое восприятие реальности, новый взгляд на измерения. То, что мы часто не замечаем, то, что спрятано в повседневной рутине, на самом деле представляет собой новые миры, и каждый может увидеть это, если взглянет на вещи по-новому, без всяческих рамок и ограничений.</a:t>
            </a:r>
            <a:endParaRPr lang="en-US" sz="1600" b="1" i="1" dirty="0">
              <a:effectLst>
                <a:glow rad="101600">
                  <a:schemeClr val="bg1">
                    <a:alpha val="60000"/>
                  </a:schemeClr>
                </a:glow>
              </a:effectLst>
              <a:latin typeface="Times New Roman" pitchFamily="18" charset="0"/>
              <a:cs typeface="Times New Roman" pitchFamily="18" charset="0"/>
            </a:endParaRPr>
          </a:p>
        </p:txBody>
      </p:sp>
      <p:sp>
        <p:nvSpPr>
          <p:cNvPr id="5" name="TextBox 4"/>
          <p:cNvSpPr txBox="1"/>
          <p:nvPr/>
        </p:nvSpPr>
        <p:spPr>
          <a:xfrm>
            <a:off x="6961992"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4856541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5400000" scaled="0"/>
        </a:gradFill>
        <a:effectLst/>
      </p:bgPr>
    </p:bg>
    <p:spTree>
      <p:nvGrpSpPr>
        <p:cNvPr id="1" name=""/>
        <p:cNvGrpSpPr/>
        <p:nvPr/>
      </p:nvGrpSpPr>
      <p:grpSpPr>
        <a:xfrm>
          <a:off x="0" y="0"/>
          <a:ext cx="0" cy="0"/>
          <a:chOff x="0" y="0"/>
          <a:chExt cx="0" cy="0"/>
        </a:xfrm>
      </p:grpSpPr>
      <p:sp>
        <p:nvSpPr>
          <p:cNvPr id="2" name="Прямоугольник 1"/>
          <p:cNvSpPr/>
          <p:nvPr/>
        </p:nvSpPr>
        <p:spPr>
          <a:xfrm>
            <a:off x="285720" y="428604"/>
            <a:ext cx="4572000" cy="1815882"/>
          </a:xfrm>
          <a:prstGeom prst="rect">
            <a:avLst/>
          </a:prstGeom>
        </p:spPr>
        <p:txBody>
          <a:bodyPr>
            <a:spAutoFit/>
          </a:bodyPr>
          <a:lstStyle/>
          <a:p>
            <a:pPr indent="533400" algn="just"/>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Работы </a:t>
            </a:r>
            <a:r>
              <a:rPr lang="ru-RU"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rPr>
              <a:t>фотографа </a:t>
            </a:r>
            <a:r>
              <a:rPr lang="ru-RU" sz="1600" b="1" i="1" dirty="0" err="1">
                <a:solidFill>
                  <a:schemeClr val="accent1">
                    <a:lumMod val="75000"/>
                  </a:schemeClr>
                </a:solidFill>
                <a:effectLst>
                  <a:glow rad="101600">
                    <a:schemeClr val="bg1">
                      <a:alpha val="60000"/>
                    </a:schemeClr>
                  </a:glow>
                </a:effectLst>
                <a:latin typeface="Times New Roman" pitchFamily="18" charset="0"/>
                <a:cs typeface="Times New Roman" pitchFamily="18" charset="0"/>
              </a:rPr>
              <a:t>Denise</a:t>
            </a:r>
            <a:r>
              <a:rPr lang="ru-RU"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rPr>
              <a:t> </a:t>
            </a:r>
            <a:r>
              <a:rPr lang="ru-RU" sz="1600" b="1" i="1" dirty="0" err="1">
                <a:solidFill>
                  <a:schemeClr val="accent1">
                    <a:lumMod val="75000"/>
                  </a:schemeClr>
                </a:solidFill>
                <a:effectLst>
                  <a:glow rad="101600">
                    <a:schemeClr val="bg1">
                      <a:alpha val="60000"/>
                    </a:schemeClr>
                  </a:glow>
                </a:effectLst>
                <a:latin typeface="Times New Roman" pitchFamily="18" charset="0"/>
                <a:cs typeface="Times New Roman" pitchFamily="18" charset="0"/>
              </a:rPr>
              <a:t>Grünstein</a:t>
            </a:r>
            <a:r>
              <a:rPr lang="ru-RU"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rPr>
              <a:t> отличаются сильным характером, ярким стилем, чувственностью, они одновременно экспрессивные и романтичные. Стиль </a:t>
            </a:r>
            <a:r>
              <a:rPr lang="ru-RU" sz="1600" b="1" i="1" dirty="0" err="1">
                <a:solidFill>
                  <a:schemeClr val="accent1">
                    <a:lumMod val="75000"/>
                  </a:schemeClr>
                </a:solidFill>
                <a:effectLst>
                  <a:glow rad="101600">
                    <a:schemeClr val="bg1">
                      <a:alpha val="60000"/>
                    </a:schemeClr>
                  </a:glow>
                </a:effectLst>
                <a:latin typeface="Times New Roman" pitchFamily="18" charset="0"/>
                <a:cs typeface="Times New Roman" pitchFamily="18" charset="0"/>
              </a:rPr>
              <a:t>Дениз</a:t>
            </a:r>
            <a:r>
              <a:rPr lang="ru-RU"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rPr>
              <a:t> легко узнаваем, она оставляет частичку себя в каждом своем снимке, и в каждой фотографии – отражение ее эмоций, ее темперамента.</a:t>
            </a:r>
            <a:endParaRPr lang="en-US"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endParaRPr>
          </a:p>
        </p:txBody>
      </p:sp>
      <p:sp>
        <p:nvSpPr>
          <p:cNvPr id="3" name="TextBox 2"/>
          <p:cNvSpPr txBox="1"/>
          <p:nvPr/>
        </p:nvSpPr>
        <p:spPr>
          <a:xfrm>
            <a:off x="0" y="6427113"/>
            <a:ext cx="1430200" cy="430887"/>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a:t>
            </a:r>
          </a:p>
          <a:p>
            <a:r>
              <a:rPr lang="ru-RU" sz="1100" i="1" dirty="0">
                <a:latin typeface="Times New Roman" pitchFamily="18" charset="0"/>
                <a:cs typeface="Times New Roman" pitchFamily="18" charset="0"/>
                <a:hlinkClick r:id="rId2"/>
              </a:rPr>
              <a:t>http://naxodka.od.ua</a:t>
            </a:r>
            <a:r>
              <a:rPr lang="ru-RU" sz="1100" i="1" dirty="0" smtClean="0">
                <a:latin typeface="Times New Roman" pitchFamily="18" charset="0"/>
                <a:cs typeface="Times New Roman" pitchFamily="18" charset="0"/>
                <a:hlinkClick r:id="rId2"/>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pic>
        <p:nvPicPr>
          <p:cNvPr id="3891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71670" y="2500306"/>
            <a:ext cx="6790831" cy="414340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286380" y="571480"/>
            <a:ext cx="3143240" cy="1569660"/>
          </a:xfrm>
          <a:prstGeom prst="rect">
            <a:avLst/>
          </a:prstGeom>
        </p:spPr>
        <p:txBody>
          <a:bodyPr wrap="square">
            <a:spAutoFit/>
          </a:bodyPr>
          <a:lstStyle/>
          <a:p>
            <a:pPr indent="533400" algn="just"/>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Денис </a:t>
            </a:r>
            <a:r>
              <a:rPr lang="ru-RU" sz="1600" b="1" i="1" dirty="0" err="1"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Грунштейн</a:t>
            </a:r>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 (</a:t>
            </a:r>
            <a:r>
              <a:rPr lang="ru-RU" sz="1600" b="1" i="1" dirty="0" err="1"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Denise</a:t>
            </a:r>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 </a:t>
            </a:r>
            <a:r>
              <a:rPr lang="ru-RU" sz="1600" b="1" i="1" dirty="0" err="1"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Grunstein</a:t>
            </a:r>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 - ведущий фотограф Швеции. Денис снимает моду, </a:t>
            </a:r>
            <a:r>
              <a:rPr lang="ru-RU" sz="1600" b="1" i="1" dirty="0" err="1"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арт</a:t>
            </a:r>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 рекламу и </a:t>
            </a:r>
            <a:r>
              <a:rPr lang="ru-RU" sz="1600" b="1" i="1" dirty="0" err="1"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lifestyle</a:t>
            </a:r>
            <a:r>
              <a:rPr lang="ru-RU" sz="1600" b="1" i="1" dirty="0" smtClean="0">
                <a:solidFill>
                  <a:schemeClr val="accent1">
                    <a:lumMod val="75000"/>
                  </a:schemeClr>
                </a:solidFill>
                <a:effectLst>
                  <a:glow rad="101600">
                    <a:schemeClr val="bg1">
                      <a:alpha val="60000"/>
                    </a:schemeClr>
                  </a:glow>
                </a:effectLst>
                <a:latin typeface="Times New Roman" pitchFamily="18" charset="0"/>
                <a:cs typeface="Times New Roman" pitchFamily="18" charset="0"/>
              </a:rPr>
              <a:t>. Ее сказочные фотографии полны цвета, любви и тепла.</a:t>
            </a:r>
            <a:endParaRPr lang="ru-RU" sz="1600" b="1" i="1" dirty="0">
              <a:solidFill>
                <a:schemeClr val="accent1">
                  <a:lumMod val="75000"/>
                </a:schemeClr>
              </a:solidFill>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653796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6000"/>
            <a:lum/>
          </a:blip>
          <a:srcRect/>
          <a:stretch>
            <a:fillRect/>
          </a:stretch>
        </a:blip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4282" y="642918"/>
            <a:ext cx="5143536" cy="514353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86380" y="1285860"/>
            <a:ext cx="3643338" cy="1214446"/>
          </a:xfrm>
          <a:prstGeom prst="rect">
            <a:avLst/>
          </a:prstGeom>
        </p:spPr>
        <p:txBody>
          <a:bodyPr wrap="square">
            <a:spAutoFit/>
          </a:bodyPr>
          <a:lstStyle/>
          <a:p>
            <a:pPr algn="ctr"/>
            <a:r>
              <a:rPr lang="ru-RU" sz="2400" b="1" i="1" dirty="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Новая реальность </a:t>
            </a:r>
            <a:endParaRPr lang="ru-RU" sz="2400" b="1" i="1" dirty="0" smtClean="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endParaRPr>
          </a:p>
          <a:p>
            <a:pPr algn="ctr"/>
            <a:r>
              <a:rPr lang="ru-RU" sz="2400" b="1" i="1" dirty="0" smtClean="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в </a:t>
            </a:r>
            <a:r>
              <a:rPr lang="ru-RU" sz="2400" b="1" i="1" dirty="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фотографиях </a:t>
            </a:r>
            <a:endParaRPr lang="ru-RU" sz="2400" b="1" i="1" dirty="0" smtClean="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endParaRPr>
          </a:p>
          <a:p>
            <a:pPr algn="ctr"/>
            <a:r>
              <a:rPr lang="ru-RU" sz="2400" b="1" i="1" dirty="0" err="1" smtClean="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Julie</a:t>
            </a:r>
            <a:r>
              <a:rPr lang="ru-RU" sz="2400" b="1" i="1" dirty="0" smtClean="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 </a:t>
            </a:r>
            <a:r>
              <a:rPr lang="ru-RU" sz="2400" b="1" i="1" dirty="0" err="1">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de</a:t>
            </a:r>
            <a:r>
              <a:rPr lang="ru-RU" sz="2400" b="1" i="1" dirty="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 </a:t>
            </a:r>
            <a:r>
              <a:rPr lang="ru-RU" sz="2400" b="1" i="1" dirty="0" err="1">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rPr>
              <a:t>Waroquier</a:t>
            </a:r>
            <a:endParaRPr lang="en-US" sz="2000" b="1" i="1" dirty="0">
              <a:ln w="17780" cmpd="sng">
                <a:solidFill>
                  <a:srgbClr val="FFFFFF"/>
                </a:solidFill>
                <a:prstDash val="solid"/>
                <a:miter lim="800000"/>
              </a:ln>
              <a:solidFill>
                <a:schemeClr val="accent6">
                  <a:lumMod val="60000"/>
                  <a:lumOff val="40000"/>
                </a:schemeClr>
              </a:solidFill>
              <a:effectLst>
                <a:outerShdw blurRad="50800" algn="tl" rotWithShape="0">
                  <a:srgbClr val="000000"/>
                </a:outerShdw>
              </a:effectLst>
              <a:latin typeface="Times New Roman" pitchFamily="18" charset="0"/>
              <a:cs typeface="Times New Roman" pitchFamily="18" charset="0"/>
            </a:endParaRPr>
          </a:p>
        </p:txBody>
      </p:sp>
      <p:sp>
        <p:nvSpPr>
          <p:cNvPr id="3" name="Прямоугольник 2"/>
          <p:cNvSpPr/>
          <p:nvPr/>
        </p:nvSpPr>
        <p:spPr>
          <a:xfrm>
            <a:off x="5572132" y="3286124"/>
            <a:ext cx="3286148" cy="2062103"/>
          </a:xfrm>
          <a:prstGeom prst="rect">
            <a:avLst/>
          </a:prstGeom>
        </p:spPr>
        <p:txBody>
          <a:bodyPr wrap="square">
            <a:spAutoFit/>
          </a:bodyPr>
          <a:lstStyle/>
          <a:p>
            <a:pPr indent="625475" algn="just"/>
            <a:r>
              <a:rPr lang="ru-RU" sz="1600" b="1" i="1" dirty="0" err="1">
                <a:effectLst>
                  <a:glow rad="101600">
                    <a:schemeClr val="bg1">
                      <a:alpha val="60000"/>
                    </a:schemeClr>
                  </a:glow>
                </a:effectLst>
                <a:latin typeface="Times New Roman" pitchFamily="18" charset="0"/>
                <a:cs typeface="Times New Roman" pitchFamily="18" charset="0"/>
              </a:rPr>
              <a:t>Julie</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de</a:t>
            </a:r>
            <a:r>
              <a:rPr lang="ru-RU" sz="1600" b="1" i="1" dirty="0">
                <a:effectLst>
                  <a:glow rad="101600">
                    <a:schemeClr val="bg1">
                      <a:alpha val="60000"/>
                    </a:schemeClr>
                  </a:glow>
                </a:effectLst>
                <a:latin typeface="Times New Roman" pitchFamily="18" charset="0"/>
                <a:cs typeface="Times New Roman" pitchFamily="18" charset="0"/>
              </a:rPr>
              <a:t> </a:t>
            </a:r>
            <a:r>
              <a:rPr lang="ru-RU" sz="1600" b="1" i="1" dirty="0" err="1">
                <a:effectLst>
                  <a:glow rad="101600">
                    <a:schemeClr val="bg1">
                      <a:alpha val="60000"/>
                    </a:schemeClr>
                  </a:glow>
                </a:effectLst>
                <a:latin typeface="Times New Roman" pitchFamily="18" charset="0"/>
                <a:cs typeface="Times New Roman" pitchFamily="18" charset="0"/>
              </a:rPr>
              <a:t>Waroquier</a:t>
            </a:r>
            <a:r>
              <a:rPr lang="ru-RU" sz="1600" b="1" i="1" dirty="0">
                <a:effectLst>
                  <a:glow rad="101600">
                    <a:schemeClr val="bg1">
                      <a:alpha val="60000"/>
                    </a:schemeClr>
                  </a:glow>
                </a:effectLst>
                <a:latin typeface="Times New Roman" pitchFamily="18" charset="0"/>
                <a:cs typeface="Times New Roman" pitchFamily="18" charset="0"/>
              </a:rPr>
              <a:t> – молодой фотограф из Франции. Ее стиль – это яркий </a:t>
            </a:r>
            <a:r>
              <a:rPr lang="ru-RU" sz="1600" b="1" i="1" dirty="0" err="1">
                <a:effectLst>
                  <a:glow rad="101600">
                    <a:schemeClr val="bg1">
                      <a:alpha val="60000"/>
                    </a:schemeClr>
                  </a:glow>
                </a:effectLst>
                <a:latin typeface="Times New Roman" pitchFamily="18" charset="0"/>
                <a:cs typeface="Times New Roman" pitchFamily="18" charset="0"/>
              </a:rPr>
              <a:t>микс</a:t>
            </a:r>
            <a:r>
              <a:rPr lang="ru-RU" sz="1600" b="1" i="1" dirty="0">
                <a:effectLst>
                  <a:glow rad="101600">
                    <a:schemeClr val="bg1">
                      <a:alpha val="60000"/>
                    </a:schemeClr>
                  </a:glow>
                </a:effectLst>
                <a:latin typeface="Times New Roman" pitchFamily="18" charset="0"/>
                <a:cs typeface="Times New Roman" pitchFamily="18" charset="0"/>
              </a:rPr>
              <a:t> фантазии, сюрреализма и </a:t>
            </a:r>
            <a:r>
              <a:rPr lang="ru-RU" sz="1600" b="1" i="1" dirty="0" err="1" smtClean="0">
                <a:effectLst>
                  <a:glow rad="101600">
                    <a:schemeClr val="bg1">
                      <a:alpha val="60000"/>
                    </a:schemeClr>
                  </a:glow>
                </a:effectLst>
                <a:latin typeface="Times New Roman" pitchFamily="18" charset="0"/>
                <a:cs typeface="Times New Roman" pitchFamily="18" charset="0"/>
              </a:rPr>
              <a:t>концеп-туализма</a:t>
            </a:r>
            <a:r>
              <a:rPr lang="ru-RU" sz="1600" b="1" i="1" dirty="0">
                <a:effectLst>
                  <a:glow rad="101600">
                    <a:schemeClr val="bg1">
                      <a:alpha val="60000"/>
                    </a:schemeClr>
                  </a:glow>
                </a:effectLst>
                <a:latin typeface="Times New Roman" pitchFamily="18" charset="0"/>
                <a:cs typeface="Times New Roman" pitchFamily="18" charset="0"/>
              </a:rPr>
              <a:t>, ее </a:t>
            </a:r>
            <a:r>
              <a:rPr lang="ru-RU" sz="1600" b="1" i="1" dirty="0" smtClean="0">
                <a:effectLst>
                  <a:glow rad="101600">
                    <a:schemeClr val="bg1">
                      <a:alpha val="60000"/>
                    </a:schemeClr>
                  </a:glow>
                </a:effectLst>
                <a:latin typeface="Times New Roman" pitchFamily="18" charset="0"/>
                <a:cs typeface="Times New Roman" pitchFamily="18" charset="0"/>
              </a:rPr>
              <a:t>фотографии </a:t>
            </a:r>
            <a:r>
              <a:rPr lang="ru-RU" sz="1600" b="1" i="1" dirty="0">
                <a:effectLst>
                  <a:glow rad="101600">
                    <a:schemeClr val="bg1">
                      <a:alpha val="60000"/>
                    </a:schemeClr>
                  </a:glow>
                </a:effectLst>
                <a:latin typeface="Times New Roman" pitchFamily="18" charset="0"/>
                <a:cs typeface="Times New Roman" pitchFamily="18" charset="0"/>
              </a:rPr>
              <a:t>– это удивительная смесь сказки и мечты, и созданы они как будто в потустороннем мире.</a:t>
            </a:r>
            <a:endParaRPr lang="en-US" sz="1600" b="1" i="1" dirty="0">
              <a:effectLst>
                <a:glow rad="101600">
                  <a:schemeClr val="bg1">
                    <a:alpha val="60000"/>
                  </a:schemeClr>
                </a:glow>
              </a:effectLst>
              <a:latin typeface="Times New Roman" pitchFamily="18" charset="0"/>
              <a:cs typeface="Times New Roman" pitchFamily="18" charset="0"/>
            </a:endParaRPr>
          </a:p>
        </p:txBody>
      </p:sp>
      <p:sp>
        <p:nvSpPr>
          <p:cNvPr id="5" name="TextBox 4"/>
          <p:cNvSpPr txBox="1"/>
          <p:nvPr/>
        </p:nvSpPr>
        <p:spPr>
          <a:xfrm>
            <a:off x="0"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4"/>
              </a:rPr>
              <a:t>http</a:t>
            </a:r>
            <a:r>
              <a:rPr lang="ru-RU" sz="1100" i="1" dirty="0">
                <a:latin typeface="Times New Roman" pitchFamily="18" charset="0"/>
                <a:cs typeface="Times New Roman" pitchFamily="18" charset="0"/>
                <a:hlinkClick r:id="rId4"/>
              </a:rPr>
              <a:t>://naxodka.od.ua</a:t>
            </a:r>
            <a:r>
              <a:rPr lang="ru-RU" sz="1100" i="1" dirty="0" smtClean="0">
                <a:latin typeface="Times New Roman" pitchFamily="18" charset="0"/>
                <a:cs typeface="Times New Roman" pitchFamily="18" charset="0"/>
                <a:hlinkClick r:id="rId4"/>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spTree>
    <p:extLst>
      <p:ext uri="{BB962C8B-B14F-4D97-AF65-F5344CB8AC3E}">
        <p14:creationId xmlns="" xmlns:p14="http://schemas.microsoft.com/office/powerpoint/2010/main" val="35378574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8000"/>
            <a:lum/>
          </a:blip>
          <a:srcRect/>
          <a:tile tx="0" ty="0" sx="100000" sy="100000" flip="none" algn="ctr"/>
        </a:blipFill>
        <a:effectLst/>
      </p:bgPr>
    </p:bg>
    <p:spTree>
      <p:nvGrpSpPr>
        <p:cNvPr id="1" name=""/>
        <p:cNvGrpSpPr/>
        <p:nvPr/>
      </p:nvGrpSpPr>
      <p:grpSpPr>
        <a:xfrm>
          <a:off x="0" y="0"/>
          <a:ext cx="0" cy="0"/>
          <a:chOff x="0" y="0"/>
          <a:chExt cx="0" cy="0"/>
        </a:xfrm>
      </p:grpSpPr>
      <p:sp>
        <p:nvSpPr>
          <p:cNvPr id="2" name="TextBox 1"/>
          <p:cNvSpPr txBox="1"/>
          <p:nvPr/>
        </p:nvSpPr>
        <p:spPr>
          <a:xfrm>
            <a:off x="0"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pic>
        <p:nvPicPr>
          <p:cNvPr id="4198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71868" y="214290"/>
            <a:ext cx="4571999" cy="342900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42910" y="928670"/>
            <a:ext cx="2008370" cy="1200329"/>
          </a:xfrm>
          <a:prstGeom prst="rect">
            <a:avLst/>
          </a:prstGeom>
        </p:spPr>
        <p:txBody>
          <a:bodyPr wrap="none">
            <a:spAutoFit/>
          </a:bodyPr>
          <a:lstStyle/>
          <a:p>
            <a:pPr algn="ctr"/>
            <a:r>
              <a:rPr lang="ru-RU" sz="2400" b="1" i="1" dirty="0">
                <a:latin typeface="Times New Roman" pitchFamily="18" charset="0"/>
                <a:cs typeface="Times New Roman" pitchFamily="18" charset="0"/>
              </a:rPr>
              <a:t>Детский сон </a:t>
            </a:r>
            <a:endParaRPr lang="ru-RU" sz="2400" b="1" i="1" dirty="0" smtClean="0">
              <a:latin typeface="Times New Roman" pitchFamily="18" charset="0"/>
              <a:cs typeface="Times New Roman" pitchFamily="18" charset="0"/>
            </a:endParaRPr>
          </a:p>
          <a:p>
            <a:pPr algn="ctr"/>
            <a:r>
              <a:rPr lang="ru-RU" sz="2400" b="1" i="1" dirty="0" smtClean="0">
                <a:latin typeface="Times New Roman" pitchFamily="18" charset="0"/>
                <a:cs typeface="Times New Roman" pitchFamily="18" charset="0"/>
              </a:rPr>
              <a:t>или </a:t>
            </a:r>
            <a:r>
              <a:rPr lang="ru-RU" sz="2400" b="1" i="1" dirty="0">
                <a:latin typeface="Times New Roman" pitchFamily="18" charset="0"/>
                <a:cs typeface="Times New Roman" pitchFamily="18" charset="0"/>
              </a:rPr>
              <a:t>детская </a:t>
            </a:r>
            <a:endParaRPr lang="ru-RU" sz="2400" b="1" i="1" dirty="0" smtClean="0">
              <a:latin typeface="Times New Roman" pitchFamily="18" charset="0"/>
              <a:cs typeface="Times New Roman" pitchFamily="18" charset="0"/>
            </a:endParaRPr>
          </a:p>
          <a:p>
            <a:pPr algn="ctr"/>
            <a:r>
              <a:rPr lang="ru-RU" sz="2400" b="1" i="1" dirty="0" smtClean="0">
                <a:latin typeface="Times New Roman" pitchFamily="18" charset="0"/>
                <a:cs typeface="Times New Roman" pitchFamily="18" charset="0"/>
              </a:rPr>
              <a:t>реальность</a:t>
            </a:r>
            <a:r>
              <a:rPr lang="ru-RU" sz="2400" b="1" i="1" dirty="0">
                <a:latin typeface="Times New Roman" pitchFamily="18" charset="0"/>
                <a:cs typeface="Times New Roman" pitchFamily="18" charset="0"/>
              </a:rPr>
              <a:t>?</a:t>
            </a:r>
            <a:endParaRPr lang="en-US" sz="2400" b="1" i="1" dirty="0">
              <a:latin typeface="Times New Roman" pitchFamily="18" charset="0"/>
              <a:cs typeface="Times New Roman" pitchFamily="18" charset="0"/>
            </a:endParaRPr>
          </a:p>
        </p:txBody>
      </p:sp>
      <p:sp>
        <p:nvSpPr>
          <p:cNvPr id="4" name="Прямоугольник 3"/>
          <p:cNvSpPr/>
          <p:nvPr/>
        </p:nvSpPr>
        <p:spPr>
          <a:xfrm>
            <a:off x="285720" y="3714752"/>
            <a:ext cx="8589644" cy="2677656"/>
          </a:xfrm>
          <a:prstGeom prst="rect">
            <a:avLst/>
          </a:prstGeom>
        </p:spPr>
        <p:txBody>
          <a:bodyPr wrap="square">
            <a:spAutoFit/>
          </a:bodyPr>
          <a:lstStyle/>
          <a:p>
            <a:pPr indent="533400" algn="just"/>
            <a:r>
              <a:rPr lang="ru-RU" sz="1400" b="1" i="1" dirty="0">
                <a:latin typeface="Times New Roman" pitchFamily="18" charset="0"/>
                <a:cs typeface="Times New Roman" pitchFamily="18" charset="0"/>
              </a:rPr>
              <a:t>Детский сон очень загадочен и необычен, и я думаю, что каждый родитель хотел бы хоть раз взглянуть, что же снится его малышу. Ведь родители могут по несколько часов любоваться, как же крепко спит </a:t>
            </a:r>
            <a:r>
              <a:rPr lang="ru-RU" sz="1400" b="1" i="1" dirty="0" err="1">
                <a:latin typeface="Times New Roman" pitchFamily="18" charset="0"/>
                <a:cs typeface="Times New Roman" pitchFamily="18" charset="0"/>
              </a:rPr>
              <a:t>ихний</a:t>
            </a:r>
            <a:r>
              <a:rPr lang="ru-RU" sz="1400" b="1" i="1" dirty="0">
                <a:latin typeface="Times New Roman" pitchFamily="18" charset="0"/>
                <a:cs typeface="Times New Roman" pitchFamily="18" charset="0"/>
              </a:rPr>
              <a:t> малыш. Конечно, им остается только одно - угадывать, что же могут видеть их сыночки и доченьки. А вот вместо того, чтобы фантазировать да гадать, что именно может сниться маленькому человечку, американский фотограф по имени </a:t>
            </a:r>
            <a:r>
              <a:rPr lang="ru-RU" sz="1400" b="1" i="1" dirty="0" err="1">
                <a:latin typeface="Times New Roman" pitchFamily="18" charset="0"/>
                <a:cs typeface="Times New Roman" pitchFamily="18" charset="0"/>
              </a:rPr>
              <a:t>Adele</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Enersen</a:t>
            </a:r>
            <a:r>
              <a:rPr lang="ru-RU" sz="1400" b="1" i="1" dirty="0">
                <a:latin typeface="Times New Roman" pitchFamily="18" charset="0"/>
                <a:cs typeface="Times New Roman" pitchFamily="18" charset="0"/>
              </a:rPr>
              <a:t> решила создать целую серию работ, посвященных именно детскому сну. Адель </a:t>
            </a:r>
            <a:r>
              <a:rPr lang="ru-RU" sz="1400" b="1" i="1" dirty="0" err="1">
                <a:latin typeface="Times New Roman" pitchFamily="18" charset="0"/>
                <a:cs typeface="Times New Roman" pitchFamily="18" charset="0"/>
              </a:rPr>
              <a:t>Энерсен</a:t>
            </a:r>
            <a:r>
              <a:rPr lang="ru-RU" sz="1400" b="1" i="1" dirty="0">
                <a:latin typeface="Times New Roman" pitchFamily="18" charset="0"/>
                <a:cs typeface="Times New Roman" pitchFamily="18" charset="0"/>
              </a:rPr>
              <a:t> превращает обычный детский сон в нечто потрясающее, реальное, я бы сказал в настоящее произведение искусства, созданное руками любящей матери. Для создания таких снимков Адель </a:t>
            </a:r>
            <a:r>
              <a:rPr lang="ru-RU" sz="1400" b="1" i="1" dirty="0" err="1">
                <a:latin typeface="Times New Roman" pitchFamily="18" charset="0"/>
                <a:cs typeface="Times New Roman" pitchFamily="18" charset="0"/>
              </a:rPr>
              <a:t>Энерсен</a:t>
            </a:r>
            <a:r>
              <a:rPr lang="ru-RU" sz="1400" b="1" i="1" dirty="0">
                <a:latin typeface="Times New Roman" pitchFamily="18" charset="0"/>
                <a:cs typeface="Times New Roman" pitchFamily="18" charset="0"/>
              </a:rPr>
              <a:t> фотографирует свою собственную дочку, воплощая фантазии Милы в реальность. По словам Адели, ей всегда нравилось наблюдать, как сладок и крепок детский сон малышей. Реализация детского сна привлекла внимание многих родителей, ведь в ее работах ребенок может стать космонавтом, феей, супер-героем, музыкальной звездой, зайкой, настоящей принцессой и т.д. Вот такой вот детский сон в исполнении фотографа Адель </a:t>
            </a:r>
            <a:r>
              <a:rPr lang="ru-RU" sz="1400" b="1" i="1" dirty="0" err="1">
                <a:latin typeface="Times New Roman" pitchFamily="18" charset="0"/>
                <a:cs typeface="Times New Roman" pitchFamily="18" charset="0"/>
              </a:rPr>
              <a:t>Энерсен</a:t>
            </a:r>
            <a:r>
              <a:rPr lang="ru-RU" sz="1400" b="1" i="1" dirty="0">
                <a:latin typeface="Times New Roman" pitchFamily="18" charset="0"/>
                <a:cs typeface="Times New Roman" pitchFamily="18" charset="0"/>
              </a:rPr>
              <a:t>.</a:t>
            </a:r>
            <a:endParaRPr lang="en-US" sz="14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5817938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1000"/>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0" y="6596390"/>
            <a:ext cx="2182008" cy="261610"/>
          </a:xfrm>
          <a:prstGeom prst="rect">
            <a:avLst/>
          </a:prstGeom>
          <a:noFill/>
        </p:spPr>
        <p:txBody>
          <a:bodyPr wrap="none" rtlCol="0">
            <a:spAutoFit/>
          </a:bodyPr>
          <a:lstStyle/>
          <a:p>
            <a:r>
              <a:rPr lang="ru-RU" sz="1100" i="1" dirty="0" smtClean="0">
                <a:latin typeface="Times New Roman" pitchFamily="18" charset="0"/>
                <a:cs typeface="Times New Roman" pitchFamily="18" charset="0"/>
              </a:rPr>
              <a:t>Источник: </a:t>
            </a:r>
            <a:r>
              <a:rPr lang="ru-RU" sz="1100" i="1" dirty="0" smtClean="0">
                <a:latin typeface="Times New Roman" pitchFamily="18" charset="0"/>
                <a:cs typeface="Times New Roman" pitchFamily="18" charset="0"/>
                <a:hlinkClick r:id="rId3"/>
              </a:rPr>
              <a:t>http</a:t>
            </a:r>
            <a:r>
              <a:rPr lang="ru-RU" sz="1100" i="1" dirty="0">
                <a:latin typeface="Times New Roman" pitchFamily="18" charset="0"/>
                <a:cs typeface="Times New Roman" pitchFamily="18" charset="0"/>
                <a:hlinkClick r:id="rId3"/>
              </a:rPr>
              <a:t>://naxodka.od.ua</a:t>
            </a:r>
            <a:r>
              <a:rPr lang="ru-RU" sz="1100" i="1" dirty="0" smtClean="0">
                <a:latin typeface="Times New Roman" pitchFamily="18" charset="0"/>
                <a:cs typeface="Times New Roman" pitchFamily="18" charset="0"/>
                <a:hlinkClick r:id="rId3"/>
              </a:rPr>
              <a:t>/</a:t>
            </a:r>
            <a:r>
              <a:rPr lang="ru-RU" sz="1100" i="1" dirty="0" smtClean="0">
                <a:latin typeface="Times New Roman" pitchFamily="18" charset="0"/>
                <a:cs typeface="Times New Roman" pitchFamily="18" charset="0"/>
              </a:rPr>
              <a:t> </a:t>
            </a:r>
            <a:endParaRPr lang="ru-RU" i="1" dirty="0">
              <a:latin typeface="Times New Roman" pitchFamily="18" charset="0"/>
              <a:cs typeface="Times New Roman" pitchFamily="18" charset="0"/>
            </a:endParaRPr>
          </a:p>
        </p:txBody>
      </p:sp>
      <p:pic>
        <p:nvPicPr>
          <p:cNvPr id="43010"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57158" y="714356"/>
            <a:ext cx="5500726" cy="3667151"/>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072198" y="1428736"/>
            <a:ext cx="2946448" cy="584775"/>
          </a:xfrm>
          <a:prstGeom prst="rect">
            <a:avLst/>
          </a:prstGeom>
        </p:spPr>
        <p:txBody>
          <a:bodyPr wrap="none">
            <a:spAutoFit/>
          </a:bodyPr>
          <a:lstStyle/>
          <a:p>
            <a:r>
              <a:rPr lang="ru-RU" sz="3200" b="1" i="1" dirty="0">
                <a:effectLst>
                  <a:glow rad="101600">
                    <a:schemeClr val="accent5">
                      <a:lumMod val="40000"/>
                      <a:lumOff val="60000"/>
                      <a:alpha val="60000"/>
                    </a:schemeClr>
                  </a:glow>
                </a:effectLst>
                <a:latin typeface="Times New Roman" pitchFamily="18" charset="0"/>
                <a:cs typeface="Times New Roman" pitchFamily="18" charset="0"/>
              </a:rPr>
              <a:t>В стране чудес</a:t>
            </a:r>
            <a:endParaRPr lang="en-US" sz="3200" b="1" i="1" dirty="0">
              <a:effectLst>
                <a:glow rad="101600">
                  <a:schemeClr val="accent5">
                    <a:lumMod val="40000"/>
                    <a:lumOff val="60000"/>
                    <a:alpha val="60000"/>
                  </a:schemeClr>
                </a:glow>
              </a:effectLst>
              <a:latin typeface="Times New Roman" pitchFamily="18" charset="0"/>
              <a:cs typeface="Times New Roman" pitchFamily="18" charset="0"/>
            </a:endParaRPr>
          </a:p>
        </p:txBody>
      </p:sp>
      <p:sp>
        <p:nvSpPr>
          <p:cNvPr id="4" name="Прямоугольник 3"/>
          <p:cNvSpPr/>
          <p:nvPr/>
        </p:nvSpPr>
        <p:spPr>
          <a:xfrm>
            <a:off x="2428860" y="4786322"/>
            <a:ext cx="6224210" cy="1323439"/>
          </a:xfrm>
          <a:prstGeom prst="rect">
            <a:avLst/>
          </a:prstGeom>
        </p:spPr>
        <p:txBody>
          <a:bodyPr wrap="square">
            <a:spAutoFit/>
          </a:bodyPr>
          <a:lstStyle/>
          <a:p>
            <a:pPr indent="533400" algn="just"/>
            <a:r>
              <a:rPr lang="ru-RU" sz="1600" b="1" i="1" dirty="0" smtClean="0">
                <a:effectLst>
                  <a:glow rad="101600">
                    <a:schemeClr val="bg1">
                      <a:lumMod val="95000"/>
                      <a:alpha val="60000"/>
                    </a:schemeClr>
                  </a:glow>
                </a:effectLst>
                <a:latin typeface="Times New Roman" pitchFamily="18" charset="0"/>
                <a:cs typeface="Times New Roman" pitchFamily="18" charset="0"/>
              </a:rPr>
              <a:t>Художник</a:t>
            </a:r>
            <a:r>
              <a:rPr lang="ru-RU" sz="1600" b="1" i="1" dirty="0">
                <a:effectLst>
                  <a:glow rad="101600">
                    <a:schemeClr val="bg1">
                      <a:lumMod val="95000"/>
                      <a:alpha val="60000"/>
                    </a:schemeClr>
                  </a:glow>
                </a:effectLst>
                <a:latin typeface="Times New Roman" pitchFamily="18" charset="0"/>
                <a:cs typeface="Times New Roman" pitchFamily="18" charset="0"/>
              </a:rPr>
              <a:t>, фотограф и модельер </a:t>
            </a:r>
            <a:r>
              <a:rPr lang="ru-RU" sz="1600" b="1" i="1" dirty="0" err="1">
                <a:effectLst>
                  <a:glow rad="101600">
                    <a:schemeClr val="bg1">
                      <a:lumMod val="95000"/>
                      <a:alpha val="60000"/>
                    </a:schemeClr>
                  </a:glow>
                </a:effectLst>
                <a:latin typeface="Times New Roman" pitchFamily="18" charset="0"/>
                <a:cs typeface="Times New Roman" pitchFamily="18" charset="0"/>
              </a:rPr>
              <a:t>Кирсти</a:t>
            </a:r>
            <a:r>
              <a:rPr lang="ru-RU" sz="1600" b="1" i="1" dirty="0">
                <a:effectLst>
                  <a:glow rad="101600">
                    <a:schemeClr val="bg1">
                      <a:lumMod val="95000"/>
                      <a:alpha val="60000"/>
                    </a:schemeClr>
                  </a:glow>
                </a:effectLst>
                <a:latin typeface="Times New Roman" pitchFamily="18" charset="0"/>
                <a:cs typeface="Times New Roman" pitchFamily="18" charset="0"/>
              </a:rPr>
              <a:t> Митчелл (</a:t>
            </a:r>
            <a:r>
              <a:rPr lang="ru-RU" sz="1600" b="1" i="1" dirty="0" err="1">
                <a:effectLst>
                  <a:glow rad="101600">
                    <a:schemeClr val="bg1">
                      <a:lumMod val="95000"/>
                      <a:alpha val="60000"/>
                    </a:schemeClr>
                  </a:glow>
                </a:effectLst>
                <a:latin typeface="Times New Roman" pitchFamily="18" charset="0"/>
                <a:cs typeface="Times New Roman" pitchFamily="18" charset="0"/>
              </a:rPr>
              <a:t>Kirsty</a:t>
            </a:r>
            <a:r>
              <a:rPr lang="ru-RU" sz="1600" b="1" i="1" dirty="0">
                <a:effectLst>
                  <a:glow rad="101600">
                    <a:schemeClr val="bg1">
                      <a:lumMod val="95000"/>
                      <a:alpha val="60000"/>
                    </a:schemeClr>
                  </a:glow>
                </a:effectLst>
                <a:latin typeface="Times New Roman" pitchFamily="18" charset="0"/>
                <a:cs typeface="Times New Roman" pitchFamily="18" charset="0"/>
              </a:rPr>
              <a:t> </a:t>
            </a:r>
            <a:r>
              <a:rPr lang="ru-RU" sz="1600" b="1" i="1" dirty="0" err="1">
                <a:effectLst>
                  <a:glow rad="101600">
                    <a:schemeClr val="bg1">
                      <a:lumMod val="95000"/>
                      <a:alpha val="60000"/>
                    </a:schemeClr>
                  </a:glow>
                </a:effectLst>
                <a:latin typeface="Times New Roman" pitchFamily="18" charset="0"/>
                <a:cs typeface="Times New Roman" pitchFamily="18" charset="0"/>
              </a:rPr>
              <a:t>Mitchell</a:t>
            </a:r>
            <a:r>
              <a:rPr lang="ru-RU" sz="1600" b="1" i="1" dirty="0">
                <a:effectLst>
                  <a:glow rad="101600">
                    <a:schemeClr val="bg1">
                      <a:lumMod val="95000"/>
                      <a:alpha val="60000"/>
                    </a:schemeClr>
                  </a:glow>
                </a:effectLst>
                <a:latin typeface="Times New Roman" pitchFamily="18" charset="0"/>
                <a:cs typeface="Times New Roman" pitchFamily="18" charset="0"/>
              </a:rPr>
              <a:t>) создает прекрасные и незабываемые миры грез, романтики, чудес и волшебства. Ее работы завораживают, и кажется, стоит чуть дольше задержать на них свой взгляд – как вдруг окажешься по ту сторону, попадешь в сказочное зазеркалье.</a:t>
            </a:r>
            <a:endParaRPr lang="en-US" sz="1600" b="1" i="1" dirty="0">
              <a:effectLst>
                <a:glow rad="101600">
                  <a:schemeClr val="bg1">
                    <a:lumMod val="95000"/>
                    <a:alpha val="60000"/>
                  </a:schemeClr>
                </a:glow>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41555641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8000"/>
            <a:lum/>
          </a:blip>
          <a:srcRect/>
          <a:stretch>
            <a:fillRect t="-6000" b="-6000"/>
          </a:stretch>
        </a:blipFill>
        <a:effectLst/>
      </p:bgPr>
    </p:bg>
    <p:spTree>
      <p:nvGrpSpPr>
        <p:cNvPr id="1" name=""/>
        <p:cNvGrpSpPr/>
        <p:nvPr/>
      </p:nvGrpSpPr>
      <p:grpSpPr>
        <a:xfrm>
          <a:off x="0" y="0"/>
          <a:ext cx="0" cy="0"/>
          <a:chOff x="0" y="0"/>
          <a:chExt cx="0" cy="0"/>
        </a:xfrm>
      </p:grpSpPr>
      <p:sp>
        <p:nvSpPr>
          <p:cNvPr id="2" name="TextBox 1"/>
          <p:cNvSpPr txBox="1"/>
          <p:nvPr/>
        </p:nvSpPr>
        <p:spPr>
          <a:xfrm>
            <a:off x="1428728" y="2500306"/>
            <a:ext cx="6000792" cy="1200329"/>
          </a:xfrm>
          <a:prstGeom prst="rect">
            <a:avLst/>
          </a:prstGeom>
          <a:noFill/>
        </p:spPr>
        <p:txBody>
          <a:bodyPr wrap="square" rtlCol="0">
            <a:spAutoFit/>
          </a:bodyPr>
          <a:lstStyle/>
          <a:p>
            <a:pPr algn="ctr"/>
            <a:r>
              <a:rPr lang="ru-RU" sz="7200" b="1" i="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rPr>
              <a:t>Конец</a:t>
            </a:r>
            <a:endParaRPr lang="ru-RU" sz="7200" b="1" i="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Verdana"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857224" y="500042"/>
            <a:ext cx="7393833" cy="4929222"/>
          </a:xfrm>
          <a:prstGeom prst="rect">
            <a:avLst/>
          </a:prstGeom>
          <a:ln>
            <a:noFill/>
          </a:ln>
          <a:effectLst>
            <a:softEdge rad="112500"/>
          </a:effectLst>
        </p:spPr>
      </p:pic>
      <p:sp>
        <p:nvSpPr>
          <p:cNvPr id="3" name="Прямоугольник 2"/>
          <p:cNvSpPr/>
          <p:nvPr/>
        </p:nvSpPr>
        <p:spPr>
          <a:xfrm>
            <a:off x="857224" y="5572140"/>
            <a:ext cx="7358114" cy="646331"/>
          </a:xfrm>
          <a:prstGeom prst="rect">
            <a:avLst/>
          </a:prstGeom>
        </p:spPr>
        <p:txBody>
          <a:bodyPr wrap="square">
            <a:spAutoFit/>
          </a:bodyPr>
          <a:lstStyle/>
          <a:p>
            <a:pPr algn="just"/>
            <a:r>
              <a:rPr lang="ru-RU" b="1" i="1" dirty="0" smtClean="0">
                <a:latin typeface="Times New Roman" pitchFamily="18" charset="0"/>
                <a:cs typeface="Times New Roman" pitchFamily="18" charset="0"/>
              </a:rPr>
              <a:t>Здание выглядит как полка с 22 гигантскими книгами, такими как, например, «Человек-невидимка», «Властелин колец», «Уловка-22».</a:t>
            </a:r>
            <a:endParaRPr lang="ru-RU"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2860670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3D4A8">
                <a:alpha val="54000"/>
              </a:srgbClr>
            </a:gs>
            <a:gs pos="25000">
              <a:srgbClr val="21D6E0">
                <a:alpha val="66000"/>
              </a:srgbClr>
            </a:gs>
            <a:gs pos="75000">
              <a:srgbClr val="0087E6">
                <a:alpha val="71000"/>
              </a:srgbClr>
            </a:gs>
            <a:gs pos="100000">
              <a:srgbClr val="005CBF">
                <a:alpha val="83000"/>
              </a:srgbClr>
            </a:gs>
          </a:gsLst>
          <a:lin ang="5400000" scaled="0"/>
        </a:gra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14282" y="428604"/>
            <a:ext cx="6114063" cy="4071966"/>
          </a:xfrm>
          <a:prstGeom prst="rect">
            <a:avLst/>
          </a:prstGeom>
          <a:ln>
            <a:noFill/>
          </a:ln>
          <a:effectLst>
            <a:softEdge rad="112500"/>
          </a:effectLst>
        </p:spPr>
      </p:pic>
      <p:sp>
        <p:nvSpPr>
          <p:cNvPr id="3" name="Прямоугольник 2"/>
          <p:cNvSpPr/>
          <p:nvPr/>
        </p:nvSpPr>
        <p:spPr>
          <a:xfrm>
            <a:off x="6000760" y="1571612"/>
            <a:ext cx="3046175" cy="1015663"/>
          </a:xfrm>
          <a:prstGeom prst="rect">
            <a:avLst/>
          </a:prstGeom>
        </p:spPr>
        <p:txBody>
          <a:bodyPr wrap="square">
            <a:spAutoFit/>
          </a:bodyPr>
          <a:lstStyle/>
          <a:p>
            <a:pPr algn="ctr"/>
            <a:r>
              <a:rPr lang="ru-RU" sz="2000" b="1" i="1" dirty="0" smtClean="0">
                <a:effectLst>
                  <a:glow rad="101600">
                    <a:schemeClr val="accent3">
                      <a:lumMod val="40000"/>
                      <a:lumOff val="60000"/>
                      <a:alpha val="60000"/>
                    </a:schemeClr>
                  </a:glow>
                </a:effectLst>
                <a:latin typeface="Times New Roman" pitchFamily="18" charset="0"/>
                <a:cs typeface="Times New Roman" pitchFamily="18" charset="0"/>
              </a:rPr>
              <a:t>«Центр свободного творчества» </a:t>
            </a:r>
          </a:p>
          <a:p>
            <a:pPr algn="ctr"/>
            <a:r>
              <a:rPr lang="ru-RU" sz="2000" b="1" i="1" dirty="0" smtClean="0">
                <a:effectLst>
                  <a:glow rad="101600">
                    <a:schemeClr val="accent3">
                      <a:lumMod val="40000"/>
                      <a:lumOff val="60000"/>
                      <a:alpha val="60000"/>
                    </a:schemeClr>
                  </a:glow>
                </a:effectLst>
                <a:latin typeface="Times New Roman" pitchFamily="18" charset="0"/>
                <a:cs typeface="Times New Roman" pitchFamily="18" charset="0"/>
              </a:rPr>
              <a:t>в Ашхабаде</a:t>
            </a:r>
            <a:endParaRPr lang="ru-RU" sz="2000" b="1" i="1" dirty="0">
              <a:effectLst>
                <a:glow rad="101600">
                  <a:schemeClr val="accent3">
                    <a:lumMod val="40000"/>
                    <a:lumOff val="60000"/>
                    <a:alpha val="60000"/>
                  </a:schemeClr>
                </a:glow>
              </a:effectLst>
              <a:latin typeface="Times New Roman" pitchFamily="18" charset="0"/>
              <a:cs typeface="Times New Roman" pitchFamily="18" charset="0"/>
            </a:endParaRPr>
          </a:p>
        </p:txBody>
      </p:sp>
      <p:sp>
        <p:nvSpPr>
          <p:cNvPr id="4" name="Прямоугольник 3"/>
          <p:cNvSpPr/>
          <p:nvPr/>
        </p:nvSpPr>
        <p:spPr>
          <a:xfrm>
            <a:off x="357158" y="5286388"/>
            <a:ext cx="6786610" cy="830997"/>
          </a:xfrm>
          <a:prstGeom prst="rect">
            <a:avLst/>
          </a:prstGeom>
        </p:spPr>
        <p:txBody>
          <a:bodyPr wrap="square">
            <a:spAutoFit/>
          </a:bodyPr>
          <a:lstStyle/>
          <a:p>
            <a:pPr indent="441325" algn="just"/>
            <a:r>
              <a:rPr lang="ru-RU" sz="1600" b="1" i="1" dirty="0" smtClean="0">
                <a:effectLst>
                  <a:glow rad="101600">
                    <a:schemeClr val="accent3">
                      <a:lumMod val="40000"/>
                      <a:lumOff val="60000"/>
                      <a:alpha val="60000"/>
                    </a:schemeClr>
                  </a:glow>
                </a:effectLst>
                <a:latin typeface="Times New Roman" pitchFamily="18" charset="0"/>
                <a:cs typeface="Times New Roman" pitchFamily="18" charset="0"/>
              </a:rPr>
              <a:t>Он же — «Дом прессы». Как видите, Канзас-Сити не одинок, в Туркмении тоже есть дом в форме книги, причем раскрытой. Здание сдано в эксплуатацию в 2006 году.</a:t>
            </a:r>
            <a:endParaRPr lang="ru-RU" sz="1600" b="1" i="1" dirty="0">
              <a:effectLst>
                <a:glow rad="101600">
                  <a:schemeClr val="accent3">
                    <a:lumMod val="40000"/>
                    <a:lumOff val="60000"/>
                    <a:alpha val="60000"/>
                  </a:schemeClr>
                </a:glo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blip>
          <a:srcRect/>
          <a:stretch>
            <a:fillRect l="-17000" r="-17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4714876" y="1928802"/>
            <a:ext cx="4071966" cy="2062103"/>
          </a:xfrm>
          <a:prstGeom prst="rect">
            <a:avLst/>
          </a:prstGeom>
        </p:spPr>
        <p:txBody>
          <a:bodyPr wrap="square">
            <a:spAutoFit/>
          </a:bodyPr>
          <a:lstStyle/>
          <a:p>
            <a:pPr indent="533400" algn="just"/>
            <a:r>
              <a:rPr lang="ru-RU" sz="1600" b="1" i="1" dirty="0" smtClean="0">
                <a:effectLst>
                  <a:glow rad="63500">
                    <a:schemeClr val="accent3">
                      <a:satMod val="175000"/>
                      <a:alpha val="40000"/>
                    </a:schemeClr>
                  </a:glow>
                </a:effectLst>
                <a:latin typeface="Times New Roman" pitchFamily="18" charset="0"/>
                <a:cs typeface="Times New Roman" pitchFamily="18" charset="0"/>
              </a:rPr>
              <a:t>В живописнейшем месте провинции </a:t>
            </a:r>
            <a:r>
              <a:rPr lang="ru-RU" sz="1600" b="1" i="1" dirty="0" err="1" smtClean="0">
                <a:effectLst>
                  <a:glow rad="63500">
                    <a:schemeClr val="accent3">
                      <a:satMod val="175000"/>
                      <a:alpha val="40000"/>
                    </a:schemeClr>
                  </a:glow>
                </a:effectLst>
                <a:latin typeface="Times New Roman" pitchFamily="18" charset="0"/>
                <a:cs typeface="Times New Roman" pitchFamily="18" charset="0"/>
              </a:rPr>
              <a:t>Лилуно</a:t>
            </a:r>
            <a:r>
              <a:rPr lang="ru-RU" sz="1600" b="1" i="1" dirty="0" smtClean="0">
                <a:effectLst>
                  <a:glow rad="63500">
                    <a:schemeClr val="accent3">
                      <a:satMod val="175000"/>
                      <a:alpha val="40000"/>
                    </a:schemeClr>
                  </a:glow>
                </a:effectLst>
                <a:latin typeface="Times New Roman" pitchFamily="18" charset="0"/>
                <a:cs typeface="Times New Roman" pitchFamily="18" charset="0"/>
              </a:rPr>
              <a:t>, что в 95 км от Венеции, в местечке под названием </a:t>
            </a:r>
            <a:r>
              <a:rPr lang="ru-RU" sz="1600" b="1" i="1" dirty="0" err="1" smtClean="0">
                <a:effectLst>
                  <a:glow rad="63500">
                    <a:schemeClr val="accent3">
                      <a:satMod val="175000"/>
                      <a:alpha val="40000"/>
                    </a:schemeClr>
                  </a:glow>
                </a:effectLst>
                <a:latin typeface="Times New Roman" pitchFamily="18" charset="0"/>
                <a:cs typeface="Times New Roman" pitchFamily="18" charset="0"/>
              </a:rPr>
              <a:t>Тамбре-даль-Паго</a:t>
            </a:r>
            <a:r>
              <a:rPr lang="ru-RU" sz="1600" b="1" i="1" dirty="0" smtClean="0">
                <a:effectLst>
                  <a:glow rad="63500">
                    <a:schemeClr val="accent3">
                      <a:satMod val="175000"/>
                      <a:alpha val="40000"/>
                    </a:schemeClr>
                  </a:glow>
                </a:effectLst>
                <a:latin typeface="Times New Roman" pitchFamily="18" charset="0"/>
                <a:cs typeface="Times New Roman" pitchFamily="18" charset="0"/>
              </a:rPr>
              <a:t> на высоте 1100 метров над уровнем моря среди густых высоких деревьев стоит удивительный домик – воплощение заветных фантазий, удивительный мир детства, оживающий на глазах?!</a:t>
            </a:r>
            <a:endParaRPr lang="ru-RU" sz="1600" b="1" i="1" dirty="0">
              <a:effectLst>
                <a:glow rad="63500">
                  <a:schemeClr val="accent3">
                    <a:satMod val="175000"/>
                    <a:alpha val="40000"/>
                  </a:schemeClr>
                </a:glow>
              </a:effectLst>
              <a:latin typeface="Times New Roman" pitchFamily="18" charset="0"/>
              <a:cs typeface="Times New Roman" pitchFamily="18" charset="0"/>
            </a:endParaRPr>
          </a:p>
        </p:txBody>
      </p:sp>
      <p:pic>
        <p:nvPicPr>
          <p:cNvPr id="5" name="Picture 2"/>
          <p:cNvPicPr>
            <a:picLocks noChangeAspect="1" noChangeArrowheads="1"/>
          </p:cNvPicPr>
          <p:nvPr/>
        </p:nvPicPr>
        <p:blipFill>
          <a:blip r:embed="rId3" cstate="print"/>
          <a:srcRect/>
          <a:stretch>
            <a:fillRect/>
          </a:stretch>
        </p:blipFill>
        <p:spPr bwMode="auto">
          <a:xfrm>
            <a:off x="214282" y="142852"/>
            <a:ext cx="4227716" cy="564379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75000"/>
                <a:alpha val="54000"/>
              </a:schemeClr>
            </a:gs>
            <a:gs pos="53000">
              <a:schemeClr val="tx2">
                <a:lumMod val="40000"/>
                <a:lumOff val="60000"/>
              </a:schemeClr>
            </a:gs>
            <a:gs pos="83000">
              <a:schemeClr val="accent3">
                <a:lumMod val="60000"/>
                <a:lumOff val="40000"/>
              </a:schemeClr>
            </a:gs>
            <a:gs pos="100000">
              <a:schemeClr val="accent2">
                <a:lumMod val="20000"/>
                <a:lumOff val="80000"/>
              </a:schemeClr>
            </a:gs>
          </a:gsLst>
          <a:lin ang="8100000" scaled="0"/>
          <a:tileRect/>
        </a:gradFill>
        <a:effectLst/>
      </p:bgPr>
    </p:bg>
    <p:spTree>
      <p:nvGrpSpPr>
        <p:cNvPr id="1" name=""/>
        <p:cNvGrpSpPr/>
        <p:nvPr/>
      </p:nvGrpSpPr>
      <p:grpSpPr>
        <a:xfrm>
          <a:off x="0" y="0"/>
          <a:ext cx="0" cy="0"/>
          <a:chOff x="0" y="0"/>
          <a:chExt cx="0" cy="0"/>
        </a:xfrm>
      </p:grpSpPr>
      <p:sp>
        <p:nvSpPr>
          <p:cNvPr id="2" name="Прямоугольник 1"/>
          <p:cNvSpPr/>
          <p:nvPr/>
        </p:nvSpPr>
        <p:spPr>
          <a:xfrm>
            <a:off x="5000628" y="2071678"/>
            <a:ext cx="3847700" cy="4524315"/>
          </a:xfrm>
          <a:prstGeom prst="rect">
            <a:avLst/>
          </a:prstGeom>
        </p:spPr>
        <p:txBody>
          <a:bodyPr wrap="square">
            <a:spAutoFit/>
          </a:bodyPr>
          <a:lstStyle/>
          <a:p>
            <a:pPr indent="533400" algn="just"/>
            <a:r>
              <a:rPr lang="ru-RU" sz="1600" b="1" i="1" dirty="0" smtClean="0">
                <a:effectLst>
                  <a:glow rad="101600">
                    <a:schemeClr val="accent4">
                      <a:satMod val="175000"/>
                      <a:alpha val="40000"/>
                    </a:schemeClr>
                  </a:glow>
                </a:effectLst>
                <a:latin typeface="Times New Roman" pitchFamily="18" charset="0"/>
                <a:cs typeface="Times New Roman" pitchFamily="18" charset="0"/>
              </a:rPr>
              <a:t>Этот </a:t>
            </a:r>
            <a:r>
              <a:rPr lang="ru-RU" sz="1600" b="1" i="1" dirty="0">
                <a:effectLst>
                  <a:glow rad="101600">
                    <a:schemeClr val="accent4">
                      <a:satMod val="175000"/>
                      <a:alpha val="40000"/>
                    </a:schemeClr>
                  </a:glow>
                </a:effectLst>
                <a:latin typeface="Times New Roman" pitchFamily="18" charset="0"/>
                <a:cs typeface="Times New Roman" pitchFamily="18" charset="0"/>
              </a:rPr>
              <a:t>дом </a:t>
            </a:r>
            <a:r>
              <a:rPr lang="ru-RU" sz="1600" b="1" i="1" dirty="0" smtClean="0">
                <a:effectLst>
                  <a:glow rad="101600">
                    <a:schemeClr val="accent4">
                      <a:satMod val="175000"/>
                      <a:alpha val="40000"/>
                    </a:schemeClr>
                  </a:glow>
                </a:effectLst>
                <a:latin typeface="Times New Roman" pitchFamily="18" charset="0"/>
                <a:cs typeface="Times New Roman" pitchFamily="18" charset="0"/>
              </a:rPr>
              <a:t>– </a:t>
            </a:r>
            <a:r>
              <a:rPr lang="ru-RU" sz="1600" b="1" i="1" dirty="0">
                <a:effectLst>
                  <a:glow rad="101600">
                    <a:schemeClr val="accent4">
                      <a:satMod val="175000"/>
                      <a:alpha val="40000"/>
                    </a:schemeClr>
                  </a:glow>
                </a:effectLst>
                <a:latin typeface="Times New Roman" pitchFamily="18" charset="0"/>
                <a:cs typeface="Times New Roman" pitchFamily="18" charset="0"/>
              </a:rPr>
              <a:t>реализация </a:t>
            </a:r>
            <a:r>
              <a:rPr lang="ru-RU" sz="1600" b="1" i="1" dirty="0" smtClean="0">
                <a:effectLst>
                  <a:glow rad="101600">
                    <a:schemeClr val="accent4">
                      <a:satMod val="175000"/>
                      <a:alpha val="40000"/>
                    </a:schemeClr>
                  </a:glow>
                </a:effectLst>
                <a:latin typeface="Times New Roman" pitchFamily="18" charset="0"/>
                <a:cs typeface="Times New Roman" pitchFamily="18" charset="0"/>
              </a:rPr>
              <a:t>давней </a:t>
            </a:r>
            <a:r>
              <a:rPr lang="ru-RU" sz="1600" b="1" i="1" dirty="0">
                <a:effectLst>
                  <a:glow rad="101600">
                    <a:schemeClr val="accent4">
                      <a:satMod val="175000"/>
                      <a:alpha val="40000"/>
                    </a:schemeClr>
                  </a:glow>
                </a:effectLst>
                <a:latin typeface="Times New Roman" pitchFamily="18" charset="0"/>
                <a:cs typeface="Times New Roman" pitchFamily="18" charset="0"/>
              </a:rPr>
              <a:t>детской </a:t>
            </a:r>
            <a:r>
              <a:rPr lang="ru-RU" sz="1600" b="1" i="1" dirty="0" smtClean="0">
                <a:effectLst>
                  <a:glow rad="101600">
                    <a:schemeClr val="accent4">
                      <a:satMod val="175000"/>
                      <a:alpha val="40000"/>
                    </a:schemeClr>
                  </a:glow>
                </a:effectLst>
                <a:latin typeface="Times New Roman" pitchFamily="18" charset="0"/>
                <a:cs typeface="Times New Roman" pitchFamily="18" charset="0"/>
              </a:rPr>
              <a:t>мечты архитектора </a:t>
            </a:r>
            <a:r>
              <a:rPr lang="ru-RU" sz="1600" b="1" i="1" dirty="0" err="1" smtClean="0">
                <a:effectLst>
                  <a:glow rad="101600">
                    <a:schemeClr val="accent4">
                      <a:satMod val="175000"/>
                      <a:alpha val="40000"/>
                    </a:schemeClr>
                  </a:glow>
                </a:effectLst>
                <a:latin typeface="Times New Roman" pitchFamily="18" charset="0"/>
                <a:cs typeface="Times New Roman" pitchFamily="18" charset="0"/>
              </a:rPr>
              <a:t>Ливио</a:t>
            </a:r>
            <a:r>
              <a:rPr lang="ru-RU" sz="1600" b="1" i="1" dirty="0" smtClean="0">
                <a:effectLst>
                  <a:glow rad="101600">
                    <a:schemeClr val="accent4">
                      <a:satMod val="175000"/>
                      <a:alpha val="40000"/>
                    </a:schemeClr>
                  </a:glow>
                </a:effectLst>
                <a:latin typeface="Times New Roman" pitchFamily="18" charset="0"/>
                <a:cs typeface="Times New Roman" pitchFamily="18" charset="0"/>
              </a:rPr>
              <a:t> </a:t>
            </a:r>
            <a:r>
              <a:rPr lang="ru-RU" sz="1600" b="1" i="1" dirty="0" err="1" smtClean="0">
                <a:effectLst>
                  <a:glow rad="101600">
                    <a:schemeClr val="accent4">
                      <a:satMod val="175000"/>
                      <a:alpha val="40000"/>
                    </a:schemeClr>
                  </a:glow>
                </a:effectLst>
                <a:latin typeface="Times New Roman" pitchFamily="18" charset="0"/>
                <a:cs typeface="Times New Roman" pitchFamily="18" charset="0"/>
              </a:rPr>
              <a:t>ди</a:t>
            </a:r>
            <a:r>
              <a:rPr lang="ru-RU" sz="1600" b="1" i="1" dirty="0" smtClean="0">
                <a:effectLst>
                  <a:glow rad="101600">
                    <a:schemeClr val="accent4">
                      <a:satMod val="175000"/>
                      <a:alpha val="40000"/>
                    </a:schemeClr>
                  </a:glow>
                </a:effectLst>
                <a:latin typeface="Times New Roman" pitchFamily="18" charset="0"/>
                <a:cs typeface="Times New Roman" pitchFamily="18" charset="0"/>
              </a:rPr>
              <a:t> Марки. </a:t>
            </a:r>
            <a:r>
              <a:rPr lang="ru-RU" sz="1600" b="1" i="1" dirty="0">
                <a:effectLst>
                  <a:glow rad="101600">
                    <a:schemeClr val="accent4">
                      <a:satMod val="175000"/>
                      <a:alpha val="40000"/>
                    </a:schemeClr>
                  </a:glow>
                </a:effectLst>
                <a:latin typeface="Times New Roman" pitchFamily="18" charset="0"/>
                <a:cs typeface="Times New Roman" pitchFamily="18" charset="0"/>
              </a:rPr>
              <a:t>Деревянные резные элементы, из которых собрана вся конструкция, снаружи по форме напоминают книги самых разных размеров, скреплённые друг с другом специальными скобами. Самая большая из них венчает всю конструкцию и служит ей крышей. Стены собраны из стопок книжных томов, сложенных вместе в разных направлениях, повернутых к зрителю то корешком, то обрезом, то обложкой, окна и двери -- это раскрытые книги, распахнутые наружу, будто приглашающие заглянуть внутрь и с любопытством взирающие на мир вокруг.</a:t>
            </a:r>
          </a:p>
        </p:txBody>
      </p:sp>
      <p:pic>
        <p:nvPicPr>
          <p:cNvPr id="5" name="Picture 2"/>
          <p:cNvPicPr>
            <a:picLocks noChangeAspect="1" noChangeArrowheads="1"/>
          </p:cNvPicPr>
          <p:nvPr/>
        </p:nvPicPr>
        <p:blipFill>
          <a:blip r:embed="rId2" cstate="print"/>
          <a:stretch>
            <a:fillRect/>
          </a:stretch>
        </p:blipFill>
        <p:spPr bwMode="auto">
          <a:xfrm>
            <a:off x="142844" y="714356"/>
            <a:ext cx="4810125" cy="4214814"/>
          </a:xfrm>
          <a:prstGeom prst="rect">
            <a:avLst/>
          </a:prstGeom>
          <a:ln>
            <a:noFill/>
          </a:ln>
          <a:effectLst>
            <a:softEdge rad="112500"/>
          </a:effectLst>
        </p:spPr>
      </p:pic>
    </p:spTree>
    <p:extLst>
      <p:ext uri="{BB962C8B-B14F-4D97-AF65-F5344CB8AC3E}">
        <p14:creationId xmlns="" xmlns:p14="http://schemas.microsoft.com/office/powerpoint/2010/main" val="247882224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1031</TotalTime>
  <Words>3443</Words>
  <Application>Microsoft Office PowerPoint</Application>
  <PresentationFormat>Экран (4:3)</PresentationFormat>
  <Paragraphs>226</Paragraphs>
  <Slides>57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57</vt:i4>
      </vt:variant>
    </vt:vector>
  </HeadingPairs>
  <TitlesOfParts>
    <vt:vector size="5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vector>
  </TitlesOfParts>
  <Company>Office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132-library-glavniy</dc:creator>
  <cp:lastModifiedBy>Admin</cp:lastModifiedBy>
  <cp:revision>101</cp:revision>
  <dcterms:created xsi:type="dcterms:W3CDTF">2012-02-02T16:42:34Z</dcterms:created>
  <dcterms:modified xsi:type="dcterms:W3CDTF">2012-04-19T11:49:02Z</dcterms:modified>
</cp:coreProperties>
</file>