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68" r:id="rId2"/>
    <p:sldId id="257" r:id="rId3"/>
    <p:sldId id="258" r:id="rId4"/>
    <p:sldId id="266" r:id="rId5"/>
    <p:sldId id="259" r:id="rId6"/>
    <p:sldId id="260" r:id="rId7"/>
    <p:sldId id="261" r:id="rId8"/>
    <p:sldId id="262" r:id="rId9"/>
    <p:sldId id="271" r:id="rId10"/>
    <p:sldId id="273" r:id="rId11"/>
    <p:sldId id="265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>
        <p:scale>
          <a:sx n="54" d="100"/>
          <a:sy n="54" d="100"/>
        </p:scale>
        <p:origin x="-175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7543D-B836-4632-8CCC-BA35DA3E4F1D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B93A50-C96E-4686-A6B4-706F31283A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93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B93A50-C96E-4686-A6B4-706F31283AFE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A57F-61D1-4B56-A75A-FCB0E60FFE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EFE8FB-6C88-405E-A5E2-024808FC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A57F-61D1-4B56-A75A-FCB0E60FFE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E8FB-6C88-405E-A5E2-024808FC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A57F-61D1-4B56-A75A-FCB0E60FFE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E8FB-6C88-405E-A5E2-024808FC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A57F-61D1-4B56-A75A-FCB0E60FFE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0EFE8FB-6C88-405E-A5E2-024808FC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A57F-61D1-4B56-A75A-FCB0E60FFE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E8FB-6C88-405E-A5E2-024808FC7D5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A57F-61D1-4B56-A75A-FCB0E60FFE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E8FB-6C88-405E-A5E2-024808FC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A57F-61D1-4B56-A75A-FCB0E60FFE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0EFE8FB-6C88-405E-A5E2-024808FC7D5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A57F-61D1-4B56-A75A-FCB0E60FFE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E8FB-6C88-405E-A5E2-024808FC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A57F-61D1-4B56-A75A-FCB0E60FFE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E8FB-6C88-405E-A5E2-024808FC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A57F-61D1-4B56-A75A-FCB0E60FFE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E8FB-6C88-405E-A5E2-024808FC7D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5A57F-61D1-4B56-A75A-FCB0E60FFE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FE8FB-6C88-405E-A5E2-024808FC7D5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75A57F-61D1-4B56-A75A-FCB0E60FFEF0}" type="datetimeFigureOut">
              <a:rPr lang="ru-RU" smtClean="0"/>
              <a:t>21.04.2021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0EFE8FB-6C88-405E-A5E2-024808FC7D5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samoupr_mspu" TargetMode="External"/><Relationship Id="rId7" Type="http://schemas.microsoft.com/office/2007/relationships/hdphoto" Target="../media/hdphoto2.wdp"/><Relationship Id="rId2" Type="http://schemas.openxmlformats.org/officeDocument/2006/relationships/hyperlink" Target="http://dino.mspu.by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hyperlink" Target="https://www.instagram.com/dino_mspu/?hl=ru" TargetMode="External"/><Relationship Id="rId4" Type="http://schemas.openxmlformats.org/officeDocument/2006/relationships/hyperlink" Target="https://vk.com/club6205237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4852988"/>
            <a:ext cx="8458200" cy="122237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6"/>
          <a:stretch/>
        </p:blipFill>
        <p:spPr bwMode="auto">
          <a:xfrm>
            <a:off x="4506561" y="371646"/>
            <a:ext cx="4505896" cy="6038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00806"/>
            <a:ext cx="3734925" cy="373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311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ВСТУПИТЕЛЬНЫЕ ИСПЫТАНИЯ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77318" cy="5143536"/>
          </a:xfrm>
        </p:spPr>
        <p:txBody>
          <a:bodyPr>
            <a:noAutofit/>
          </a:bodyPr>
          <a:lstStyle/>
          <a:p>
            <a:pPr marL="1247775" indent="-438150" algn="just">
              <a:buNone/>
            </a:pPr>
            <a:r>
              <a:rPr lang="ru-RU" sz="3600" b="1" dirty="0">
                <a:solidFill>
                  <a:srgbClr val="002060"/>
                </a:solidFill>
              </a:rPr>
              <a:t>Заочная ф</a:t>
            </a:r>
            <a:r>
              <a:rPr lang="ru-RU" sz="3600" b="1" dirty="0" smtClean="0">
                <a:solidFill>
                  <a:srgbClr val="002060"/>
                </a:solidFill>
              </a:rPr>
              <a:t>орма обучения</a:t>
            </a:r>
          </a:p>
          <a:p>
            <a:pPr marL="87313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Специальность: «</a:t>
            </a:r>
            <a:r>
              <a:rPr lang="ru-RU" sz="2800" b="1" dirty="0">
                <a:solidFill>
                  <a:srgbClr val="C00000"/>
                </a:solidFill>
              </a:rPr>
              <a:t>Социальная работа (социально-педагогическая деятельность</a:t>
            </a:r>
            <a:r>
              <a:rPr lang="ru-RU" sz="2800" b="1" dirty="0" smtClean="0">
                <a:solidFill>
                  <a:srgbClr val="C00000"/>
                </a:solidFill>
              </a:rPr>
              <a:t>)»</a:t>
            </a:r>
            <a:endParaRPr lang="ru-RU" sz="800" b="1" dirty="0" smtClean="0">
              <a:solidFill>
                <a:srgbClr val="C00000"/>
              </a:solidFill>
            </a:endParaRPr>
          </a:p>
          <a:p>
            <a:pPr marL="87313" indent="0" algn="just">
              <a:buNone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1247775" indent="-4381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белорусский (русский) язык (ЦТ)</a:t>
            </a:r>
          </a:p>
          <a:p>
            <a:pPr marL="1247775" indent="-4381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биология (ЦТ)</a:t>
            </a:r>
          </a:p>
          <a:p>
            <a:pPr marL="1247775" indent="-4381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история Беларуси (ЦТ)</a:t>
            </a:r>
          </a:p>
          <a:p>
            <a:pPr marL="87313" indent="0" algn="just">
              <a:buClr>
                <a:srgbClr val="002060"/>
              </a:buClr>
              <a:buNone/>
            </a:pPr>
            <a:r>
              <a:rPr lang="ru-RU" sz="2800" b="1" dirty="0">
                <a:solidFill>
                  <a:srgbClr val="C00000"/>
                </a:solidFill>
              </a:rPr>
              <a:t>Специальности: «Дошкольное образование»,   «Начальное образование</a:t>
            </a:r>
            <a:r>
              <a:rPr lang="ru-RU" sz="2800" b="1" dirty="0" smtClean="0">
                <a:solidFill>
                  <a:srgbClr val="C00000"/>
                </a:solidFill>
              </a:rPr>
              <a:t>»</a:t>
            </a:r>
          </a:p>
          <a:p>
            <a:pPr marL="1247775" indent="-4381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педагогика (устно)</a:t>
            </a:r>
          </a:p>
          <a:p>
            <a:pPr marL="1247775" indent="-4381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>
                <a:solidFill>
                  <a:srgbClr val="002060"/>
                </a:solidFill>
              </a:rPr>
              <a:t>психология  (устно)</a:t>
            </a:r>
          </a:p>
          <a:p>
            <a:pPr marL="0" indent="0" algn="just">
              <a:buClr>
                <a:srgbClr val="002060"/>
              </a:buClr>
              <a:buNone/>
            </a:pPr>
            <a:endParaRPr lang="ru-RU" sz="2800" b="1" dirty="0" smtClean="0">
              <a:solidFill>
                <a:srgbClr val="C0000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ru-RU" sz="2800" b="1" dirty="0" smtClean="0">
              <a:solidFill>
                <a:srgbClr val="002060"/>
              </a:solidFill>
            </a:endParaRPr>
          </a:p>
          <a:p>
            <a:pPr marL="0" indent="0" algn="just">
              <a:buClr>
                <a:srgbClr val="002060"/>
              </a:buClr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200" dirty="0" smtClean="0"/>
          </a:p>
          <a:p>
            <a:pPr algn="just">
              <a:buNone/>
            </a:pPr>
            <a:endParaRPr lang="ru-RU" sz="2200" dirty="0" smtClean="0"/>
          </a:p>
          <a:p>
            <a:pPr algn="ctr">
              <a:buNone/>
            </a:pPr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2050" name="Picture 2" descr="http://liubavyshka.ru/_ph/27/2/7532245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63" y="5949281"/>
            <a:ext cx="2786737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043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1152548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</a:rPr>
              <a:t>Информацию о проводимых мероприятиях на факультете вы можете узнать: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2400" y="1122817"/>
            <a:ext cx="8991600" cy="4525963"/>
          </a:xfrm>
        </p:spPr>
        <p:txBody>
          <a:bodyPr>
            <a:normAutofit/>
          </a:bodyPr>
          <a:lstStyle/>
          <a:p>
            <a:pPr lvl="0"/>
            <a:r>
              <a:rPr lang="ru-RU" sz="2400" b="1" dirty="0" smtClean="0">
                <a:solidFill>
                  <a:srgbClr val="002060"/>
                </a:solidFill>
              </a:rPr>
              <a:t>Официальный </a:t>
            </a:r>
            <a:r>
              <a:rPr lang="ru-RU" sz="2400" b="1" dirty="0">
                <a:solidFill>
                  <a:srgbClr val="002060"/>
                </a:solidFill>
              </a:rPr>
              <a:t>сайт университета (вкладка: факультет дошкольного и начального образования, </a:t>
            </a:r>
            <a:r>
              <a:rPr lang="ru-RU" sz="2400" b="1" u="sng" dirty="0">
                <a:solidFill>
                  <a:srgbClr val="002060"/>
                </a:solidFill>
                <a:hlinkClick r:id="rId2"/>
              </a:rPr>
              <a:t>http://dino.mspu.by/</a:t>
            </a:r>
            <a:r>
              <a:rPr lang="ru-RU" sz="2400" b="1" dirty="0">
                <a:solidFill>
                  <a:srgbClr val="002060"/>
                </a:solidFill>
              </a:rPr>
              <a:t>);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Группа </a:t>
            </a:r>
            <a:r>
              <a:rPr lang="ru-RU" sz="2400" b="1" dirty="0" err="1">
                <a:solidFill>
                  <a:srgbClr val="002060"/>
                </a:solidFill>
              </a:rPr>
              <a:t>Вконтакте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 err="1">
                <a:solidFill>
                  <a:srgbClr val="002060"/>
                </a:solidFill>
              </a:rPr>
              <a:t>Студсовет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  <a:r>
              <a:rPr lang="ru-RU" sz="2400" b="1" dirty="0" err="1">
                <a:solidFill>
                  <a:srgbClr val="002060"/>
                </a:solidFill>
              </a:rPr>
              <a:t>МГПУ&amp;Волонтерский</a:t>
            </a:r>
            <a:r>
              <a:rPr lang="ru-RU" sz="2400" b="1" dirty="0">
                <a:solidFill>
                  <a:srgbClr val="002060"/>
                </a:solidFill>
              </a:rPr>
              <a:t> отряд «Твори добро» (</a:t>
            </a:r>
            <a:r>
              <a:rPr lang="ru-RU" sz="2400" b="1" u="sng" dirty="0">
                <a:solidFill>
                  <a:srgbClr val="002060"/>
                </a:solidFill>
                <a:hlinkClick r:id="rId3"/>
              </a:rPr>
              <a:t>https://vk.com/samoupr_mspu</a:t>
            </a:r>
            <a:r>
              <a:rPr lang="ru-RU" sz="2400" b="1" dirty="0">
                <a:solidFill>
                  <a:srgbClr val="002060"/>
                </a:solidFill>
              </a:rPr>
              <a:t>);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Группа </a:t>
            </a:r>
            <a:r>
              <a:rPr lang="ru-RU" sz="2400" b="1" dirty="0" err="1">
                <a:solidFill>
                  <a:srgbClr val="002060"/>
                </a:solidFill>
              </a:rPr>
              <a:t>Вконтакте</a:t>
            </a:r>
            <a:r>
              <a:rPr lang="ru-RU" sz="2400" b="1" dirty="0">
                <a:solidFill>
                  <a:srgbClr val="002060"/>
                </a:solidFill>
              </a:rPr>
              <a:t>: </a:t>
            </a:r>
            <a:r>
              <a:rPr lang="ru-RU" sz="2400" b="1" dirty="0" err="1">
                <a:solidFill>
                  <a:srgbClr val="002060"/>
                </a:solidFill>
              </a:rPr>
              <a:t>ДиНО</a:t>
            </a:r>
            <a:r>
              <a:rPr lang="ru-RU" sz="2400" b="1" dirty="0">
                <a:solidFill>
                  <a:srgbClr val="002060"/>
                </a:solidFill>
              </a:rPr>
              <a:t>. МГПУ (</a:t>
            </a:r>
            <a:r>
              <a:rPr lang="ru-RU" sz="2400" b="1" u="sng" dirty="0">
                <a:solidFill>
                  <a:srgbClr val="002060"/>
                </a:solidFill>
                <a:hlinkClick r:id="rId4"/>
              </a:rPr>
              <a:t>https://vk.com/club62052374</a:t>
            </a:r>
            <a:r>
              <a:rPr lang="ru-RU" sz="2400" b="1" dirty="0">
                <a:solidFill>
                  <a:srgbClr val="002060"/>
                </a:solidFill>
              </a:rPr>
              <a:t>);</a:t>
            </a:r>
          </a:p>
          <a:p>
            <a:pPr lvl="0"/>
            <a:r>
              <a:rPr lang="ru-RU" sz="2400" b="1" dirty="0">
                <a:solidFill>
                  <a:srgbClr val="002060"/>
                </a:solidFill>
              </a:rPr>
              <a:t>Группа в </a:t>
            </a:r>
            <a:r>
              <a:rPr lang="ru-RU" sz="2400" b="1" dirty="0" err="1">
                <a:solidFill>
                  <a:srgbClr val="002060"/>
                </a:solidFill>
              </a:rPr>
              <a:t>Instagram</a:t>
            </a:r>
            <a:r>
              <a:rPr lang="ru-RU" sz="2400" b="1" dirty="0">
                <a:solidFill>
                  <a:srgbClr val="002060"/>
                </a:solidFill>
              </a:rPr>
              <a:t> (</a:t>
            </a:r>
            <a:r>
              <a:rPr lang="ru-RU" sz="2400" b="1" dirty="0" err="1">
                <a:solidFill>
                  <a:srgbClr val="002060"/>
                </a:solidFill>
              </a:rPr>
              <a:t>Инстаграм</a:t>
            </a:r>
            <a:r>
              <a:rPr lang="ru-RU" sz="2400" b="1" dirty="0">
                <a:solidFill>
                  <a:srgbClr val="002060"/>
                </a:solidFill>
              </a:rPr>
              <a:t>): Факультет </a:t>
            </a:r>
            <a:r>
              <a:rPr lang="ru-RU" sz="2400" b="1" dirty="0" err="1">
                <a:solidFill>
                  <a:srgbClr val="002060"/>
                </a:solidFill>
              </a:rPr>
              <a:t>ДиНО</a:t>
            </a:r>
            <a:r>
              <a:rPr lang="ru-RU" sz="2400" b="1" dirty="0">
                <a:solidFill>
                  <a:srgbClr val="002060"/>
                </a:solidFill>
              </a:rPr>
              <a:t>, Мозырский государственный педагогический университет имени </a:t>
            </a:r>
            <a:r>
              <a:rPr lang="ru-RU" sz="2400" b="1" dirty="0" err="1">
                <a:solidFill>
                  <a:srgbClr val="002060"/>
                </a:solidFill>
              </a:rPr>
              <a:t>И.П.Шамякина</a:t>
            </a:r>
            <a:r>
              <a:rPr lang="ru-RU" sz="2400" b="1" dirty="0">
                <a:solidFill>
                  <a:srgbClr val="002060"/>
                </a:solidFill>
              </a:rPr>
              <a:t> (</a:t>
            </a:r>
            <a:r>
              <a:rPr lang="ru-RU" sz="2400" b="1" u="sng" dirty="0">
                <a:solidFill>
                  <a:srgbClr val="002060"/>
                </a:solidFill>
                <a:hlinkClick r:id="rId5"/>
              </a:rPr>
              <a:t>https://www.instagram.com/dino_mspu/?hl=ru</a:t>
            </a:r>
            <a:r>
              <a:rPr lang="ru-RU" sz="2400" b="1" dirty="0">
                <a:solidFill>
                  <a:srgbClr val="002060"/>
                </a:solidFill>
              </a:rPr>
              <a:t>).</a:t>
            </a:r>
          </a:p>
        </p:txBody>
      </p:sp>
      <p:pic>
        <p:nvPicPr>
          <p:cNvPr id="16386" name="Picture 2" descr="C:\Users\home\Desktop\Наташа\rbwnWImZDbE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463516" y="4509120"/>
            <a:ext cx="4376196" cy="20876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rgbClr val="C00000"/>
                </a:solidFill>
              </a:rPr>
              <a:t>Уважаемые Абитуриенты</a:t>
            </a:r>
            <a:endParaRPr lang="ru-RU" sz="48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УО МГПУ им. И.П. </a:t>
            </a:r>
            <a:r>
              <a:rPr lang="ru-RU" sz="4400" b="1" dirty="0" err="1" smtClean="0">
                <a:solidFill>
                  <a:srgbClr val="002060"/>
                </a:solidFill>
              </a:rPr>
              <a:t>Шамякина</a:t>
            </a:r>
            <a:endParaRPr lang="ru-RU" sz="4400" b="1" dirty="0" smtClean="0">
              <a:solidFill>
                <a:srgbClr val="002060"/>
              </a:solidFill>
            </a:endParaRPr>
          </a:p>
          <a:p>
            <a:pPr algn="ctr">
              <a:buNone/>
            </a:pPr>
            <a:r>
              <a:rPr lang="ru-RU" sz="4400" b="1" dirty="0" smtClean="0">
                <a:solidFill>
                  <a:srgbClr val="002060"/>
                </a:solidFill>
              </a:rPr>
              <a:t>приглашает вас на обучение </a:t>
            </a:r>
            <a:br>
              <a:rPr lang="ru-RU" sz="4400" b="1" dirty="0" smtClean="0">
                <a:solidFill>
                  <a:srgbClr val="002060"/>
                </a:solidFill>
              </a:rPr>
            </a:br>
            <a:r>
              <a:rPr lang="ru-RU" sz="4400" b="1" dirty="0" smtClean="0">
                <a:solidFill>
                  <a:srgbClr val="002060"/>
                </a:solidFill>
              </a:rPr>
              <a:t>в </a:t>
            </a:r>
            <a:r>
              <a:rPr lang="ru-RU" sz="4400" b="1" dirty="0" smtClean="0">
                <a:solidFill>
                  <a:srgbClr val="002060"/>
                </a:solidFill>
              </a:rPr>
              <a:t>2021-2022  учебном году</a:t>
            </a:r>
            <a:r>
              <a:rPr lang="ru-RU" sz="4400" b="1" dirty="0" smtClean="0">
                <a:solidFill>
                  <a:srgbClr val="002060"/>
                </a:solidFill>
              </a:rPr>
              <a:t>!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72816"/>
            <a:ext cx="8686800" cy="4525963"/>
          </a:xfrm>
        </p:spPr>
        <p:txBody>
          <a:bodyPr/>
          <a:lstStyle/>
          <a:p>
            <a:pPr>
              <a:buClr>
                <a:srgbClr val="002060"/>
              </a:buClr>
              <a:buSzPct val="11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 1960 году в </a:t>
            </a:r>
            <a:r>
              <a:rPr lang="ru-RU" b="1" dirty="0" err="1" smtClean="0">
                <a:solidFill>
                  <a:srgbClr val="002060"/>
                </a:solidFill>
              </a:rPr>
              <a:t>Мозырском</a:t>
            </a:r>
            <a:r>
              <a:rPr lang="ru-RU" b="1" dirty="0" smtClean="0">
                <a:solidFill>
                  <a:srgbClr val="002060"/>
                </a:solidFill>
              </a:rPr>
              <a:t> государственном педагогическом институте открыт факультет начальных классов; </a:t>
            </a:r>
          </a:p>
          <a:p>
            <a:pPr>
              <a:buClr>
                <a:srgbClr val="002060"/>
              </a:buClr>
              <a:buSzPct val="11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 1964 году переименован в факультет педагогики и методики начального обучения;</a:t>
            </a:r>
          </a:p>
          <a:p>
            <a:pPr>
              <a:buClr>
                <a:srgbClr val="002060"/>
              </a:buClr>
              <a:buSzPct val="110000"/>
              <a:buFont typeface="Wingdings" pitchFamily="2" charset="2"/>
              <a:buChar char="ü"/>
            </a:pPr>
            <a:r>
              <a:rPr lang="ru-RU" b="1" dirty="0" smtClean="0">
                <a:solidFill>
                  <a:srgbClr val="002060"/>
                </a:solidFill>
              </a:rPr>
              <a:t>в 2006 году - в факультет дошкольного и начального образования.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://kartinki-vernisazh.ru/_ph/93/1/84050530.jpg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0375" y="4967434"/>
            <a:ext cx="1835696" cy="2015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188640"/>
            <a:ext cx="9116071" cy="144016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факультет дошкольного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и </a:t>
            </a:r>
            <a:r>
              <a:rPr lang="ru-RU" b="1" dirty="0">
                <a:solidFill>
                  <a:srgbClr val="C00000"/>
                </a:solidFill>
              </a:rPr>
              <a:t>начального образования</a:t>
            </a:r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890" y="1196752"/>
            <a:ext cx="3929090" cy="59495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Дошкольное образование</a:t>
            </a:r>
          </a:p>
        </p:txBody>
      </p:sp>
      <p:pic>
        <p:nvPicPr>
          <p:cNvPr id="2050" name="Picture 2" descr="C:\Users\home\Desktop\Наташа\bigphoto_73867_85318_100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591" y="1791711"/>
            <a:ext cx="3209688" cy="18313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64871" y="1192767"/>
            <a:ext cx="34545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Начальное образование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47903" y="3792523"/>
            <a:ext cx="21130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Логопедия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5976" y="3610735"/>
            <a:ext cx="4788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7313" indent="0" algn="ctr"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Социальная </a:t>
            </a:r>
            <a:r>
              <a:rPr lang="ru-RU" sz="2400" b="1" dirty="0">
                <a:solidFill>
                  <a:srgbClr val="002060"/>
                </a:solidFill>
              </a:rPr>
              <a:t>работа (социально-педагогическая деятельность</a:t>
            </a:r>
            <a:r>
              <a:rPr lang="ru-RU" sz="2400" b="1" dirty="0" smtClean="0">
                <a:solidFill>
                  <a:srgbClr val="002060"/>
                </a:solidFill>
              </a:rPr>
              <a:t>)</a:t>
            </a:r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2053" name="Picture 5" descr="C:\Users\home\Desktop\Наташа\shkola_3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b="8348"/>
          <a:stretch/>
        </p:blipFill>
        <p:spPr bwMode="auto">
          <a:xfrm>
            <a:off x="5220072" y="1791711"/>
            <a:ext cx="3256200" cy="1831307"/>
          </a:xfrm>
          <a:prstGeom prst="rect">
            <a:avLst/>
          </a:prstGeom>
          <a:noFill/>
        </p:spPr>
      </p:pic>
      <p:pic>
        <p:nvPicPr>
          <p:cNvPr id="2054" name="Picture 6" descr="C:\Users\home\Desktop\Наташа\6aec9aea8f13cd91289884be3c7c253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61286" y="4449697"/>
            <a:ext cx="3261818" cy="2129956"/>
          </a:xfrm>
          <a:prstGeom prst="rect">
            <a:avLst/>
          </a:prstGeom>
          <a:noFill/>
        </p:spPr>
      </p:pic>
      <p:pic>
        <p:nvPicPr>
          <p:cNvPr id="2055" name="Picture 7" descr="C:\Users\home\Desktop\Наташа\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20072" y="4548078"/>
            <a:ext cx="3333052" cy="2031575"/>
          </a:xfrm>
          <a:prstGeom prst="rect">
            <a:avLst/>
          </a:prstGeom>
          <a:noFill/>
        </p:spPr>
      </p:pic>
      <p:sp>
        <p:nvSpPr>
          <p:cNvPr id="12" name="Объект 2"/>
          <p:cNvSpPr txBox="1">
            <a:spLocks/>
          </p:cNvSpPr>
          <p:nvPr/>
        </p:nvSpPr>
        <p:spPr>
          <a:xfrm>
            <a:off x="137665" y="145770"/>
            <a:ext cx="9006335" cy="143870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"/>
              <a:defRPr kumimoji="0" sz="3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"/>
              <a:defRPr kumimoji="0"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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70000"/>
              <a:buFont typeface="Wingdings 2"/>
              <a:buChar char="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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"/>
              <a:defRPr kumimoji="0"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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"/>
              <a:defRPr kumimoji="0"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60000"/>
              <a:buFont typeface="Wingdings 2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Wingdings 2"/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Факультет обеспечивает профессиональную подготовку кадров с высшим образованием </a:t>
            </a:r>
            <a:r>
              <a:rPr lang="ru-RU" sz="2800" b="1" dirty="0" smtClean="0">
                <a:solidFill>
                  <a:srgbClr val="C00000"/>
                </a:solidFill>
              </a:rPr>
              <a:t>по </a:t>
            </a:r>
            <a:r>
              <a:rPr lang="ru-RU" sz="2800" b="1" dirty="0" smtClean="0">
                <a:solidFill>
                  <a:srgbClr val="C00000"/>
                </a:solidFill>
              </a:rPr>
              <a:t>специальностям: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Текст 4"/>
          <p:cNvSpPr>
            <a:spLocks noGrp="1"/>
          </p:cNvSpPr>
          <p:nvPr>
            <p:ph type="body" idx="2"/>
          </p:nvPr>
        </p:nvSpPr>
        <p:spPr>
          <a:xfrm>
            <a:off x="278559" y="692696"/>
            <a:ext cx="3008313" cy="5462588"/>
          </a:xfrm>
        </p:spPr>
        <p:txBody>
          <a:bodyPr/>
          <a:lstStyle/>
          <a:p>
            <a:r>
              <a:rPr lang="be-BY" dirty="0" smtClean="0"/>
              <a:t> </a:t>
            </a:r>
            <a:endParaRPr lang="ru-RU" dirty="0" smtClean="0"/>
          </a:p>
          <a:p>
            <a:r>
              <a:rPr lang="ru-RU" dirty="0" smtClean="0"/>
              <a:t> </a:t>
            </a: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ФАКУЛЬТЕТ ДОШКОЛЬНОГО </a:t>
            </a:r>
          </a:p>
          <a:p>
            <a:pPr algn="ctr">
              <a:spcBef>
                <a:spcPts val="0"/>
              </a:spcBef>
            </a:pPr>
            <a:r>
              <a:rPr lang="ru-RU" sz="2800" b="1" dirty="0" smtClean="0">
                <a:solidFill>
                  <a:srgbClr val="002060"/>
                </a:solidFill>
              </a:rPr>
              <a:t>И НАЧАЛЬНОГО ОБРАЗОВАНИЯ</a:t>
            </a:r>
          </a:p>
          <a:p>
            <a:r>
              <a:rPr lang="ru-RU" b="1" dirty="0" smtClean="0"/>
              <a:t> 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275856" y="142875"/>
            <a:ext cx="5868144" cy="6310461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2021 г. 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БУДЕТ ПРОВОДИТЬСЯ ПРИЕМ  НА СПЕЦИАЛЬНОСТИ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800" dirty="0" smtClean="0"/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ДНЕВНАЯ ФОРМА ПОЛУЧЕНИЯ ВЫСШЕГО ОБРАЗОВАНИЯ </a:t>
            </a:r>
          </a:p>
          <a:p>
            <a:pPr marL="457200" indent="-457200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FF0000"/>
                </a:solidFill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</a:rPr>
              <a:t>«Дошкольное образование» </a:t>
            </a:r>
          </a:p>
          <a:p>
            <a:pPr marL="457200" indent="-457200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«Начальное образование» </a:t>
            </a:r>
          </a:p>
          <a:p>
            <a:pPr marL="457200" indent="-457200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 err="1" smtClean="0">
                <a:solidFill>
                  <a:srgbClr val="C00000"/>
                </a:solidFill>
              </a:rPr>
              <a:t>Логодедия</a:t>
            </a:r>
            <a:r>
              <a:rPr lang="ru-RU" sz="2400" b="1" dirty="0" smtClean="0">
                <a:solidFill>
                  <a:srgbClr val="C00000"/>
                </a:solidFill>
              </a:rPr>
              <a:t>»</a:t>
            </a:r>
          </a:p>
          <a:p>
            <a:pPr marL="457200" indent="-457200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«</a:t>
            </a:r>
            <a:r>
              <a:rPr lang="ru-RU" sz="2400" b="1" dirty="0">
                <a:solidFill>
                  <a:srgbClr val="C00000"/>
                </a:solidFill>
              </a:rPr>
              <a:t>Социальная работа (социально-педагогическая деятельность</a:t>
            </a:r>
            <a:r>
              <a:rPr lang="ru-RU" sz="2400" b="1" dirty="0" smtClean="0">
                <a:solidFill>
                  <a:srgbClr val="C00000"/>
                </a:solidFill>
              </a:rPr>
              <a:t>)»</a:t>
            </a: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endParaRPr lang="ru-RU" sz="800" b="1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buFont typeface="Wingdings 2"/>
              <a:buNone/>
              <a:defRPr/>
            </a:pPr>
            <a:r>
              <a:rPr lang="ru-RU" sz="1800" b="1" dirty="0" smtClean="0">
                <a:solidFill>
                  <a:srgbClr val="002060"/>
                </a:solidFill>
              </a:rPr>
              <a:t>ЗАОЧНАЯ  ФОРМА ПОЛУЧЕНИЯ ВЫСШЕГО ОБРАЗОВАНИЯ </a:t>
            </a:r>
          </a:p>
          <a:p>
            <a:pPr marL="457200" indent="-457200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«Дошкольное образование» , 3,5 г. об.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«Начальное образование»</a:t>
            </a:r>
            <a:r>
              <a:rPr lang="ru-RU" sz="2400" b="1" dirty="0">
                <a:solidFill>
                  <a:srgbClr val="C00000"/>
                </a:solidFill>
              </a:rPr>
              <a:t> , 3,5 г. об.</a:t>
            </a:r>
          </a:p>
          <a:p>
            <a:pPr marL="457200" indent="-457200" fontAlgn="auto">
              <a:spcAft>
                <a:spcPts val="0"/>
              </a:spcAft>
              <a:buClr>
                <a:srgbClr val="C00000"/>
              </a:buClr>
              <a:buFont typeface="+mj-lt"/>
              <a:buAutoNum type="arabicPeriod"/>
              <a:defRPr/>
            </a:pPr>
            <a:r>
              <a:rPr lang="ru-RU" sz="2400" b="1" dirty="0" smtClean="0">
                <a:solidFill>
                  <a:srgbClr val="C00000"/>
                </a:solidFill>
              </a:rPr>
              <a:t>«Социальная работа (социально-педагогическая деятельность)»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5365" name="Рисунок 5" descr="korp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60222"/>
            <a:ext cx="2857281" cy="2431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431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Дошкольное образование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77318" cy="51435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     Дошкольное образование </a:t>
            </a:r>
            <a:r>
              <a:rPr lang="ru-RU" sz="2200" b="1" dirty="0" smtClean="0">
                <a:solidFill>
                  <a:srgbClr val="002060"/>
                </a:solidFill>
              </a:rPr>
              <a:t>– специальность, предметной областью которой является воспитание, обучение и развитие </a:t>
            </a:r>
            <a:r>
              <a:rPr lang="ru-RU" sz="2200" b="1" u="sng" dirty="0" smtClean="0">
                <a:solidFill>
                  <a:srgbClr val="002060"/>
                </a:solidFill>
              </a:rPr>
              <a:t>детей раннего и дошкольного возраста. </a:t>
            </a:r>
          </a:p>
          <a:p>
            <a:pPr algn="just">
              <a:buNone/>
            </a:pPr>
            <a:r>
              <a:rPr lang="ru-RU" sz="2200" b="1" dirty="0" smtClean="0">
                <a:solidFill>
                  <a:srgbClr val="002060"/>
                </a:solidFill>
              </a:rPr>
              <a:t>    Профессиональные компетенции в этой области формируются у студентов в процессе целостного изучения совокупности дисциплин, обеспечивающих педагогическое образование специалиста системы дошкольного образования.</a:t>
            </a:r>
          </a:p>
          <a:p>
            <a:pPr marL="252000" algn="ctr">
              <a:spcBef>
                <a:spcPts val="0"/>
              </a:spcBef>
              <a:buNone/>
            </a:pPr>
            <a:endParaRPr lang="ru-RU" sz="2200" dirty="0" smtClean="0"/>
          </a:p>
          <a:p>
            <a:pPr marL="252000" algn="ctr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rgbClr val="C00000"/>
                </a:solidFill>
              </a:rPr>
              <a:t>Объектами профессиональной деятельности специалиста являются: </a:t>
            </a:r>
          </a:p>
          <a:p>
            <a:pPr marL="252000" algn="ctr">
              <a:spcBef>
                <a:spcPts val="0"/>
              </a:spcBef>
              <a:buNone/>
            </a:pPr>
            <a:endParaRPr lang="ru-RU" sz="2200" dirty="0" smtClean="0"/>
          </a:p>
          <a:p>
            <a:pPr marL="252000" algn="just">
              <a:spcBef>
                <a:spcPts val="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дошкольные учреждения образования </a:t>
            </a:r>
          </a:p>
          <a:p>
            <a:pPr marL="252000" algn="just">
              <a:spcBef>
                <a:spcPts val="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средние общеобразовательные школы (разных типов) </a:t>
            </a:r>
          </a:p>
          <a:p>
            <a:pPr marL="252000" algn="just">
              <a:spcBef>
                <a:spcPts val="0"/>
              </a:spcBef>
            </a:pPr>
            <a:r>
              <a:rPr lang="ru-RU" sz="2200" b="1" dirty="0" smtClean="0">
                <a:solidFill>
                  <a:srgbClr val="002060"/>
                </a:solidFill>
              </a:rPr>
              <a:t>внешкольные воспитательные учреждения управленческая деятельность в органах образования</a:t>
            </a:r>
          </a:p>
          <a:p>
            <a:pPr algn="just">
              <a:buNone/>
            </a:pPr>
            <a:endParaRPr lang="ru-RU" sz="2200" dirty="0" smtClean="0"/>
          </a:p>
          <a:p>
            <a:pPr algn="just">
              <a:buNone/>
            </a:pPr>
            <a:endParaRPr lang="ru-RU" sz="2200" dirty="0" smtClean="0"/>
          </a:p>
          <a:p>
            <a:pPr algn="ctr">
              <a:buNone/>
            </a:pPr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2050" name="Picture 2" descr="http://liubavyshka.ru/_ph/27/2/7532245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63" y="5949281"/>
            <a:ext cx="2786737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Начальное образование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357299"/>
            <a:ext cx="8686800" cy="4286279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sz="2150" b="1" dirty="0" smtClean="0">
                <a:solidFill>
                  <a:srgbClr val="C00000"/>
                </a:solidFill>
              </a:rPr>
              <a:t>     Начальное образование</a:t>
            </a:r>
            <a:r>
              <a:rPr lang="ru-RU" sz="2150" dirty="0" smtClean="0"/>
              <a:t> </a:t>
            </a:r>
            <a:r>
              <a:rPr lang="ru-RU" sz="2150" b="1" dirty="0" smtClean="0">
                <a:solidFill>
                  <a:srgbClr val="002060"/>
                </a:solidFill>
              </a:rPr>
              <a:t>— это первый этап общего образования детей. </a:t>
            </a:r>
          </a:p>
          <a:p>
            <a:pPr marL="252000" algn="just">
              <a:spcBef>
                <a:spcPts val="0"/>
              </a:spcBef>
            </a:pPr>
            <a:r>
              <a:rPr lang="ru-RU" sz="2150" b="1" dirty="0" smtClean="0">
                <a:solidFill>
                  <a:srgbClr val="002060"/>
                </a:solidFill>
              </a:rPr>
              <a:t>Получая начальное образование, дети приобретают первые знания об окружающем мире, навыки общения и решения прикладных задач. </a:t>
            </a:r>
          </a:p>
          <a:p>
            <a:pPr marL="252000" algn="just">
              <a:spcBef>
                <a:spcPts val="0"/>
              </a:spcBef>
            </a:pPr>
            <a:r>
              <a:rPr lang="ru-RU" sz="2150" b="1" dirty="0" smtClean="0">
                <a:solidFill>
                  <a:srgbClr val="002060"/>
                </a:solidFill>
              </a:rPr>
              <a:t>На этом этапе формируется и начинает развиваться личность ребёнка, подчеркивает важность начального образования для общества и страны.</a:t>
            </a:r>
          </a:p>
          <a:p>
            <a:pPr marL="252000" algn="just">
              <a:spcBef>
                <a:spcPts val="0"/>
              </a:spcBef>
            </a:pPr>
            <a:endParaRPr lang="ru-RU" sz="2150" dirty="0" smtClean="0"/>
          </a:p>
          <a:p>
            <a:pPr marL="252000" algn="ctr">
              <a:spcBef>
                <a:spcPts val="0"/>
              </a:spcBef>
              <a:buNone/>
            </a:pPr>
            <a:r>
              <a:rPr lang="ru-RU" sz="2150" b="1" dirty="0" smtClean="0"/>
              <a:t> </a:t>
            </a:r>
            <a:r>
              <a:rPr lang="ru-RU" sz="2150" b="1" dirty="0" smtClean="0">
                <a:solidFill>
                  <a:srgbClr val="C00000"/>
                </a:solidFill>
              </a:rPr>
              <a:t>Объектами профессиональной деятельности специалиста являются: </a:t>
            </a:r>
            <a:endParaRPr lang="ru-RU" sz="2150" dirty="0" smtClean="0">
              <a:solidFill>
                <a:srgbClr val="C00000"/>
              </a:solidFill>
            </a:endParaRPr>
          </a:p>
          <a:p>
            <a:pPr fontAlgn="base">
              <a:spcBef>
                <a:spcPts val="0"/>
              </a:spcBef>
            </a:pPr>
            <a:r>
              <a:rPr lang="ru-RU" sz="2150" b="1" dirty="0" smtClean="0">
                <a:solidFill>
                  <a:srgbClr val="002060"/>
                </a:solidFill>
              </a:rPr>
              <a:t>образовательная деятельность</a:t>
            </a:r>
          </a:p>
          <a:p>
            <a:pPr fontAlgn="base">
              <a:spcBef>
                <a:spcPts val="0"/>
              </a:spcBef>
            </a:pPr>
            <a:r>
              <a:rPr lang="ru-RU" sz="2150" b="1" dirty="0" smtClean="0">
                <a:solidFill>
                  <a:srgbClr val="002060"/>
                </a:solidFill>
              </a:rPr>
              <a:t>управленческая деятельность в учреждениях и органах образования </a:t>
            </a:r>
          </a:p>
          <a:p>
            <a:pPr fontAlgn="base">
              <a:spcBef>
                <a:spcPts val="0"/>
              </a:spcBef>
            </a:pPr>
            <a:r>
              <a:rPr lang="ru-RU" sz="2150" b="1" dirty="0" smtClean="0">
                <a:solidFill>
                  <a:srgbClr val="002060"/>
                </a:solidFill>
              </a:rPr>
              <a:t>содержание начального образования</a:t>
            </a:r>
          </a:p>
        </p:txBody>
      </p:sp>
      <p:pic>
        <p:nvPicPr>
          <p:cNvPr id="3074" name="Picture 2" descr="http://animashki.info/uploads/posts/2016-06/1465724080_186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367" y="6021288"/>
            <a:ext cx="5697634" cy="827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Логопедия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554162"/>
            <a:ext cx="8712968" cy="480379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 smtClean="0"/>
              <a:t>       </a:t>
            </a:r>
            <a:r>
              <a:rPr lang="ru-RU" b="1" dirty="0" smtClean="0">
                <a:solidFill>
                  <a:srgbClr val="C00000"/>
                </a:solidFill>
              </a:rPr>
              <a:t>Логопеды</a:t>
            </a:r>
            <a:r>
              <a:rPr lang="ru-RU" b="1" dirty="0" smtClean="0"/>
              <a:t> </a:t>
            </a:r>
            <a:r>
              <a:rPr lang="ru-RU" b="1" dirty="0" smtClean="0">
                <a:solidFill>
                  <a:srgbClr val="002060"/>
                </a:solidFill>
              </a:rPr>
              <a:t>- специалисты, которые исправляют речевые дефекты, прибегая к различным коррекционным методикам; работают как с детьми, так и со взрослыми.</a:t>
            </a:r>
          </a:p>
          <a:p>
            <a:r>
              <a:rPr lang="ru-RU" b="1" dirty="0" smtClean="0">
                <a:solidFill>
                  <a:srgbClr val="002060"/>
                </a:solidFill>
              </a:rPr>
              <a:t>Логопед обучает людей правильно говорить, а речь является самой главной составляющей коммуникаций всего человечества: благодаря ей мы можем общаться с другими, делиться мыслями и передавать информацию. </a:t>
            </a:r>
          </a:p>
          <a:p>
            <a:endParaRPr lang="ru-RU" b="1" dirty="0" smtClean="0"/>
          </a:p>
          <a:p>
            <a:pPr marL="0" indent="0"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  Объектами профессиональной деятельности специалиста являются: 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образовательная деятельность в учреждениях, обеспечивающих получение специального дошкольного и школьного образования детьми с нарушениями речи</a:t>
            </a:r>
          </a:p>
          <a:p>
            <a:pPr fontAlgn="base"/>
            <a:r>
              <a:rPr lang="ru-RU" b="1" dirty="0" smtClean="0">
                <a:solidFill>
                  <a:srgbClr val="002060"/>
                </a:solidFill>
              </a:rPr>
              <a:t>управленческая деятельность в учреждениях и органах образования</a:t>
            </a:r>
          </a:p>
          <a:p>
            <a:endParaRPr lang="ru-RU" dirty="0"/>
          </a:p>
        </p:txBody>
      </p:sp>
      <p:pic>
        <p:nvPicPr>
          <p:cNvPr id="4098" name="Picture 2" descr="https://polina-anatolevna.nethouse.ru/static/img/0000/0006/3242/63242696.otfk4pyjqa.W6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6493" y="5733256"/>
            <a:ext cx="7419337" cy="1104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Социальная работа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14422"/>
            <a:ext cx="8496944" cy="564357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      Социальная работа</a:t>
            </a:r>
            <a:r>
              <a:rPr lang="ru-RU" sz="1800" dirty="0" smtClean="0"/>
              <a:t> </a:t>
            </a:r>
            <a:r>
              <a:rPr lang="ru-RU" sz="1800" b="1" dirty="0" smtClean="0">
                <a:solidFill>
                  <a:srgbClr val="002060"/>
                </a:solidFill>
              </a:rPr>
              <a:t>— профессиональная деятельность, имеющая целью содействовать людям, социальным группам в преодолении личностных и социальных трудностей посредством поддержки, защиты, коррекции и реабилитации.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Основной областью деятельности выпускников становится работа с социально незащищенными слоями населения – детьми, подростками, молодыми матерями, пенсионерами, мигрантами. </a:t>
            </a:r>
          </a:p>
          <a:p>
            <a:pPr marL="0" indent="0">
              <a:buNone/>
            </a:pPr>
            <a:r>
              <a:rPr lang="ru-RU" sz="1800" b="1" dirty="0" smtClean="0">
                <a:solidFill>
                  <a:srgbClr val="002060"/>
                </a:solidFill>
              </a:rPr>
              <a:t>      Многие выпускники находят свое призвание в правоохранительной деятельности, выбирая должности инспектора отдела по делам несовершеннолетних или социального педагога; других больше привлекает решение проблем трудоспособного населения, они выбирают путь специалиста службы занятости или социолога.</a:t>
            </a:r>
          </a:p>
          <a:p>
            <a:pPr>
              <a:buNone/>
            </a:pPr>
            <a:endParaRPr lang="ru-RU" sz="1800" dirty="0" smtClean="0"/>
          </a:p>
          <a:p>
            <a:pPr algn="ctr">
              <a:buNone/>
            </a:pPr>
            <a:r>
              <a:rPr lang="ru-RU" sz="1800" b="1" dirty="0" smtClean="0">
                <a:solidFill>
                  <a:srgbClr val="C00000"/>
                </a:solidFill>
              </a:rPr>
              <a:t>Объектами профессиональной деятельности специалиста являются: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</a:rPr>
              <a:t>семья, детские сады, школы, гимназии, лицеи, колледжи, школы-интернаты, дома-интернаты и пр.;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</a:rPr>
              <a:t>социальные службы помощи и пр.;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</a:rPr>
              <a:t>отделы социальной и воспитательной работы учреждений и предприятий, общественные организации и объединения;</a:t>
            </a:r>
          </a:p>
          <a:p>
            <a:pPr fontAlgn="base"/>
            <a:r>
              <a:rPr lang="ru-RU" sz="1800" b="1" dirty="0" smtClean="0">
                <a:solidFill>
                  <a:srgbClr val="002060"/>
                </a:solidFill>
              </a:rPr>
              <a:t>учреждения здравоохранения.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124" name="Picture 4" descr="http://m.gifmania.co.ee/Animeeritud-Gifid-Inimesed/Animatsioon-Professions/Pildi-Animeerimine-Stretcher-Bearers/Stretcher-Bearers-61147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193118"/>
            <a:ext cx="1619672" cy="1664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ВСТУПИТЕЛЬНЫЕ ИСПЫТАНИЯ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77318" cy="5143536"/>
          </a:xfrm>
        </p:spPr>
        <p:txBody>
          <a:bodyPr>
            <a:noAutofit/>
          </a:bodyPr>
          <a:lstStyle/>
          <a:p>
            <a:pPr marL="1247775" indent="-438150" algn="just">
              <a:buNone/>
            </a:pPr>
            <a:r>
              <a:rPr lang="ru-RU" sz="3600" b="1" dirty="0" smtClean="0">
                <a:solidFill>
                  <a:srgbClr val="002060"/>
                </a:solidFill>
              </a:rPr>
              <a:t>Дневная форма обучения</a:t>
            </a:r>
          </a:p>
          <a:p>
            <a:pPr marL="87313" indent="0" algn="just">
              <a:buNone/>
            </a:pPr>
            <a:r>
              <a:rPr lang="ru-RU" sz="2800" b="1" dirty="0" smtClean="0">
                <a:solidFill>
                  <a:srgbClr val="C00000"/>
                </a:solidFill>
              </a:rPr>
              <a:t>Специальности: «Дошкольное образование»,   «Начальное образование», «Логопедия», «</a:t>
            </a:r>
            <a:r>
              <a:rPr lang="ru-RU" sz="2800" b="1" dirty="0">
                <a:solidFill>
                  <a:srgbClr val="C00000"/>
                </a:solidFill>
              </a:rPr>
              <a:t>Социальная работа (социально-педагогическая деятельность</a:t>
            </a:r>
            <a:r>
              <a:rPr lang="ru-RU" sz="2800" b="1" dirty="0" smtClean="0">
                <a:solidFill>
                  <a:srgbClr val="C00000"/>
                </a:solidFill>
              </a:rPr>
              <a:t>)»</a:t>
            </a:r>
            <a:endParaRPr lang="ru-RU" sz="800" b="1" dirty="0" smtClean="0">
              <a:solidFill>
                <a:srgbClr val="C00000"/>
              </a:solidFill>
            </a:endParaRPr>
          </a:p>
          <a:p>
            <a:pPr marL="87313" indent="0" algn="just">
              <a:buNone/>
            </a:pPr>
            <a:endParaRPr lang="ru-RU" sz="800" b="1" dirty="0" smtClean="0">
              <a:solidFill>
                <a:srgbClr val="C00000"/>
              </a:solidFill>
            </a:endParaRPr>
          </a:p>
          <a:p>
            <a:pPr marL="1247775" indent="-4381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белорусский (русский) язык (ЦТ)</a:t>
            </a:r>
          </a:p>
          <a:p>
            <a:pPr marL="1247775" indent="-4381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биология (ЦТ)</a:t>
            </a:r>
          </a:p>
          <a:p>
            <a:pPr marL="1247775" indent="-438150" algn="just">
              <a:buClr>
                <a:srgbClr val="002060"/>
              </a:buClr>
              <a:buFont typeface="Wingdings" pitchFamily="2" charset="2"/>
              <a:buChar char="ü"/>
            </a:pPr>
            <a:r>
              <a:rPr lang="ru-RU" sz="2800" b="1" dirty="0" smtClean="0">
                <a:solidFill>
                  <a:srgbClr val="002060"/>
                </a:solidFill>
              </a:rPr>
              <a:t>история Беларуси (ЦТ)</a:t>
            </a:r>
          </a:p>
          <a:p>
            <a:pPr marL="0" indent="0" algn="just">
              <a:buClr>
                <a:srgbClr val="002060"/>
              </a:buClr>
              <a:buNone/>
            </a:pPr>
            <a:endParaRPr lang="ru-RU" sz="2200" b="1" dirty="0" smtClean="0">
              <a:solidFill>
                <a:srgbClr val="002060"/>
              </a:solidFill>
            </a:endParaRPr>
          </a:p>
          <a:p>
            <a:pPr algn="just">
              <a:buNone/>
            </a:pPr>
            <a:endParaRPr lang="ru-RU" sz="2200" dirty="0" smtClean="0"/>
          </a:p>
          <a:p>
            <a:pPr algn="just">
              <a:buNone/>
            </a:pPr>
            <a:endParaRPr lang="ru-RU" sz="2200" dirty="0" smtClean="0"/>
          </a:p>
          <a:p>
            <a:pPr algn="ctr">
              <a:buNone/>
            </a:pPr>
            <a:r>
              <a:rPr lang="ru-RU" sz="2200" dirty="0" smtClean="0"/>
              <a:t>  </a:t>
            </a:r>
            <a:endParaRPr lang="ru-RU" sz="2200" dirty="0"/>
          </a:p>
        </p:txBody>
      </p:sp>
      <p:pic>
        <p:nvPicPr>
          <p:cNvPr id="2050" name="Picture 2" descr="http://liubavyshka.ru/_ph/27/2/753224592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263" y="5949281"/>
            <a:ext cx="2786737" cy="90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6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1676</TotalTime>
  <Words>353</Words>
  <Application>Microsoft Office PowerPoint</Application>
  <PresentationFormat>Экран (4:3)</PresentationFormat>
  <Paragraphs>102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Трек</vt:lpstr>
      <vt:lpstr>Презентация PowerPoint</vt:lpstr>
      <vt:lpstr>факультет дошкольного  и начального образования</vt:lpstr>
      <vt:lpstr>Презентация PowerPoint</vt:lpstr>
      <vt:lpstr>Презентация PowerPoint</vt:lpstr>
      <vt:lpstr>Дошкольное образование</vt:lpstr>
      <vt:lpstr>Начальное образование</vt:lpstr>
      <vt:lpstr>Логопедия</vt:lpstr>
      <vt:lpstr>Социальная работа</vt:lpstr>
      <vt:lpstr>ВСТУПИТЕЛЬНЫЕ ИСПЫТАНИЯ</vt:lpstr>
      <vt:lpstr>ВСТУПИТЕЛЬНЫЕ ИСПЫТАНИЯ</vt:lpstr>
      <vt:lpstr>Информацию о проводимых мероприятиях на факультете вы можете узнать:</vt:lpstr>
      <vt:lpstr>Уважаемые Абитуриенты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пк</cp:lastModifiedBy>
  <cp:revision>35</cp:revision>
  <dcterms:created xsi:type="dcterms:W3CDTF">2018-09-27T15:31:03Z</dcterms:created>
  <dcterms:modified xsi:type="dcterms:W3CDTF">2021-04-21T08:36:21Z</dcterms:modified>
</cp:coreProperties>
</file>