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32" r:id="rId43"/>
    <p:sldId id="298" r:id="rId44"/>
    <p:sldId id="299" r:id="rId45"/>
    <p:sldId id="300" r:id="rId46"/>
    <p:sldId id="301" r:id="rId47"/>
    <p:sldId id="333" r:id="rId48"/>
    <p:sldId id="326" r:id="rId49"/>
    <p:sldId id="303" r:id="rId50"/>
    <p:sldId id="306" r:id="rId51"/>
    <p:sldId id="318" r:id="rId52"/>
    <p:sldId id="323" r:id="rId53"/>
    <p:sldId id="321" r:id="rId54"/>
    <p:sldId id="328"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0" d="100"/>
          <a:sy n="70" d="100"/>
        </p:scale>
        <p:origin x="-918"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321CFD-9D91-4A4F-AF0C-54F655806B5E}" type="datetimeFigureOut">
              <a:rPr lang="ru-RU" smtClean="0"/>
              <a:t>17.08.2017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B450E-DA3E-490E-979E-E2EE4C7E14EB}"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8F028C9-793C-4BB1-AC4F-47FD6805B0F9}" type="datetimeFigureOut">
              <a:rPr lang="ru-RU" smtClean="0"/>
              <a:pPr/>
              <a:t>17.08.2017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CDFC30-DDCC-4666-A3A9-FBEB407FB62C}" type="slidenum">
              <a:rPr lang="ru-RU" smtClean="0"/>
              <a:pPr/>
              <a:t>‹#›</a:t>
            </a:fld>
            <a:endParaRPr lang="ru-RU"/>
          </a:p>
        </p:txBody>
      </p:sp>
    </p:spTree>
  </p:cSld>
  <p:clrMapOvr>
    <a:masterClrMapping/>
  </p:clrMapOvr>
  <p:transition>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F028C9-793C-4BB1-AC4F-47FD6805B0F9}" type="datetimeFigureOut">
              <a:rPr lang="ru-RU" smtClean="0"/>
              <a:pPr/>
              <a:t>17.08.2017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CDFC30-DDCC-4666-A3A9-FBEB407FB62C}" type="slidenum">
              <a:rPr lang="ru-RU" smtClean="0"/>
              <a:pPr/>
              <a:t>‹#›</a:t>
            </a:fld>
            <a:endParaRPr lang="ru-RU"/>
          </a:p>
        </p:txBody>
      </p:sp>
    </p:spTree>
  </p:cSld>
  <p:clrMapOvr>
    <a:masterClrMapping/>
  </p:clrMapOvr>
  <p:transition>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F028C9-793C-4BB1-AC4F-47FD6805B0F9}" type="datetimeFigureOut">
              <a:rPr lang="ru-RU" smtClean="0"/>
              <a:pPr/>
              <a:t>17.08.2017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CDFC30-DDCC-4666-A3A9-FBEB407FB62C}" type="slidenum">
              <a:rPr lang="ru-RU" smtClean="0"/>
              <a:pPr/>
              <a:t>‹#›</a:t>
            </a:fld>
            <a:endParaRPr lang="ru-RU"/>
          </a:p>
        </p:txBody>
      </p:sp>
    </p:spTree>
  </p:cSld>
  <p:clrMapOvr>
    <a:masterClrMapping/>
  </p:clrMapOvr>
  <p:transition>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8F028C9-793C-4BB1-AC4F-47FD6805B0F9}" type="datetimeFigureOut">
              <a:rPr lang="ru-RU" smtClean="0"/>
              <a:pPr/>
              <a:t>17.08.2017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CDFC30-DDCC-4666-A3A9-FBEB407FB62C}" type="slidenum">
              <a:rPr lang="ru-RU" smtClean="0"/>
              <a:pPr/>
              <a:t>‹#›</a:t>
            </a:fld>
            <a:endParaRPr lang="ru-RU"/>
          </a:p>
        </p:txBody>
      </p:sp>
    </p:spTree>
  </p:cSld>
  <p:clrMapOvr>
    <a:masterClrMapping/>
  </p:clrMapOvr>
  <p:transition>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8F028C9-793C-4BB1-AC4F-47FD6805B0F9}" type="datetimeFigureOut">
              <a:rPr lang="ru-RU" smtClean="0"/>
              <a:pPr/>
              <a:t>17.08.2017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1CDFC30-DDCC-4666-A3A9-FBEB407FB62C}" type="slidenum">
              <a:rPr lang="ru-RU" smtClean="0"/>
              <a:pPr/>
              <a:t>‹#›</a:t>
            </a:fld>
            <a:endParaRPr lang="ru-RU"/>
          </a:p>
        </p:txBody>
      </p:sp>
    </p:spTree>
  </p:cSld>
  <p:clrMapOvr>
    <a:masterClrMapping/>
  </p:clrMapOvr>
  <p:transition>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8F028C9-793C-4BB1-AC4F-47FD6805B0F9}" type="datetimeFigureOut">
              <a:rPr lang="ru-RU" smtClean="0"/>
              <a:pPr/>
              <a:t>17.08.2017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CDFC30-DDCC-4666-A3A9-FBEB407FB62C}" type="slidenum">
              <a:rPr lang="ru-RU" smtClean="0"/>
              <a:pPr/>
              <a:t>‹#›</a:t>
            </a:fld>
            <a:endParaRPr lang="ru-RU"/>
          </a:p>
        </p:txBody>
      </p:sp>
    </p:spTree>
  </p:cSld>
  <p:clrMapOvr>
    <a:masterClrMapping/>
  </p:clrMapOvr>
  <p:transition>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8F028C9-793C-4BB1-AC4F-47FD6805B0F9}" type="datetimeFigureOut">
              <a:rPr lang="ru-RU" smtClean="0"/>
              <a:pPr/>
              <a:t>17.08.2017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1CDFC30-DDCC-4666-A3A9-FBEB407FB62C}" type="slidenum">
              <a:rPr lang="ru-RU" smtClean="0"/>
              <a:pPr/>
              <a:t>‹#›</a:t>
            </a:fld>
            <a:endParaRPr lang="ru-RU"/>
          </a:p>
        </p:txBody>
      </p:sp>
    </p:spTree>
  </p:cSld>
  <p:clrMapOvr>
    <a:masterClrMapping/>
  </p:clrMapOvr>
  <p:transition>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8F028C9-793C-4BB1-AC4F-47FD6805B0F9}" type="datetimeFigureOut">
              <a:rPr lang="ru-RU" smtClean="0"/>
              <a:pPr/>
              <a:t>17.08.2017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1CDFC30-DDCC-4666-A3A9-FBEB407FB62C}" type="slidenum">
              <a:rPr lang="ru-RU" smtClean="0"/>
              <a:pPr/>
              <a:t>‹#›</a:t>
            </a:fld>
            <a:endParaRPr lang="ru-RU"/>
          </a:p>
        </p:txBody>
      </p:sp>
    </p:spTree>
  </p:cSld>
  <p:clrMapOvr>
    <a:masterClrMapping/>
  </p:clrMapOvr>
  <p:transition>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8F028C9-793C-4BB1-AC4F-47FD6805B0F9}" type="datetimeFigureOut">
              <a:rPr lang="ru-RU" smtClean="0"/>
              <a:pPr/>
              <a:t>17.08.2017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1CDFC30-DDCC-4666-A3A9-FBEB407FB62C}" type="slidenum">
              <a:rPr lang="ru-RU" smtClean="0"/>
              <a:pPr/>
              <a:t>‹#›</a:t>
            </a:fld>
            <a:endParaRPr lang="ru-RU"/>
          </a:p>
        </p:txBody>
      </p:sp>
    </p:spTree>
  </p:cSld>
  <p:clrMapOvr>
    <a:masterClrMapping/>
  </p:clrMapOvr>
  <p:transition>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8F028C9-793C-4BB1-AC4F-47FD6805B0F9}" type="datetimeFigureOut">
              <a:rPr lang="ru-RU" smtClean="0"/>
              <a:pPr/>
              <a:t>17.08.2017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CDFC30-DDCC-4666-A3A9-FBEB407FB62C}" type="slidenum">
              <a:rPr lang="ru-RU" smtClean="0"/>
              <a:pPr/>
              <a:t>‹#›</a:t>
            </a:fld>
            <a:endParaRPr lang="ru-RU"/>
          </a:p>
        </p:txBody>
      </p:sp>
    </p:spTree>
  </p:cSld>
  <p:clrMapOvr>
    <a:masterClrMapping/>
  </p:clrMapOvr>
  <p:transition>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8F028C9-793C-4BB1-AC4F-47FD6805B0F9}" type="datetimeFigureOut">
              <a:rPr lang="ru-RU" smtClean="0"/>
              <a:pPr/>
              <a:t>17.08.2017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1CDFC30-DDCC-4666-A3A9-FBEB407FB62C}" type="slidenum">
              <a:rPr lang="ru-RU" smtClean="0"/>
              <a:pPr/>
              <a:t>‹#›</a:t>
            </a:fld>
            <a:endParaRPr lang="ru-RU"/>
          </a:p>
        </p:txBody>
      </p:sp>
    </p:spTree>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028C9-793C-4BB1-AC4F-47FD6805B0F9}" type="datetimeFigureOut">
              <a:rPr lang="ru-RU" smtClean="0"/>
              <a:pPr/>
              <a:t>17.08.2017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DFC30-DDCC-4666-A3A9-FBEB407FB62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library.kiwix.org/wikipedia_ru_all/A/html/&#1040;/&#1083;/&#1077;/&#1082;/&#1040;&#1083;&#1077;&#1082;&#1089;&#1072;&#1085;&#1076;&#1088;_&#1063;&#1080;&#1078;&#1077;&#1074;&#1089;&#1082;&#1080;&#1081;.html"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hyperlink" Target="http://uralmagnit.ru/images/stories/almanach/deyateli-evolucii/1080800.jpg" TargetMode="Externa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hyperlink" Target="http://uralmagnit.ru/images/stories/almanach/deyateli-evolucii/5.jpg" TargetMode="External"/><Relationship Id="rId7"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4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 Id="rId9" Type="http://schemas.openxmlformats.org/officeDocument/2006/relationships/image" Target="../media/image65.jpe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0.jpeg"/><Relationship Id="rId11" Type="http://schemas.openxmlformats.org/officeDocument/2006/relationships/image" Target="../media/image75.gif"/><Relationship Id="rId5" Type="http://schemas.openxmlformats.org/officeDocument/2006/relationships/image" Target="../media/image69.jpe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46.xml.rels><?xml version="1.0" encoding="UTF-8" standalone="yes"?>
<Relationships xmlns="http://schemas.openxmlformats.org/package/2006/relationships"><Relationship Id="rId3" Type="http://schemas.openxmlformats.org/officeDocument/2006/relationships/hyperlink" Target="https://wiki2.org/ru/%D0%97%D0%B5%D0%BC%D0%BD%D0%BE%D0%B5_%D1%8D%D1%85%D0%BE_%D1%81%D0%BE%D0%BB%D0%BD%D0%B5%D1%87%D0%BD%D1%8B%D1%85_%D0%B1%D1%83%D1%80%D1%8C"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iki2.org/ru/%D0%AF%D0%B3%D0%BE%D0%B4%D0%B8%D0%BD%D1%81%D0%BA%D0%B8%D0%B9,_%D0%92%D0%B8%D0%BA%D1%82%D0%BE%D1%80_%D0%9D%D0%B8%D0%BA%D0%BE%D0%BB%D0%B0%D0%B5%D0%B2%D0%B8%D1%87"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www.tstu.ru/win/kultur/museum/istmed/z5.htm" TargetMode="External"/><Relationship Id="rId13" Type="http://schemas.openxmlformats.org/officeDocument/2006/relationships/hyperlink" Target="http://www.cfo-info.com/okrug1e/rajonps/read7xuxmw.htm" TargetMode="External"/><Relationship Id="rId3" Type="http://schemas.openxmlformats.org/officeDocument/2006/relationships/hyperlink" Target="http://www.gmik.ru/chizhevsky.html" TargetMode="External"/><Relationship Id="rId7" Type="http://schemas.openxmlformats.org/officeDocument/2006/relationships/hyperlink" Target="http://www.tstu.ru/win/kultur/museum/istmed/istmed.htm" TargetMode="External"/><Relationship Id="rId12" Type="http://schemas.openxmlformats.org/officeDocument/2006/relationships/image" Target="../media/image7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dic.academic.ru/dic.nsf/ruwiki/708742" TargetMode="External"/><Relationship Id="rId11" Type="http://schemas.openxmlformats.org/officeDocument/2006/relationships/image" Target="../media/image78.jpeg"/><Relationship Id="rId5" Type="http://schemas.openxmlformats.org/officeDocument/2006/relationships/hyperlink" Target="http://dic.academic.ru/dic.nsf/ruwiki/708430" TargetMode="External"/><Relationship Id="rId15" Type="http://schemas.openxmlformats.org/officeDocument/2006/relationships/image" Target="../media/image80.jpeg"/><Relationship Id="rId10" Type="http://schemas.openxmlformats.org/officeDocument/2006/relationships/hyperlink" Target="http://kspu.kaluga.ru&#8250;doclib15/Forms/AllItems.aspx" TargetMode="External"/><Relationship Id="rId4" Type="http://schemas.openxmlformats.org/officeDocument/2006/relationships/hyperlink" Target="http://images.yandex.ru/yandsearch?text=%D0%BC%D0%B5%D0%BC%D0%BE%D1%80%D0%B8%D0%B0%D0%BB%D1%8C%D0%BD%D0%B0%D1%8F%20%D0%B4%D0%BE%D1%81%D0%BA%D0%B0%20%D1%87%D0%B8%D0%B6%D0%B5%D0%B2%D1%81%D0%BA%D0%BE%D0%B3%D0%BE&amp;noreask=1&amp;img_url=36lic.ru/Cosmos/rit.jpeg&amp;pos=0&amp;rpt=simage&amp;lr=213" TargetMode="External"/><Relationship Id="rId9" Type="http://schemas.openxmlformats.org/officeDocument/2006/relationships/hyperlink" Target="http://dic.academic.ru/dic.nsf/ruwiki/1513011" TargetMode="External"/><Relationship Id="rId14" Type="http://schemas.openxmlformats.org/officeDocument/2006/relationships/hyperlink" Target="http://dic.academic.ru/dic.nsf/ruwiki/68507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51.xml.rels><?xml version="1.0" encoding="UTF-8" standalone="yes"?>
<Relationships xmlns="http://schemas.openxmlformats.org/package/2006/relationships"><Relationship Id="rId8" Type="http://schemas.openxmlformats.org/officeDocument/2006/relationships/hyperlink" Target="http://www.stce.be/esww10/medals.php" TargetMode="External"/><Relationship Id="rId3" Type="http://schemas.openxmlformats.org/officeDocument/2006/relationships/image" Target="../media/image83.jpeg"/><Relationship Id="rId7" Type="http://schemas.openxmlformats.org/officeDocument/2006/relationships/hyperlink" Target="http://dic.academic.ru/dic.nsf/ruwiki/2708"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dic.academic.ru/dic.nsf/ruwiki/58" TargetMode="External"/><Relationship Id="rId5" Type="http://schemas.openxmlformats.org/officeDocument/2006/relationships/hyperlink" Target="http://dic.academic.ru/dic.nsf/ruwiki/14193" TargetMode="External"/><Relationship Id="rId10" Type="http://schemas.openxmlformats.org/officeDocument/2006/relationships/hyperlink" Target="http://www.cbr.ru/bank-notes_coins/base_of_memorable_coins/coins1.asp?cat_num=5110-0017" TargetMode="External"/><Relationship Id="rId4" Type="http://schemas.openxmlformats.org/officeDocument/2006/relationships/hyperlink" Target="http://www.karaganda-region.kz/rus/handbook_12_18" TargetMode="External"/><Relationship Id="rId9" Type="http://schemas.openxmlformats.org/officeDocument/2006/relationships/hyperlink" Target="https://wiki2.org/ru/%D0%9A%D0%BE%D1%81%D0%BC%D0%B8%D1%87%D0%B5%D1%81%D0%BA%D0%B0%D1%8F_%D0%BF%D0%BE%D0%B3%D0%BE%D0%B4%D0%B0"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hyperlink" Target="https://wiki2.org/ru/%D0%A7%D0%B8%D0%B6%D0%B5%D0%B2%D1%81%D0%BA%D0%B8%D0%B9,_%D0%90%D0%BB%D0%B5%D0%BA%D1%81%D0%B0%D0%BD%D0%B4%D1%80_%D0%9B%D0%B5%D0%BE%D0%BD%D0%B8%D0%B4%D0%BE%D0%B2%D0%B8%D1%87" TargetMode="External"/><Relationship Id="rId4" Type="http://schemas.openxmlformats.org/officeDocument/2006/relationships/hyperlink" Target="http://www.aero-news.ru/aeroflot-vvel-v-ekspluataciyu-novyj-aerobus-a320-a-chizhevskij/"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milekaluga.ru/visit/dom-muzey-a-l-chizhevskogo/" TargetMode="External"/><Relationship Id="rId3" Type="http://schemas.openxmlformats.org/officeDocument/2006/relationships/hyperlink" Target="http://iomn.net/" TargetMode="External"/><Relationship Id="rId7" Type="http://schemas.openxmlformats.org/officeDocument/2006/relationships/hyperlink" Target="https://youtu.be/tm01pl3vsW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peoples.ru/science/biology/chizhevskiy/" TargetMode="External"/><Relationship Id="rId5" Type="http://schemas.openxmlformats.org/officeDocument/2006/relationships/hyperlink" Target="http://chizhevskiy.ru/" TargetMode="External"/><Relationship Id="rId4" Type="http://schemas.openxmlformats.org/officeDocument/2006/relationships/hyperlink" Target="http://ru.wikipedia.org/" TargetMode="External"/><Relationship Id="rId9" Type="http://schemas.openxmlformats.org/officeDocument/2006/relationships/hyperlink" Target="http://www.xwx.ru/kartini.htm"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mailto:Vzlibrary@mail.gomel.by"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http://www.walkinspace.ru/photo/25-0-234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12290" name="Rectangle 2"/>
          <p:cNvSpPr>
            <a:spLocks noChangeArrowheads="1"/>
          </p:cNvSpPr>
          <p:nvPr/>
        </p:nvSpPr>
        <p:spPr bwMode="auto">
          <a:xfrm flipH="1">
            <a:off x="-540568" y="-81513"/>
            <a:ext cx="7200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12289" name="WordArt 1"/>
          <p:cNvSpPr>
            <a:spLocks noChangeArrowheads="1" noChangeShapeType="1" noTextEdit="1"/>
          </p:cNvSpPr>
          <p:nvPr/>
        </p:nvSpPr>
        <p:spPr bwMode="auto">
          <a:xfrm>
            <a:off x="467544" y="764704"/>
            <a:ext cx="8424936" cy="1368152"/>
          </a:xfrm>
          <a:prstGeom prst="rect">
            <a:avLst/>
          </a:prstGeom>
        </p:spPr>
        <p:txBody>
          <a:bodyPr wrap="none" fromWordArt="1">
            <a:prstTxWarp prst="textDeflate">
              <a:avLst>
                <a:gd name="adj" fmla="val 26227"/>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ru-RU"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«НА БЛАГО МИРА И ЧЕЛОВЕЧЕСТВА»</a:t>
            </a:r>
            <a:endPar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endParaRPr>
          </a:p>
        </p:txBody>
      </p:sp>
      <p:sp>
        <p:nvSpPr>
          <p:cNvPr id="12291" name="Rectangle 3"/>
          <p:cNvSpPr>
            <a:spLocks noChangeArrowheads="1"/>
          </p:cNvSpPr>
          <p:nvPr/>
        </p:nvSpPr>
        <p:spPr bwMode="auto">
          <a:xfrm>
            <a:off x="683568" y="2544382"/>
            <a:ext cx="792088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1" u="none" strike="noStrike" cap="none" normalizeH="0" baseline="0" dirty="0" smtClean="0">
                <a:ln>
                  <a:noFill/>
                </a:ln>
                <a:solidFill>
                  <a:srgbClr val="002060"/>
                </a:solidFill>
                <a:effectLst/>
                <a:latin typeface="Cambria" pitchFamily="18" charset="0"/>
                <a:ea typeface="Times New Roman" pitchFamily="18" charset="0"/>
                <a:cs typeface="Arial" pitchFamily="34" charset="0"/>
              </a:rPr>
              <a:t>(ИЗ ЖИЗНИ И ТВОРЧЕСТВА ПРОФЕССОРА А.Л. ЧИЖЕВСКОГО)</a:t>
            </a:r>
            <a:endParaRPr kumimoji="0" lang="ru-RU" sz="1100" b="0" i="0" u="none" strike="noStrike" cap="none" normalizeH="0" baseline="0" dirty="0" smtClean="0">
              <a:ln>
                <a:noFill/>
              </a:ln>
              <a:solidFill>
                <a:srgbClr val="00206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rgbClr val="000000"/>
              </a:solidFill>
              <a:effectLst/>
              <a:latin typeface="Cambria"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2060"/>
                </a:solidFill>
                <a:effectLst/>
                <a:latin typeface="Cambria" pitchFamily="18" charset="0"/>
                <a:ea typeface="Times New Roman" pitchFamily="18" charset="0"/>
                <a:cs typeface="Arial" pitchFamily="34" charset="0"/>
              </a:rPr>
              <a:t>(120 лет со дня рождения)</a:t>
            </a:r>
            <a:endParaRPr kumimoji="0" lang="ru-RU" sz="1100" b="0" i="0" u="none" strike="noStrike" cap="none" normalizeH="0" baseline="0" dirty="0" smtClean="0">
              <a:ln>
                <a:noFill/>
              </a:ln>
              <a:solidFill>
                <a:srgbClr val="00206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000000"/>
              </a:solidFill>
              <a:effectLst/>
              <a:latin typeface="Calibri"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600" dirty="0">
              <a:solidFill>
                <a:srgbClr val="000000"/>
              </a:solidFill>
              <a:latin typeface="Calibri"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000000"/>
              </a:solidFill>
              <a:effectLst/>
              <a:latin typeface="Calibri"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Calibri" pitchFamily="34" charset="0"/>
                <a:ea typeface="Times New Roman" pitchFamily="18" charset="0"/>
              </a:rPr>
              <a:t>В наше время – эпоху интенсивного освоения космического пространства – все более возрастает интерес к идеям А.Л.Чижевского, </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Calibri" pitchFamily="34" charset="0"/>
                <a:ea typeface="Times New Roman" pitchFamily="18" charset="0"/>
              </a:rPr>
              <a:t>одного из основоположников космического естествознания.</a:t>
            </a:r>
          </a:p>
          <a:p>
            <a:pPr marL="0" marR="0" lvl="0" indent="0" algn="ctr" defTabSz="914400" rtl="0" eaLnBrk="0" fontAlgn="base" latinLnBrk="0" hangingPunct="0">
              <a:lnSpc>
                <a:spcPct val="100000"/>
              </a:lnSpc>
              <a:spcBef>
                <a:spcPct val="0"/>
              </a:spcBef>
              <a:spcAft>
                <a:spcPct val="0"/>
              </a:spcAft>
              <a:buClrTx/>
              <a:buSzTx/>
              <a:buFontTx/>
              <a:buNone/>
              <a:tabLst/>
            </a:pPr>
            <a:endParaRPr lang="ru-RU" sz="1600" dirty="0">
              <a:solidFill>
                <a:srgbClr val="000000"/>
              </a:solidFill>
              <a:latin typeface="Calibri"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000000"/>
              </a:solidFill>
              <a:effectLst/>
              <a:latin typeface="Calibri"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600" dirty="0" smtClean="0">
              <a:solidFill>
                <a:srgbClr val="000000"/>
              </a:solidFill>
              <a:latin typeface="Calibri"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600" dirty="0">
              <a:solidFill>
                <a:srgbClr val="000000"/>
              </a:solidFill>
              <a:latin typeface="Calibri"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sz="1600" dirty="0" smtClean="0">
                <a:solidFill>
                  <a:srgbClr val="000000"/>
                </a:solidFill>
                <a:latin typeface="Calibri" pitchFamily="34" charset="0"/>
                <a:ea typeface="Times New Roman" pitchFamily="18" charset="0"/>
              </a:rPr>
              <a:t>2017</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pic>
        <p:nvPicPr>
          <p:cNvPr id="12290" name="Picture 2" descr="http://sm.evg-rumjantsev.ru/pictures/chizhevskie.jpg"/>
          <p:cNvPicPr>
            <a:picLocks noChangeAspect="1" noChangeArrowheads="1"/>
          </p:cNvPicPr>
          <p:nvPr/>
        </p:nvPicPr>
        <p:blipFill>
          <a:blip r:embed="rId3" cstate="print"/>
          <a:srcRect/>
          <a:stretch>
            <a:fillRect/>
          </a:stretch>
        </p:blipFill>
        <p:spPr bwMode="auto">
          <a:xfrm>
            <a:off x="6084168" y="3140968"/>
            <a:ext cx="2880320" cy="2088232"/>
          </a:xfrm>
          <a:prstGeom prst="rect">
            <a:avLst/>
          </a:prstGeom>
          <a:noFill/>
        </p:spPr>
      </p:pic>
      <p:sp>
        <p:nvSpPr>
          <p:cNvPr id="12291" name="Rectangle 3"/>
          <p:cNvSpPr>
            <a:spLocks noChangeArrowheads="1"/>
          </p:cNvSpPr>
          <p:nvPr/>
        </p:nvSpPr>
        <p:spPr bwMode="auto">
          <a:xfrm>
            <a:off x="179512" y="51474"/>
            <a:ext cx="8964488"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В сентябре 1915 года Чижевский уехал в Москву на учёбу. Если в Коммерческом институте существовала классическая схема занятий, то в Археологическом институте, куда он поступил вольнослушателем, профессора с первых дней учебы вовлекали студентов в научную деятельность. Естественно, Александр воспользовался этим и предложил сделать доклад о результатах своих наблюдений за Солнцем. Первые свои соображения о связи солнечной активности и процессов на Земле Чижевский высказал в октябре 1915 года в докладе «Влияние пертурбаций в электрическом режиме Солнца на биологические явления». Доклад вызвал бурную дискуссию, где мнения и студентов, и преподавателей разделились полярно.</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Будучи студентом Московского археологического института, Чижевский зимой 1915-1916 годов посещал московские литературные вечера и кружки, на которых познакомился со многими писателями и поэтами. В частности, состоялось его знакомство с </a:t>
            </a:r>
            <a:r>
              <a:rPr kumimoji="0" lang="ru-RU" sz="1200" b="1" i="0" u="none" strike="noStrike" cap="none" normalizeH="0" baseline="0" dirty="0" smtClean="0">
                <a:ln>
                  <a:noFill/>
                </a:ln>
                <a:solidFill>
                  <a:schemeClr val="tx1"/>
                </a:solidFill>
                <a:effectLst/>
                <a:ea typeface="Times New Roman" pitchFamily="18" charset="0"/>
                <a:cs typeface="Calibri" pitchFamily="34" charset="0"/>
              </a:rPr>
              <a:t>Иваном Алексеевичем Буниным</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и </a:t>
            </a:r>
            <a:r>
              <a:rPr kumimoji="0" lang="ru-RU" sz="1200" b="1" i="0" u="none" strike="noStrike" cap="none" normalizeH="0" baseline="0" dirty="0" smtClean="0">
                <a:ln>
                  <a:noFill/>
                </a:ln>
                <a:solidFill>
                  <a:schemeClr val="tx1"/>
                </a:solidFill>
                <a:effectLst/>
                <a:ea typeface="Times New Roman" pitchFamily="18" charset="0"/>
                <a:cs typeface="Calibri" pitchFamily="34" charset="0"/>
              </a:rPr>
              <a:t>Валерием Яковлевичем Брюсовым.</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Чижевский был также знаком с известными литераторами –</a:t>
            </a:r>
            <a:r>
              <a:rPr kumimoji="0" lang="ru-RU" sz="1200" b="1" i="0" u="none" strike="noStrike" cap="none" normalizeH="0" baseline="0" dirty="0" smtClean="0">
                <a:ln>
                  <a:noFill/>
                </a:ln>
                <a:solidFill>
                  <a:schemeClr val="tx1"/>
                </a:solidFill>
                <a:effectLst/>
                <a:ea typeface="Times New Roman" pitchFamily="18" charset="0"/>
                <a:cs typeface="Calibri" pitchFamily="34" charset="0"/>
              </a:rPr>
              <a:t> А.Н. Толстым, Л.Н. Андреевым, А.И. Куприным, Игорем Северяниным, С.А. Есениным, В.В. Маяковским, А.М. Горьким, </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дружил с композитором </a:t>
            </a:r>
            <a:r>
              <a:rPr kumimoji="0" lang="ru-RU" sz="1200" b="1" i="0" u="none" strike="noStrike" cap="none" normalizeH="0" baseline="0" dirty="0" smtClean="0">
                <a:ln>
                  <a:noFill/>
                </a:ln>
                <a:solidFill>
                  <a:srgbClr val="000000"/>
                </a:solidFill>
                <a:effectLst/>
                <a:ea typeface="Times New Roman" pitchFamily="18" charset="0"/>
                <a:cs typeface="Calibri" pitchFamily="34" charset="0"/>
              </a:rPr>
              <a:t>Н. П. Раковым.</a:t>
            </a:r>
            <a:endParaRPr kumimoji="0" lang="ru-RU" sz="1200" b="0" i="0" u="none" strike="noStrike" cap="none" normalizeH="0" baseline="0" dirty="0" smtClean="0">
              <a:ln>
                <a:noFill/>
              </a:ln>
              <a:solidFill>
                <a:schemeClr val="tx1"/>
              </a:solidFill>
              <a:effectLst/>
            </a:endParaRPr>
          </a:p>
        </p:txBody>
      </p:sp>
      <p:sp>
        <p:nvSpPr>
          <p:cNvPr id="12292" name="Rectangle 4"/>
          <p:cNvSpPr>
            <a:spLocks noChangeArrowheads="1"/>
          </p:cNvSpPr>
          <p:nvPr/>
        </p:nvSpPr>
        <p:spPr bwMode="auto">
          <a:xfrm>
            <a:off x="179512" y="2305403"/>
            <a:ext cx="896448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Даже став студентом, Чижевский не оставил мысли об участии в войне. Его всегда отличали смелость и патриотизм, готовность защищать Родину. Поэтому в 1916 г. он летом, оставив учебу в университете, отправился вольнонаемным на фронт, </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участвовал в боях в Галиции,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где воевал артиллеристом вместе с отцом в 8-й армии под командованием А.А. Брусилова. В боях Александр Чижевский был ранен, контужен и по состоянию здоровья демобилизован в декабре того же года. За мужество и самоотверженность он был награжден Георгиевским крестом</a:t>
            </a:r>
            <a:r>
              <a:rPr kumimoji="0" lang="ru-RU" sz="1200" b="1" i="0" u="none" strike="noStrike" cap="none" normalizeH="0" baseline="0" dirty="0" smtClean="0">
                <a:ln>
                  <a:noFill/>
                </a:ln>
                <a:solidFill>
                  <a:srgbClr val="990000"/>
                </a:solidFill>
                <a:effectLst/>
                <a:ea typeface="Times New Roman" pitchFamily="18" charset="0"/>
                <a:cs typeface="Calibri" pitchFamily="34" charset="0"/>
              </a:rPr>
              <a:t> </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IV</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степени (солдатским).</a:t>
            </a:r>
            <a:endParaRPr kumimoji="0" lang="ru-RU" sz="1800" b="0" i="0" u="none" strike="noStrike" cap="none" normalizeH="0" baseline="0" dirty="0" smtClean="0">
              <a:ln>
                <a:noFill/>
              </a:ln>
              <a:solidFill>
                <a:schemeClr val="tx1"/>
              </a:solidFill>
              <a:effectLst/>
            </a:endParaRPr>
          </a:p>
        </p:txBody>
      </p:sp>
      <p:sp>
        <p:nvSpPr>
          <p:cNvPr id="12293" name="Rectangle 5"/>
          <p:cNvSpPr>
            <a:spLocks noChangeArrowheads="1"/>
          </p:cNvSpPr>
          <p:nvPr/>
        </p:nvSpPr>
        <p:spPr bwMode="auto">
          <a:xfrm>
            <a:off x="179512" y="3257046"/>
            <a:ext cx="583264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Учеба, прервавшаяся в связи с уходом на фронт, возобновилась в декабре 1916 года. Сдав экзамены в Московском археологическом институте, и защитив магистерскую диссертацию под заглавием </a:t>
            </a:r>
            <a:r>
              <a:rPr kumimoji="0" lang="ru-RU" sz="1200" b="1" i="0" u="none" strike="noStrike" cap="none" normalizeH="0" baseline="0" dirty="0" smtClean="0">
                <a:ln>
                  <a:noFill/>
                </a:ln>
                <a:solidFill>
                  <a:schemeClr val="tx1"/>
                </a:solidFill>
                <a:effectLst/>
                <a:ea typeface="Times New Roman" pitchFamily="18" charset="0"/>
                <a:cs typeface="Calibri" pitchFamily="34" charset="0"/>
              </a:rPr>
              <a:t>«Русская лирика XVIII века»</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А.Чижевский получает 7 мая 1917 года «Свидетельство» о том, что им окончен полный курс наук по археографическому отделению Института, что он удостоен </a:t>
            </a:r>
            <a:r>
              <a:rPr kumimoji="0" lang="ru-RU" sz="1200" b="0" i="0" strike="noStrike" cap="none" normalizeH="0" baseline="0" dirty="0" smtClean="0">
                <a:ln>
                  <a:noFill/>
                </a:ln>
                <a:solidFill>
                  <a:schemeClr val="tx1"/>
                </a:solidFill>
                <a:effectLst/>
                <a:ea typeface="Times New Roman" pitchFamily="18" charset="0"/>
                <a:cs typeface="Calibri" pitchFamily="34" charset="0"/>
              </a:rPr>
              <a:t>звания ученого археолога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с </a:t>
            </a:r>
            <a:r>
              <a:rPr lang="ru-RU" sz="1200" dirty="0" smtClean="0">
                <a:ea typeface="Times New Roman" pitchFamily="18" charset="0"/>
                <a:cs typeface="Calibri" pitchFamily="34" charset="0"/>
              </a:rPr>
              <a:t>зачислением в действительные члены института, и оставлен для работы над докторской диссертацией.</a:t>
            </a:r>
            <a:endParaRPr kumimoji="0" lang="ru-RU" sz="1800" b="0" i="0" u="none" strike="noStrike" cap="none" normalizeH="0" baseline="0" dirty="0" smtClean="0">
              <a:ln>
                <a:noFill/>
              </a:ln>
              <a:solidFill>
                <a:schemeClr val="tx1"/>
              </a:solidFill>
              <a:effectLst/>
            </a:endParaRPr>
          </a:p>
        </p:txBody>
      </p:sp>
      <p:sp>
        <p:nvSpPr>
          <p:cNvPr id="10" name="Прямоугольник 9"/>
          <p:cNvSpPr/>
          <p:nvPr/>
        </p:nvSpPr>
        <p:spPr>
          <a:xfrm>
            <a:off x="7092280" y="5157192"/>
            <a:ext cx="648072" cy="276999"/>
          </a:xfrm>
          <a:prstGeom prst="rect">
            <a:avLst/>
          </a:prstGeom>
        </p:spPr>
        <p:txBody>
          <a:bodyPr wrap="square">
            <a:spAutoFit/>
          </a:bodyPr>
          <a:lstStyle/>
          <a:p>
            <a:r>
              <a:rPr lang="ru-RU" sz="1200" dirty="0" smtClean="0">
                <a:latin typeface="Arial" pitchFamily="34" charset="0"/>
                <a:ea typeface="Times New Roman" pitchFamily="18" charset="0"/>
                <a:cs typeface="Arial" pitchFamily="34" charset="0"/>
              </a:rPr>
              <a:t>1917 г.</a:t>
            </a:r>
            <a:endParaRPr lang="ru-RU" sz="1200" dirty="0"/>
          </a:p>
        </p:txBody>
      </p:sp>
      <p:sp>
        <p:nvSpPr>
          <p:cNvPr id="11" name="Прямоугольник 10"/>
          <p:cNvSpPr/>
          <p:nvPr/>
        </p:nvSpPr>
        <p:spPr>
          <a:xfrm>
            <a:off x="179512" y="4581128"/>
            <a:ext cx="5832648" cy="1015663"/>
          </a:xfrm>
          <a:prstGeom prst="rect">
            <a:avLst/>
          </a:prstGeom>
        </p:spPr>
        <p:txBody>
          <a:bodyPr wrap="square">
            <a:spAutoFit/>
          </a:bodyPr>
          <a:lstStyle/>
          <a:p>
            <a:pPr algn="just"/>
            <a:r>
              <a:rPr lang="ru-RU" sz="1200" dirty="0" smtClean="0">
                <a:ea typeface="Times New Roman" pitchFamily="18" charset="0"/>
                <a:cs typeface="Calibri" pitchFamily="34" charset="0"/>
              </a:rPr>
              <a:t>В 1917-1923 годах  Чижевский читает курсы лекций в Археологическом институте «История развития точных наук в древнем мире», «История археологических открытий» и продолжает учиться: в качестве вольнослушателя посещает лекции физико-математического факультета Московского университета по естественно-математическому отделению (1915-1919 годы). </a:t>
            </a:r>
            <a:endParaRPr lang="ru-RU" sz="1200" dirty="0"/>
          </a:p>
        </p:txBody>
      </p:sp>
      <p:sp>
        <p:nvSpPr>
          <p:cNvPr id="12294" name="Rectangle 6"/>
          <p:cNvSpPr>
            <a:spLocks noChangeArrowheads="1"/>
          </p:cNvSpPr>
          <p:nvPr/>
        </p:nvSpPr>
        <p:spPr bwMode="auto">
          <a:xfrm>
            <a:off x="179512" y="5504115"/>
            <a:ext cx="8964488"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ts val="600"/>
              </a:spcAft>
            </a:pPr>
            <a:r>
              <a:rPr lang="ru-RU" sz="1200" dirty="0" smtClean="0">
                <a:ea typeface="Times New Roman" pitchFamily="18" charset="0"/>
                <a:cs typeface="Calibri" pitchFamily="34" charset="0"/>
              </a:rPr>
              <a:t>В декабре 1917 г. А.Л. Чижевский защищает </a:t>
            </a:r>
            <a:r>
              <a:rPr lang="ru-RU" sz="1200" dirty="0" smtClean="0">
                <a:solidFill>
                  <a:srgbClr val="000000"/>
                </a:solidFill>
                <a:ea typeface="Times New Roman" pitchFamily="18" charset="0"/>
                <a:cs typeface="Calibri" pitchFamily="34" charset="0"/>
              </a:rPr>
              <a:t>на степень магистра всеобщей истории</a:t>
            </a:r>
            <a:r>
              <a:rPr lang="ru-RU" sz="1200" dirty="0" smtClean="0">
                <a:ea typeface="Times New Roman" pitchFamily="18" charset="0"/>
                <a:cs typeface="Calibri" pitchFamily="34" charset="0"/>
              </a:rPr>
              <a:t> еще одну диссертацию на тему </a:t>
            </a:r>
            <a:r>
              <a:rPr lang="ru-RU" sz="1200" b="1" dirty="0" smtClean="0">
                <a:ea typeface="Times New Roman" pitchFamily="18" charset="0"/>
                <a:cs typeface="Calibri" pitchFamily="34" charset="0"/>
              </a:rPr>
              <a:t>"Эволюция физико-математических наук в древнем мире",</a:t>
            </a:r>
            <a:r>
              <a:rPr lang="ru-RU" sz="1200" dirty="0" smtClean="0">
                <a:ea typeface="Times New Roman" pitchFamily="18" charset="0"/>
                <a:cs typeface="Calibri" pitchFamily="34" charset="0"/>
              </a:rPr>
              <a:t> участвует в работе калужского «Общества по изучению природы».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В марте 1918 года в Калуге были организованы Калужские пехотные командные курсы по подготовке командного состава РККА. Леонид Васильевич Чижевский, отец А.Чижевского был назначен начальником курсов.</a:t>
            </a:r>
          </a:p>
          <a:p>
            <a:pPr algn="just" fontAlgn="base">
              <a:spcBef>
                <a:spcPct val="0"/>
              </a:spcBef>
              <a:spcAft>
                <a:spcPct val="0"/>
              </a:spcAft>
            </a:pPr>
            <a:r>
              <a:rPr lang="ru-RU" sz="1200" dirty="0" smtClean="0"/>
              <a:t>С октября 1918 года по август 1920 года русский язык и литературу преподавал на курсах Александр Чижевский. В 1918 году в связи с переходом на новую орфографию он составляет учебник русского языка в соответствии с новыми правилами. </a:t>
            </a:r>
            <a:endParaRPr kumimoji="0" lang="ru-RU" sz="1800" b="0" i="0" u="none" strike="noStrike" cap="none" normalizeH="0" baseline="0" dirty="0" smtClean="0">
              <a:ln>
                <a:noFill/>
              </a:ln>
              <a:solidFill>
                <a:schemeClr val="tx1"/>
              </a:solidFill>
              <a:effectLst/>
            </a:endParaRPr>
          </a:p>
        </p:txBody>
      </p:sp>
    </p:spTree>
  </p:cSld>
  <p:clrMapOvr>
    <a:masterClrMapping/>
  </p:clrMapOvr>
  <p:transition>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0"/>
            <a:ext cx="9296399" cy="7021016"/>
          </a:xfrm>
          <a:prstGeom prst="rect">
            <a:avLst/>
          </a:prstGeom>
          <a:noFill/>
        </p:spPr>
      </p:pic>
      <p:sp>
        <p:nvSpPr>
          <p:cNvPr id="11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265" name="Рисунок 4" descr="http://www.kosmofizika.ru/history/chizh_files/c003.jpg"/>
          <p:cNvPicPr>
            <a:picLocks noChangeAspect="1" noChangeArrowheads="1"/>
          </p:cNvPicPr>
          <p:nvPr/>
        </p:nvPicPr>
        <p:blipFill>
          <a:blip r:embed="rId3" cstate="print"/>
          <a:srcRect/>
          <a:stretch>
            <a:fillRect/>
          </a:stretch>
        </p:blipFill>
        <p:spPr bwMode="auto">
          <a:xfrm>
            <a:off x="7308304" y="332656"/>
            <a:ext cx="1671067" cy="2232248"/>
          </a:xfrm>
          <a:prstGeom prst="rect">
            <a:avLst/>
          </a:prstGeom>
          <a:noFill/>
        </p:spPr>
      </p:pic>
      <p:sp>
        <p:nvSpPr>
          <p:cNvPr id="11267" name="Rectangle 3"/>
          <p:cNvSpPr>
            <a:spLocks noChangeArrowheads="1"/>
          </p:cNvSpPr>
          <p:nvPr/>
        </p:nvSpPr>
        <p:spPr bwMode="auto">
          <a:xfrm>
            <a:off x="179512" y="236968"/>
            <a:ext cx="7128792" cy="2015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Calibri" pitchFamily="34" charset="0"/>
              </a:rPr>
              <a:t>В </a:t>
            </a:r>
            <a:r>
              <a:rPr kumimoji="0" lang="ru-RU" sz="1200" b="1" i="0" u="none" strike="noStrike" cap="none" normalizeH="0" baseline="0" dirty="0" smtClean="0">
                <a:ln>
                  <a:noFill/>
                </a:ln>
                <a:solidFill>
                  <a:srgbClr val="000000"/>
                </a:solidFill>
                <a:effectLst/>
                <a:ea typeface="Times New Roman" pitchFamily="18" charset="0"/>
                <a:cs typeface="Calibri" pitchFamily="34" charset="0"/>
              </a:rPr>
              <a:t>мае 1918 года </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А.Л.Чижевский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представил на историко-филологический факультет Московского университета диссертацию на степень </a:t>
            </a:r>
            <a:r>
              <a:rPr kumimoji="0" lang="ru-RU" sz="1200" b="0" i="0" u="sng" strike="noStrike" cap="none" normalizeH="0" baseline="0" dirty="0" smtClean="0">
                <a:ln>
                  <a:noFill/>
                </a:ln>
                <a:solidFill>
                  <a:schemeClr val="tx1"/>
                </a:solidFill>
                <a:effectLst/>
                <a:ea typeface="Times New Roman" pitchFamily="18" charset="0"/>
                <a:cs typeface="Calibri" pitchFamily="34" charset="0"/>
              </a:rPr>
              <a:t>доктора всеобщей истории </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на тему </a:t>
            </a:r>
            <a:r>
              <a:rPr kumimoji="0" lang="ru-RU" sz="1200" b="1" i="0" u="none" strike="noStrike" cap="none" normalizeH="0" baseline="0" dirty="0" smtClean="0">
                <a:ln>
                  <a:noFill/>
                </a:ln>
                <a:solidFill>
                  <a:srgbClr val="000000"/>
                </a:solidFill>
                <a:effectLst/>
                <a:ea typeface="Times New Roman" pitchFamily="18" charset="0"/>
                <a:cs typeface="Calibri" pitchFamily="34" charset="0"/>
              </a:rPr>
              <a:t>"Исследование периодичности всемирно-исторического процесса",</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а 26 октября того же года успешно защитил ее</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 (фото справа). С</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одержание диссертации составили материалы по изучению им солнечно-земных связей в 1915-1916 гг. </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Спустя 6 лет диссертация была изложена в книге «Физические факторы исторического процесса».</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Calibri" pitchFamily="34" charset="0"/>
              </a:rPr>
              <a:t>Теория Чижевского выражалась в следующем: он заметил, что циклы солнечной активности проявляют себя в биосфере, изменяя все жизненные процессы, начиная от урожайности и кончая заболеваемостью и психической настроенностью человечества. Это отражается на динамике конкретных политико-экономических кризисах и т.д.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Тема диссертации была достаточно сенсационной, но в те голодные месяцы мало кто думал о науке.</a:t>
            </a:r>
            <a:r>
              <a:rPr kumimoji="0" lang="ru-RU" sz="1200" b="0" i="0" u="none" strike="noStrike" cap="none" normalizeH="0" baseline="0" dirty="0" smtClean="0">
                <a:ln>
                  <a:noFill/>
                </a:ln>
                <a:solidFill>
                  <a:schemeClr val="tx1"/>
                </a:solidFill>
                <a:effectLst/>
              </a:rPr>
              <a:t> </a:t>
            </a:r>
          </a:p>
        </p:txBody>
      </p:sp>
      <p:sp>
        <p:nvSpPr>
          <p:cNvPr id="11268" name="Rectangle 4"/>
          <p:cNvSpPr>
            <a:spLocks noChangeArrowheads="1"/>
          </p:cNvSpPr>
          <p:nvPr/>
        </p:nvSpPr>
        <p:spPr bwMode="auto">
          <a:xfrm>
            <a:off x="7308304" y="2596818"/>
            <a:ext cx="183569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buFontTx/>
              <a:buNone/>
              <a:tabLst/>
            </a:pPr>
            <a:r>
              <a:rPr kumimoji="0" lang="ru-RU" sz="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А.Л. </a:t>
            </a: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Чижевский на защите докторской диссертации</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Москва, 1918 г.</a:t>
            </a:r>
            <a:endParaRPr kumimoji="0" lang="ru-RU" sz="1800" b="0" i="0" u="none" strike="noStrike" cap="none" normalizeH="0" baseline="0" dirty="0" smtClean="0">
              <a:ln>
                <a:noFill/>
              </a:ln>
              <a:solidFill>
                <a:schemeClr val="tx1"/>
              </a:solidFill>
              <a:effectLst/>
              <a:latin typeface="Arial" pitchFamily="34" charset="0"/>
            </a:endParaRPr>
          </a:p>
        </p:txBody>
      </p:sp>
      <p:sp>
        <p:nvSpPr>
          <p:cNvPr id="112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269" name="Рисунок 15" descr="Чижевский Александр Леонидович"/>
          <p:cNvPicPr>
            <a:picLocks noChangeAspect="1" noChangeArrowheads="1"/>
          </p:cNvPicPr>
          <p:nvPr/>
        </p:nvPicPr>
        <p:blipFill>
          <a:blip r:embed="rId4" cstate="print"/>
          <a:srcRect/>
          <a:stretch>
            <a:fillRect/>
          </a:stretch>
        </p:blipFill>
        <p:spPr bwMode="auto">
          <a:xfrm>
            <a:off x="251520" y="2348880"/>
            <a:ext cx="1905000" cy="1524000"/>
          </a:xfrm>
          <a:prstGeom prst="rect">
            <a:avLst/>
          </a:prstGeom>
          <a:noFill/>
        </p:spPr>
      </p:pic>
      <p:sp>
        <p:nvSpPr>
          <p:cNvPr id="11271" name="Rectangle 7"/>
          <p:cNvSpPr>
            <a:spLocks noChangeArrowheads="1"/>
          </p:cNvSpPr>
          <p:nvPr/>
        </p:nvSpPr>
        <p:spPr bwMode="auto">
          <a:xfrm>
            <a:off x="2195736" y="2203192"/>
            <a:ext cx="504056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Calibri" pitchFamily="34" charset="0"/>
              </a:rPr>
              <a:t>Таким образом, Чижевский стал доктором истории в 21 год. После защиты диссертации с 1917 по 1922 годы Чижевский состоял старшим научным сотрудником, действительным членом института и профессором (1921) Московского археологического института.</a:t>
            </a:r>
            <a:endParaRPr kumimoji="0" lang="ru-RU" sz="1100" b="0" i="0" u="none" strike="noStrike" cap="none" normalizeH="0" baseline="0" dirty="0" smtClean="0">
              <a:ln>
                <a:noFill/>
              </a:ln>
              <a:solidFill>
                <a:schemeClr val="tx1"/>
              </a:solidFill>
              <a:effectLst/>
            </a:endParaRPr>
          </a:p>
        </p:txBody>
      </p:sp>
      <p:sp>
        <p:nvSpPr>
          <p:cNvPr id="12" name="Прямоугольник 11"/>
          <p:cNvSpPr/>
          <p:nvPr/>
        </p:nvSpPr>
        <p:spPr>
          <a:xfrm>
            <a:off x="2195736" y="2996952"/>
            <a:ext cx="6948264" cy="1200329"/>
          </a:xfrm>
          <a:prstGeom prst="rect">
            <a:avLst/>
          </a:prstGeom>
        </p:spPr>
        <p:txBody>
          <a:bodyPr wrap="square">
            <a:spAutoFit/>
          </a:bodyPr>
          <a:lstStyle/>
          <a:p>
            <a:pPr lvl="0" algn="just" eaLnBrk="0" fontAlgn="base" hangingPunct="0">
              <a:spcBef>
                <a:spcPct val="0"/>
              </a:spcBef>
              <a:spcAft>
                <a:spcPct val="0"/>
              </a:spcAft>
            </a:pPr>
            <a:r>
              <a:rPr lang="ru-RU" sz="1200" dirty="0" smtClean="0">
                <a:solidFill>
                  <a:srgbClr val="000000"/>
                </a:solidFill>
                <a:ea typeface="Times New Roman" pitchFamily="18" charset="0"/>
                <a:cs typeface="Calibri" pitchFamily="34" charset="0"/>
              </a:rPr>
              <a:t>В доме своего отца с 1915 года он занимался новаторскими исследованиями в области гелиобиологии. С 1918 года </a:t>
            </a:r>
            <a:r>
              <a:rPr lang="ru-RU" sz="1200" dirty="0" smtClean="0">
                <a:ea typeface="Times New Roman" pitchFamily="18" charset="0"/>
                <a:cs typeface="Calibri" pitchFamily="34" charset="0"/>
              </a:rPr>
              <a:t>на собственные весьма скудные средства открыл лабораторию и в течение трех лет </a:t>
            </a:r>
            <a:r>
              <a:rPr lang="ru-RU" sz="1200" dirty="0" smtClean="0">
                <a:solidFill>
                  <a:srgbClr val="000000"/>
                </a:solidFill>
                <a:ea typeface="Times New Roman" pitchFamily="18" charset="0"/>
                <a:cs typeface="Calibri" pitchFamily="34" charset="0"/>
              </a:rPr>
              <a:t>ставил первые опыты по воздействию отрицательно ионизированного воздуха на живые организмы (</a:t>
            </a:r>
            <a:r>
              <a:rPr lang="ru-RU" sz="1200" dirty="0" err="1" smtClean="0">
                <a:solidFill>
                  <a:srgbClr val="000000"/>
                </a:solidFill>
                <a:ea typeface="Times New Roman" pitchFamily="18" charset="0"/>
                <a:cs typeface="Calibri" pitchFamily="34" charset="0"/>
              </a:rPr>
              <a:t>аэроионификация</a:t>
            </a:r>
            <a:r>
              <a:rPr lang="ru-RU" sz="1200" dirty="0" smtClean="0">
                <a:solidFill>
                  <a:srgbClr val="000000"/>
                </a:solidFill>
                <a:ea typeface="Times New Roman" pitchFamily="18" charset="0"/>
                <a:cs typeface="Calibri" pitchFamily="34" charset="0"/>
              </a:rPr>
              <a:t>). </a:t>
            </a:r>
            <a:r>
              <a:rPr lang="ru-RU" sz="1200" dirty="0" smtClean="0">
                <a:ea typeface="Times New Roman" pitchFamily="18" charset="0"/>
                <a:cs typeface="Calibri" pitchFamily="34" charset="0"/>
              </a:rPr>
              <a:t>К концу 1919 года были получены первые научные результаты: отрицательно заряженные ионы воздуха благотворно влияют на живые организмы, положительно заряженные производят противоположное действие. </a:t>
            </a:r>
            <a:endParaRPr lang="ru-RU" sz="1200" dirty="0" smtClean="0"/>
          </a:p>
        </p:txBody>
      </p:sp>
      <p:sp>
        <p:nvSpPr>
          <p:cNvPr id="11272" name="Rectangle 8"/>
          <p:cNvSpPr>
            <a:spLocks noChangeArrowheads="1"/>
          </p:cNvSpPr>
          <p:nvPr/>
        </p:nvSpPr>
        <p:spPr bwMode="auto">
          <a:xfrm>
            <a:off x="179512" y="3870451"/>
            <a:ext cx="208823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А.Л. Чижевский в лаборатории </a:t>
            </a:r>
            <a:r>
              <a:rPr kumimoji="0" lang="ru-RU" sz="8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ионификации</a:t>
            </a:r>
            <a:r>
              <a:rPr kumimoji="0" lang="ru-RU" sz="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Калуге. </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Рисунок Е. Смирнова   </a:t>
            </a:r>
            <a:endParaRPr kumimoji="0" lang="ru-RU" sz="1800" b="0" i="0" u="none" strike="noStrike" cap="none" normalizeH="0" baseline="0" dirty="0" smtClean="0">
              <a:ln>
                <a:noFill/>
              </a:ln>
              <a:solidFill>
                <a:schemeClr val="tx1"/>
              </a:solidFill>
              <a:effectLst/>
              <a:latin typeface="Arial" pitchFamily="34" charset="0"/>
            </a:endParaRPr>
          </a:p>
        </p:txBody>
      </p:sp>
      <p:sp>
        <p:nvSpPr>
          <p:cNvPr id="11273" name="Rectangle 9"/>
          <p:cNvSpPr>
            <a:spLocks noChangeArrowheads="1"/>
          </p:cNvSpPr>
          <p:nvPr/>
        </p:nvSpPr>
        <p:spPr bwMode="auto">
          <a:xfrm>
            <a:off x="2195736" y="4141139"/>
            <a:ext cx="694826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В декабре в Калужском обществе по изучению природы был прочитан доклад о результатах</a:t>
            </a:r>
            <a:endParaRPr kumimoji="0" lang="ru-RU" sz="1800" b="0" i="0" u="none" strike="noStrike" cap="none" normalizeH="0" baseline="0" dirty="0" smtClean="0">
              <a:ln>
                <a:noFill/>
              </a:ln>
              <a:solidFill>
                <a:schemeClr val="tx1"/>
              </a:solidFill>
              <a:effectLst/>
            </a:endParaRPr>
          </a:p>
        </p:txBody>
      </p:sp>
      <p:sp>
        <p:nvSpPr>
          <p:cNvPr id="15" name="Прямоугольник 14"/>
          <p:cNvSpPr/>
          <p:nvPr/>
        </p:nvSpPr>
        <p:spPr>
          <a:xfrm>
            <a:off x="179512" y="5301208"/>
            <a:ext cx="8964488" cy="1754326"/>
          </a:xfrm>
          <a:prstGeom prst="rect">
            <a:avLst/>
          </a:prstGeom>
        </p:spPr>
        <p:txBody>
          <a:bodyPr wrap="square">
            <a:spAutoFit/>
          </a:bodyPr>
          <a:lstStyle/>
          <a:p>
            <a:pPr lvl="0" algn="just" eaLnBrk="0" fontAlgn="base" hangingPunct="0">
              <a:spcBef>
                <a:spcPct val="0"/>
              </a:spcBef>
              <a:spcAft>
                <a:spcPct val="0"/>
              </a:spcAft>
            </a:pPr>
            <a:r>
              <a:rPr lang="ru-RU" sz="1200" dirty="0" smtClean="0">
                <a:ea typeface="Times New Roman" pitchFamily="18" charset="0"/>
                <a:cs typeface="Calibri" pitchFamily="34" charset="0"/>
              </a:rPr>
              <a:t>Свой доклад в Калужском обществе Чижевский размножил и разослал многим ученым, в том числе и за границу. Велика была его радость, когда откликнулся лауреат Нобелевской премии, шведский профессор, химик </a:t>
            </a:r>
            <a:r>
              <a:rPr lang="ru-RU" sz="1200" b="1" dirty="0" err="1" smtClean="0">
                <a:ea typeface="Times New Roman" pitchFamily="18" charset="0"/>
                <a:cs typeface="Calibri" pitchFamily="34" charset="0"/>
              </a:rPr>
              <a:t>Сванте</a:t>
            </a:r>
            <a:r>
              <a:rPr lang="ru-RU" sz="1200" b="1" dirty="0" smtClean="0">
                <a:ea typeface="Times New Roman" pitchFamily="18" charset="0"/>
                <a:cs typeface="Calibri" pitchFamily="34" charset="0"/>
              </a:rPr>
              <a:t> Аррениус</a:t>
            </a:r>
            <a:r>
              <a:rPr lang="ru-RU" sz="1200" dirty="0" smtClean="0">
                <a:ea typeface="Times New Roman" pitchFamily="18" charset="0"/>
                <a:cs typeface="Calibri" pitchFamily="34" charset="0"/>
              </a:rPr>
              <a:t>, пригласивший молодого ученого к себе на работу. Но, несмотря на поддержку у А.В.Луначарского и Максима Горького, которую Чижевский у них искал и нашел, поездка за границу не состоялась. Чижевский был очень огорчен. К тому же он остался без работы, так как в надежде на поездку ушел со всех своих должностей, и теперь они были заняты.</a:t>
            </a:r>
          </a:p>
          <a:p>
            <a:pPr algn="just" eaLnBrk="0" fontAlgn="base" hangingPunct="0">
              <a:spcBef>
                <a:spcPct val="0"/>
              </a:spcBef>
              <a:spcAft>
                <a:spcPct val="0"/>
              </a:spcAft>
            </a:pPr>
            <a:r>
              <a:rPr lang="ru-RU" sz="1200" dirty="0" smtClean="0"/>
              <a:t>На выручку пришел А.В.Луначарский и осенью 1920 года Чижевский возвращается в Калугу с мандатом инструктора </a:t>
            </a:r>
            <a:r>
              <a:rPr lang="ru-RU" sz="1200" dirty="0" err="1" smtClean="0"/>
              <a:t>литотдела</a:t>
            </a:r>
            <a:r>
              <a:rPr lang="ru-RU" sz="1200" dirty="0" smtClean="0"/>
              <a:t> </a:t>
            </a:r>
            <a:r>
              <a:rPr lang="ru-RU" sz="1200" dirty="0" err="1" smtClean="0"/>
              <a:t>Наркомпроса</a:t>
            </a:r>
            <a:r>
              <a:rPr lang="ru-RU" sz="1200" dirty="0" smtClean="0"/>
              <a:t>. Должность инструктора была чисто номинальной, хотя Чижевский принимал активное участие в литературной жизни Калуги 1920-1924 годов. Он даже был избран председателем Калужского губернского отдела Всероссийского Союза поэтов.</a:t>
            </a:r>
          </a:p>
          <a:p>
            <a:pPr lvl="0" algn="just" eaLnBrk="0" fontAlgn="base" hangingPunct="0">
              <a:spcBef>
                <a:spcPct val="0"/>
              </a:spcBef>
              <a:spcAft>
                <a:spcPct val="0"/>
              </a:spcAft>
            </a:pPr>
            <a:endParaRPr lang="ru-RU" sz="1200" dirty="0" smtClean="0"/>
          </a:p>
        </p:txBody>
      </p:sp>
      <p:sp>
        <p:nvSpPr>
          <p:cNvPr id="16" name="Прямоугольник 15"/>
          <p:cNvSpPr/>
          <p:nvPr/>
        </p:nvSpPr>
        <p:spPr>
          <a:xfrm>
            <a:off x="179512" y="4365104"/>
            <a:ext cx="8964488" cy="1015663"/>
          </a:xfrm>
          <a:prstGeom prst="rect">
            <a:avLst/>
          </a:prstGeom>
        </p:spPr>
        <p:txBody>
          <a:bodyPr wrap="square">
            <a:spAutoFit/>
          </a:bodyPr>
          <a:lstStyle/>
          <a:p>
            <a:pPr algn="just" fontAlgn="base">
              <a:spcBef>
                <a:spcPct val="0"/>
              </a:spcBef>
              <a:spcAft>
                <a:spcPct val="0"/>
              </a:spcAft>
            </a:pPr>
            <a:r>
              <a:rPr lang="ru-RU" sz="1200" dirty="0" smtClean="0">
                <a:ea typeface="Times New Roman" pitchFamily="18" charset="0"/>
                <a:cs typeface="Calibri" pitchFamily="34" charset="0"/>
              </a:rPr>
              <a:t>экспериментов. Этот доклад способствовал знакомству Чижевского с выдающимся физиком </a:t>
            </a:r>
            <a:r>
              <a:rPr lang="ru-RU" sz="1200" b="1" dirty="0" smtClean="0">
                <a:ea typeface="Times New Roman" pitchFamily="18" charset="0"/>
                <a:cs typeface="Calibri" pitchFamily="34" charset="0"/>
              </a:rPr>
              <a:t>Петром Петровичем Лазаревым</a:t>
            </a:r>
            <a:r>
              <a:rPr lang="ru-RU" sz="1200" dirty="0" smtClean="0">
                <a:ea typeface="Times New Roman" pitchFamily="18" charset="0"/>
                <a:cs typeface="Calibri" pitchFamily="34" charset="0"/>
              </a:rPr>
              <a:t>, с именем которого связано зарождение и становление отечественной физики. Лазарев с интересом ознакомился с результатами исследований Чижевского и в дальнейшем всячески поддерживал научную деятельность молодого ученого. Кстати, в 1922 году Чижевский  сверхштатно работал в Институте биофизики у Лазарева. Позже </a:t>
            </a:r>
            <a:r>
              <a:rPr lang="ru-RU" sz="1200" dirty="0" smtClean="0">
                <a:solidFill>
                  <a:srgbClr val="000000"/>
                </a:solidFill>
                <a:ea typeface="Times New Roman" pitchFamily="18" charset="0"/>
                <a:cs typeface="Calibri" pitchFamily="34" charset="0"/>
              </a:rPr>
              <a:t>Чижевскому удалось оформить авторское свидетельство на свой аэроионизатор для получения лёгких </a:t>
            </a:r>
            <a:r>
              <a:rPr lang="ru-RU" sz="1200" dirty="0" err="1" smtClean="0">
                <a:solidFill>
                  <a:srgbClr val="000000"/>
                </a:solidFill>
                <a:ea typeface="Times New Roman" pitchFamily="18" charset="0"/>
                <a:cs typeface="Calibri" pitchFamily="34" charset="0"/>
              </a:rPr>
              <a:t>аэроионов</a:t>
            </a:r>
            <a:r>
              <a:rPr lang="ru-RU" sz="1200" dirty="0" smtClean="0">
                <a:solidFill>
                  <a:srgbClr val="000000"/>
                </a:solidFill>
                <a:ea typeface="Times New Roman" pitchFamily="18" charset="0"/>
                <a:cs typeface="Calibri" pitchFamily="34" charset="0"/>
              </a:rPr>
              <a:t>, который широко известен как </a:t>
            </a:r>
            <a:r>
              <a:rPr lang="ru-RU" sz="1200" b="1" dirty="0" smtClean="0">
                <a:solidFill>
                  <a:srgbClr val="000000"/>
                </a:solidFill>
                <a:ea typeface="Times New Roman" pitchFamily="18" charset="0"/>
                <a:cs typeface="Calibri" pitchFamily="34" charset="0"/>
              </a:rPr>
              <a:t>«люстра Чижевского».</a:t>
            </a:r>
            <a:r>
              <a:rPr lang="ru-RU" sz="1200" dirty="0" smtClean="0">
                <a:solidFill>
                  <a:srgbClr val="000000"/>
                </a:solidFill>
                <a:ea typeface="Times New Roman" pitchFamily="18" charset="0"/>
                <a:cs typeface="Calibri" pitchFamily="34" charset="0"/>
              </a:rPr>
              <a:t> </a:t>
            </a:r>
            <a:r>
              <a:rPr lang="ru-RU" sz="1200" dirty="0" smtClean="0">
                <a:ea typeface="Times New Roman" pitchFamily="18" charset="0"/>
                <a:cs typeface="Calibri" pitchFamily="34" charset="0"/>
              </a:rPr>
              <a:t> </a:t>
            </a:r>
            <a:endParaRPr lang="ru-RU" sz="1200" dirty="0" smtClean="0"/>
          </a:p>
        </p:txBody>
      </p:sp>
    </p:spTree>
  </p:cSld>
  <p:clrMapOvr>
    <a:masterClrMapping/>
  </p:clrMapOvr>
  <p:transition>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10254"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55" name="Rectangle 15"/>
          <p:cNvSpPr>
            <a:spLocks noChangeArrowheads="1"/>
          </p:cNvSpPr>
          <p:nvPr/>
        </p:nvSpPr>
        <p:spPr bwMode="auto">
          <a:xfrm>
            <a:off x="179512" y="66578"/>
            <a:ext cx="8964488" cy="41703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В 1920-1921 гг. работал преподавателем 4-й советской единой трудовой школы 2-й ступени, одновременно продолжая читать лекции в Археологическом институте и Московском университете.</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В это же время Чижевский одновременно обучается на физико-математическом (1915-1919 гг.) и медицинском (1919-1922 гг.) факультетах Московского государственного университета с тем, чтобы более строго и научно с позиций физики, медицинской биологии обосновать влияние солнечной деятельности на земные процессы, </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посещает лекции в Народном университете Шанявского.</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Aft>
                <a:spcPts val="60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Calibri" pitchFamily="34" charset="0"/>
              </a:rPr>
              <a:t>В декабре 1921 года Чижевский написал философскую работу «Основное начало мироздания. Система космоса. Проблемы».</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В 1924 г. Чижевский по рекомендации тогдашнего наркома просвещения </a:t>
            </a:r>
            <a:r>
              <a:rPr kumimoji="0" lang="ru-RU" sz="1200" b="1" i="0" u="none" strike="noStrike" cap="none" normalizeH="0" baseline="0" dirty="0" smtClean="0">
                <a:ln>
                  <a:noFill/>
                </a:ln>
                <a:solidFill>
                  <a:schemeClr val="tx1"/>
                </a:solidFill>
                <a:effectLst/>
                <a:ea typeface="Times New Roman" pitchFamily="18" charset="0"/>
                <a:cs typeface="Calibri" pitchFamily="34" charset="0"/>
              </a:rPr>
              <a:t>А.В.Луначарского</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издает </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в Калуге в 1-й </a:t>
            </a:r>
            <a:r>
              <a:rPr kumimoji="0" lang="ru-RU" sz="1200" b="0" i="0" u="none" strike="noStrike" cap="none" normalizeH="0" baseline="0" dirty="0" err="1" smtClean="0">
                <a:ln>
                  <a:noFill/>
                </a:ln>
                <a:solidFill>
                  <a:srgbClr val="000000"/>
                </a:solidFill>
                <a:effectLst/>
                <a:ea typeface="Times New Roman" pitchFamily="18" charset="0"/>
                <a:cs typeface="Calibri" pitchFamily="34" charset="0"/>
              </a:rPr>
              <a:t>Гостиполитографии</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книгу </a:t>
            </a:r>
            <a:r>
              <a:rPr kumimoji="0" lang="ru-RU" sz="1200" b="1" i="0" u="none" strike="noStrike" cap="none" normalizeH="0" baseline="0" dirty="0" smtClean="0">
                <a:ln>
                  <a:noFill/>
                </a:ln>
                <a:solidFill>
                  <a:schemeClr val="tx1"/>
                </a:solidFill>
                <a:effectLst/>
                <a:ea typeface="Times New Roman" pitchFamily="18" charset="0"/>
                <a:cs typeface="Calibri" pitchFamily="34" charset="0"/>
              </a:rPr>
              <a:t>«Физические факторы исторического процесса»</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в которой, в краткой и доступной форме излагает свою докторскую диссертацию – </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один из его основных трудов по гелиобиологии и историографии</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Публикация вызвала бурную критику. Были опубликованы статьи, направленные против этой работы. Впоследствии Чижевский в своих воспоминаниях напишет: </a:t>
            </a:r>
            <a:r>
              <a:rPr kumimoji="0" lang="ru-RU" sz="1200" b="0" i="1" u="none" strike="noStrike" cap="none" normalizeH="0" baseline="0" dirty="0" smtClean="0">
                <a:ln>
                  <a:noFill/>
                </a:ln>
                <a:solidFill>
                  <a:schemeClr val="tx1"/>
                </a:solidFill>
                <a:effectLst/>
                <a:ea typeface="Times New Roman" pitchFamily="18" charset="0"/>
                <a:cs typeface="Calibri" pitchFamily="34" charset="0"/>
              </a:rPr>
              <a:t>«Сразу же ушаты помоев были вылиты на мою голову... Я получил кличку «солнцепоклонника» – ну, это куда еще не шло, – но и «мракобеса».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Издание книги имело большое, в основном негативное значение для дальнейшей научной и личной судьбы Чижевского.</a:t>
            </a:r>
          </a:p>
          <a:p>
            <a:pPr algn="just" fontAlgn="base">
              <a:spcAft>
                <a:spcPts val="600"/>
              </a:spcAft>
            </a:pPr>
            <a:r>
              <a:rPr lang="ru-RU" sz="1200" dirty="0" smtClean="0"/>
              <a:t>Но главное место в его деятельности и интересах все больше и больше занимают </a:t>
            </a:r>
            <a:r>
              <a:rPr lang="ru-RU" sz="1200" i="1" dirty="0" smtClean="0"/>
              <a:t>биологические исследования</a:t>
            </a:r>
            <a:r>
              <a:rPr lang="ru-RU" sz="1200" dirty="0" smtClean="0"/>
              <a:t>. В 1922-1924 годах он состоит внештатным научным консультантом Института физики и биофизики </a:t>
            </a:r>
            <a:r>
              <a:rPr lang="ru-RU" sz="1200" dirty="0" err="1" smtClean="0"/>
              <a:t>Наркомздрава</a:t>
            </a:r>
            <a:r>
              <a:rPr lang="ru-RU" sz="1200" dirty="0" smtClean="0"/>
              <a:t> РСФСР, где познакомился с С. И. Вавиловым. В 1923-1926 годах – главным экспертом по вопросам </a:t>
            </a:r>
            <a:r>
              <a:rPr lang="ru-RU" sz="1200" i="1" dirty="0" smtClean="0"/>
              <a:t>медицины и биологии</a:t>
            </a:r>
            <a:r>
              <a:rPr lang="ru-RU" sz="1200" dirty="0" smtClean="0"/>
              <a:t> и членом технического совета Ассоциации изобретателей.</a:t>
            </a:r>
          </a:p>
          <a:p>
            <a:pPr algn="just">
              <a:spcAft>
                <a:spcPts val="600"/>
              </a:spcAft>
            </a:pPr>
            <a:r>
              <a:rPr lang="ru-RU" sz="1200" dirty="0" smtClean="0"/>
              <a:t>Только в 1925 году ему удается получить в Москве шестиметровую комнатку в доме Эдисона (Тверской бульвар,8), где он прожил до 1931 года. Однако, несмотря на это, в Калуге он продолжает бывать часто вплоть до 1929 года – </a:t>
            </a:r>
            <a:r>
              <a:rPr lang="ru-RU" sz="1200" dirty="0" err="1" smtClean="0"/>
              <a:t>года</a:t>
            </a:r>
            <a:r>
              <a:rPr lang="ru-RU" sz="1200" dirty="0" smtClean="0"/>
              <a:t> смерти своего отца.</a:t>
            </a:r>
            <a:endParaRPr kumimoji="0" lang="ru-RU" sz="1200" b="0" i="0" u="none" strike="noStrike" cap="none" normalizeH="0" baseline="0" dirty="0" smtClean="0">
              <a:ln>
                <a:noFill/>
              </a:ln>
              <a:solidFill>
                <a:schemeClr val="tx1"/>
              </a:solidFill>
              <a:effectLst/>
            </a:endParaRPr>
          </a:p>
        </p:txBody>
      </p:sp>
      <p:sp>
        <p:nvSpPr>
          <p:cNvPr id="10256" name="Rectangle 16"/>
          <p:cNvSpPr>
            <a:spLocks noChangeArrowheads="1"/>
          </p:cNvSpPr>
          <p:nvPr/>
        </p:nvSpPr>
        <p:spPr bwMode="auto">
          <a:xfrm>
            <a:off x="179512" y="4149080"/>
            <a:ext cx="6120680" cy="24830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Times New Roman" pitchFamily="18" charset="0"/>
                <a:cs typeface="Calibri" pitchFamily="34" charset="0"/>
              </a:rPr>
              <a:t>В 1923 году</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Чижевскому удалось устроиться на работу в Практическую лабораторию </a:t>
            </a:r>
            <a:r>
              <a:rPr kumimoji="0" lang="ru-RU" sz="1200" b="0" i="1" u="none" strike="noStrike" cap="none" normalizeH="0" baseline="0" dirty="0" smtClean="0">
                <a:ln>
                  <a:noFill/>
                </a:ln>
                <a:solidFill>
                  <a:schemeClr val="tx1"/>
                </a:solidFill>
                <a:effectLst/>
                <a:ea typeface="Times New Roman" pitchFamily="18" charset="0"/>
                <a:cs typeface="Calibri" pitchFamily="34" charset="0"/>
              </a:rPr>
              <a:t>зоопсихологии</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a:t>
            </a:r>
            <a:r>
              <a:rPr kumimoji="0" lang="ru-RU" sz="1200" b="0" i="0" u="none" strike="noStrike" cap="none" normalizeH="0" baseline="0" dirty="0" err="1" smtClean="0">
                <a:ln>
                  <a:noFill/>
                </a:ln>
                <a:solidFill>
                  <a:srgbClr val="333333"/>
                </a:solidFill>
                <a:effectLst/>
                <a:ea typeface="Times New Roman" pitchFamily="18" charset="0"/>
                <a:cs typeface="Calibri" pitchFamily="34" charset="0"/>
              </a:rPr>
              <a:t>Главнауки</a:t>
            </a:r>
            <a:r>
              <a:rPr kumimoji="0" lang="ru-RU" sz="1200" b="0" i="0" u="none" strike="noStrike" cap="none" normalizeH="0" baseline="0" dirty="0" smtClean="0">
                <a:ln>
                  <a:noFill/>
                </a:ln>
                <a:solidFill>
                  <a:srgbClr val="333333"/>
                </a:solidFill>
                <a:effectLst/>
                <a:ea typeface="Times New Roman" pitchFamily="18" charset="0"/>
                <a:cs typeface="Calibri" pitchFamily="34" charset="0"/>
              </a:rPr>
              <a:t> </a:t>
            </a:r>
            <a:r>
              <a:rPr kumimoji="0" lang="ru-RU" sz="1200" b="0" i="0" u="none" strike="noStrike" cap="none" normalizeH="0" baseline="0" dirty="0" err="1" smtClean="0">
                <a:ln>
                  <a:noFill/>
                </a:ln>
                <a:solidFill>
                  <a:srgbClr val="333333"/>
                </a:solidFill>
                <a:effectLst/>
                <a:ea typeface="Times New Roman" pitchFamily="18" charset="0"/>
                <a:cs typeface="Calibri" pitchFamily="34" charset="0"/>
              </a:rPr>
              <a:t>Наркомпроса</a:t>
            </a:r>
            <a:r>
              <a:rPr kumimoji="0" lang="ru-RU" sz="1200" b="0" i="0" u="none" strike="noStrike" cap="none" normalizeH="0" baseline="0" dirty="0" smtClean="0">
                <a:ln>
                  <a:noFill/>
                </a:ln>
                <a:solidFill>
                  <a:srgbClr val="333333"/>
                </a:solidFill>
                <a:effectLst/>
                <a:ea typeface="Times New Roman" pitchFamily="18" charset="0"/>
                <a:cs typeface="Calibri" pitchFamily="34" charset="0"/>
              </a:rPr>
              <a:t> РСФСР, </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председателем учёного совета которой был В. Л. Дуров, </a:t>
            </a:r>
            <a:r>
              <a:rPr kumimoji="0" lang="ru-RU" sz="1200" b="0" i="0" u="none" strike="noStrike" cap="none" normalizeH="0" baseline="0" dirty="0" smtClean="0">
                <a:ln>
                  <a:noFill/>
                </a:ln>
                <a:solidFill>
                  <a:srgbClr val="000000"/>
                </a:solidFill>
                <a:effectLst/>
                <a:ea typeface="Times New Roman" pitchFamily="18" charset="0"/>
              </a:rPr>
              <a:t>представитель известной цирковой династии</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С 1923 года в Уголке Дурова А.Л.Чижевский начинает проводить опыты по влиянию ионизированного воздуха на экзотических животных – обезьян, слонов, бегемотов и т.д.</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Чижевский принимал активное участие во многих исследованиях и вскоре стал членом ученого совета лаборатории. </a:t>
            </a:r>
          </a:p>
          <a:p>
            <a:pPr algn="just" eaLnBrk="0" fontAlgn="base" hangingPunct="0">
              <a:spcBef>
                <a:spcPct val="0"/>
              </a:spcBef>
              <a:spcAft>
                <a:spcPct val="0"/>
              </a:spcAft>
            </a:pPr>
            <a:r>
              <a:rPr lang="ru-RU" sz="1200" dirty="0" smtClean="0"/>
              <a:t>С лабораторией зоопсихологии у Чижевского связан большой отрезок жизни. С 1924 по 1931 год он состоял старшим научным сотрудником (в звании профессора) и членом ученого совета, проводил немало наблюдений над животными, ставил опыты по биологическому и физиологическому на них воздействию </a:t>
            </a:r>
            <a:r>
              <a:rPr lang="ru-RU" sz="1200" dirty="0" err="1" smtClean="0"/>
              <a:t>аэроионов</a:t>
            </a:r>
            <a:r>
              <a:rPr lang="ru-RU" sz="1200" dirty="0" smtClean="0"/>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endParaRPr>
          </a:p>
        </p:txBody>
      </p:sp>
      <p:pic>
        <p:nvPicPr>
          <p:cNvPr id="21" name="Рисунок 20" descr="Чижевский в годы работы в лаборатории зоопсихологии"/>
          <p:cNvPicPr/>
          <p:nvPr/>
        </p:nvPicPr>
        <p:blipFill>
          <a:blip r:embed="rId3" cstate="print"/>
          <a:srcRect/>
          <a:stretch>
            <a:fillRect/>
          </a:stretch>
        </p:blipFill>
        <p:spPr bwMode="auto">
          <a:xfrm>
            <a:off x="6362700" y="4221088"/>
            <a:ext cx="2781300" cy="2376264"/>
          </a:xfrm>
          <a:prstGeom prst="rect">
            <a:avLst/>
          </a:prstGeom>
          <a:noFill/>
          <a:ln w="9525">
            <a:noFill/>
            <a:miter lim="800000"/>
            <a:headEnd/>
            <a:tailEnd/>
          </a:ln>
        </p:spPr>
      </p:pic>
      <p:sp>
        <p:nvSpPr>
          <p:cNvPr id="22" name="Прямоугольник 21"/>
          <p:cNvSpPr/>
          <p:nvPr/>
        </p:nvSpPr>
        <p:spPr>
          <a:xfrm>
            <a:off x="4572000" y="6309320"/>
            <a:ext cx="1800200" cy="338554"/>
          </a:xfrm>
          <a:prstGeom prst="rect">
            <a:avLst/>
          </a:prstGeom>
        </p:spPr>
        <p:txBody>
          <a:bodyPr wrap="square">
            <a:spAutoFit/>
          </a:bodyPr>
          <a:lstStyle/>
          <a:p>
            <a:r>
              <a:rPr lang="ru-RU" sz="800" i="1" dirty="0" smtClean="0">
                <a:latin typeface="Arial" pitchFamily="34" charset="0"/>
                <a:cs typeface="Arial" pitchFamily="34" charset="0"/>
              </a:rPr>
              <a:t>Чижевский А.Л. в годы работы в лаборатории зоопсихологии</a:t>
            </a:r>
            <a:endParaRPr lang="ru-RU" sz="800" dirty="0">
              <a:latin typeface="Arial" pitchFamily="34" charset="0"/>
              <a:cs typeface="Arial" pitchFamily="34" charset="0"/>
            </a:endParaRPr>
          </a:p>
        </p:txBody>
      </p:sp>
    </p:spTree>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5" name="Прямоугольник 4"/>
          <p:cNvSpPr/>
          <p:nvPr/>
        </p:nvSpPr>
        <p:spPr>
          <a:xfrm>
            <a:off x="179512" y="188640"/>
            <a:ext cx="7200800" cy="1384995"/>
          </a:xfrm>
          <a:prstGeom prst="rect">
            <a:avLst/>
          </a:prstGeom>
        </p:spPr>
        <p:txBody>
          <a:bodyPr wrap="square">
            <a:spAutoFit/>
          </a:bodyPr>
          <a:lstStyle/>
          <a:p>
            <a:pPr algn="just"/>
            <a:r>
              <a:rPr lang="ru-RU" sz="1200" dirty="0" smtClean="0"/>
              <a:t>В поисках среды передачи солнечных влияний на земные организмы Чижевский обратился к атмосферному электричеству и объяснял найденные им гелиобиологические корреляции изменением концентрации </a:t>
            </a:r>
            <a:r>
              <a:rPr lang="ru-RU" sz="1200" dirty="0" err="1" smtClean="0"/>
              <a:t>аэроионов</a:t>
            </a:r>
            <a:r>
              <a:rPr lang="ru-RU" sz="1200" dirty="0" smtClean="0"/>
              <a:t> под влиянием неких солнечных Z-излучений. В результате своих опытов он установил благотворное влияние на организмы людей и животных, отрицательно заряженных </a:t>
            </a:r>
            <a:r>
              <a:rPr lang="ru-RU" sz="1200" dirty="0" err="1" smtClean="0"/>
              <a:t>аэроионов</a:t>
            </a:r>
            <a:r>
              <a:rPr lang="ru-RU" sz="1200" dirty="0" smtClean="0"/>
              <a:t>, для производства которых он использовал электростатический аппарат, известный ныне многим под названием "люстра Чижевского" – </a:t>
            </a:r>
            <a:r>
              <a:rPr lang="ru-RU" sz="1200" b="1" i="1" u="sng" dirty="0" smtClean="0"/>
              <a:t>самое знаменитое изобретение Чижевского.</a:t>
            </a:r>
            <a:r>
              <a:rPr lang="ru-RU" sz="1200" b="1" i="1" dirty="0" smtClean="0"/>
              <a:t> </a:t>
            </a:r>
            <a:r>
              <a:rPr lang="ru-RU" sz="1200" dirty="0" smtClean="0"/>
              <a:t>В 1927 году в лаборатории прошли первые испытания </a:t>
            </a:r>
            <a:r>
              <a:rPr lang="ru-RU" sz="1200" dirty="0" err="1" smtClean="0"/>
              <a:t>электроэффлювиальной</a:t>
            </a:r>
            <a:r>
              <a:rPr lang="ru-RU" sz="1200" dirty="0" smtClean="0"/>
              <a:t> люстры. </a:t>
            </a:r>
            <a:endParaRPr lang="ru-RU" sz="1200" dirty="0"/>
          </a:p>
        </p:txBody>
      </p:sp>
      <p:pic>
        <p:nvPicPr>
          <p:cNvPr id="6" name="Рисунок 5" descr="http://rntbcat.org.by/belnames/F_HTM/Chijevskij.files/image013.jpg"/>
          <p:cNvPicPr/>
          <p:nvPr/>
        </p:nvPicPr>
        <p:blipFill>
          <a:blip r:embed="rId3" cstate="print"/>
          <a:srcRect/>
          <a:stretch>
            <a:fillRect/>
          </a:stretch>
        </p:blipFill>
        <p:spPr bwMode="auto">
          <a:xfrm>
            <a:off x="7439025" y="188640"/>
            <a:ext cx="1704975" cy="2420888"/>
          </a:xfrm>
          <a:prstGeom prst="rect">
            <a:avLst/>
          </a:prstGeom>
          <a:noFill/>
          <a:ln w="9525">
            <a:noFill/>
            <a:miter lim="800000"/>
            <a:headEnd/>
            <a:tailEnd/>
          </a:ln>
        </p:spPr>
      </p:pic>
      <p:sp>
        <p:nvSpPr>
          <p:cNvPr id="9217" name="Rectangle 1"/>
          <p:cNvSpPr>
            <a:spLocks noChangeArrowheads="1"/>
          </p:cNvSpPr>
          <p:nvPr/>
        </p:nvSpPr>
        <p:spPr bwMode="auto">
          <a:xfrm>
            <a:off x="179512" y="1516288"/>
            <a:ext cx="7200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В.Л. Дурова интересовали эксперименты по влиянию </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аэроионов</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на животных и людей, и он постоянно настаивал на том, чтобы Чижевский продолжал и углублял свои опыты. Работа в Практической лаборатории зоопсихологии оставляла Чижевскому много времени для теоретической и практической работы в других местах и по близким проблемам </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электробиологии</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В 1924-1930 годах Чижевский собрал обширнейший статистический материал по многолетней динамике самых различных процессов биосферы и выступил с концепцией их связи с циклами солнечной активности.</a:t>
            </a:r>
            <a:endParaRPr kumimoji="0" lang="ru-RU" sz="1800" b="0" i="0" u="none" strike="noStrike" cap="none" normalizeH="0" baseline="0" dirty="0" smtClean="0">
              <a:ln>
                <a:noFill/>
              </a:ln>
              <a:solidFill>
                <a:schemeClr val="tx1"/>
              </a:solidFill>
              <a:effectLst/>
            </a:endParaRPr>
          </a:p>
        </p:txBody>
      </p:sp>
      <p:sp>
        <p:nvSpPr>
          <p:cNvPr id="8" name="Прямоугольник 7"/>
          <p:cNvSpPr/>
          <p:nvPr/>
        </p:nvSpPr>
        <p:spPr>
          <a:xfrm>
            <a:off x="179512" y="2636912"/>
            <a:ext cx="8964488" cy="4032448"/>
          </a:xfrm>
          <a:prstGeom prst="rect">
            <a:avLst/>
          </a:prstGeom>
        </p:spPr>
        <p:txBody>
          <a:bodyPr wrap="square">
            <a:spAutoFit/>
          </a:bodyPr>
          <a:lstStyle/>
          <a:p>
            <a:pPr lvl="0" algn="just" eaLnBrk="0" fontAlgn="base" hangingPunct="0">
              <a:spcBef>
                <a:spcPct val="0"/>
              </a:spcBef>
              <a:spcAft>
                <a:spcPts val="600"/>
              </a:spcAft>
            </a:pPr>
            <a:r>
              <a:rPr lang="ru-RU" sz="1200" dirty="0" smtClean="0">
                <a:ea typeface="Times New Roman" pitchFamily="18" charset="0"/>
                <a:cs typeface="Calibri" pitchFamily="34" charset="0"/>
              </a:rPr>
              <a:t>Постепенно работы русского исследователя стали привлекать внимание международных научных кругов. Одна из первых, проблемами </a:t>
            </a:r>
            <a:r>
              <a:rPr lang="ru-RU" sz="1200" i="1" dirty="0" err="1" smtClean="0">
                <a:ea typeface="Times New Roman" pitchFamily="18" charset="0"/>
                <a:cs typeface="Calibri" pitchFamily="34" charset="0"/>
              </a:rPr>
              <a:t>аэроионизации</a:t>
            </a:r>
            <a:r>
              <a:rPr lang="ru-RU" sz="1200" i="1" dirty="0" smtClean="0">
                <a:ea typeface="Times New Roman" pitchFamily="18" charset="0"/>
                <a:cs typeface="Calibri" pitchFamily="34" charset="0"/>
              </a:rPr>
              <a:t> и космической биологии</a:t>
            </a:r>
            <a:r>
              <a:rPr lang="ru-RU" sz="1200" dirty="0" smtClean="0">
                <a:ea typeface="Times New Roman" pitchFamily="18" charset="0"/>
                <a:cs typeface="Calibri" pitchFamily="34" charset="0"/>
              </a:rPr>
              <a:t> (</a:t>
            </a:r>
            <a:r>
              <a:rPr lang="ru-RU" sz="1200" dirty="0" smtClean="0">
                <a:solidFill>
                  <a:srgbClr val="000000"/>
                </a:solidFill>
                <a:ea typeface="Times New Roman" pitchFamily="18" charset="0"/>
                <a:cs typeface="Calibri" pitchFamily="34" charset="0"/>
              </a:rPr>
              <a:t>гелиобиологии)</a:t>
            </a:r>
            <a:r>
              <a:rPr lang="ru-RU" sz="1200" dirty="0" smtClean="0">
                <a:ea typeface="Times New Roman" pitchFamily="18" charset="0"/>
                <a:cs typeface="Calibri" pitchFamily="34" charset="0"/>
              </a:rPr>
              <a:t> заинтересовалась французская медицина. В 1929 году в одном из томов журнала </a:t>
            </a:r>
            <a:r>
              <a:rPr lang="ru-RU" sz="1200" dirty="0" err="1" smtClean="0">
                <a:ea typeface="Times New Roman" pitchFamily="18" charset="0"/>
                <a:cs typeface="Calibri" pitchFamily="34" charset="0"/>
              </a:rPr>
              <a:t>гидро</a:t>
            </a:r>
            <a:r>
              <a:rPr lang="ru-RU" sz="1200" dirty="0" smtClean="0">
                <a:ea typeface="Times New Roman" pitchFamily="18" charset="0"/>
                <a:cs typeface="Calibri" pitchFamily="34" charset="0"/>
              </a:rPr>
              <a:t> - и </a:t>
            </a:r>
            <a:r>
              <a:rPr lang="ru-RU" sz="1200" dirty="0" err="1" smtClean="0">
                <a:ea typeface="Times New Roman" pitchFamily="18" charset="0"/>
                <a:cs typeface="Calibri" pitchFamily="34" charset="0"/>
              </a:rPr>
              <a:t>климатомедицины</a:t>
            </a:r>
            <a:r>
              <a:rPr lang="ru-RU" sz="1200" dirty="0" smtClean="0">
                <a:ea typeface="Times New Roman" pitchFamily="18" charset="0"/>
                <a:cs typeface="Calibri" pitchFamily="34" charset="0"/>
              </a:rPr>
              <a:t> появилась статья Чижевского, которая затем вышла отдельным изданием в Париже. Именно тогда впервые появился термин «аэроионотерапия», а статья стала первой систематической работой </a:t>
            </a:r>
            <a:r>
              <a:rPr lang="ru-RU" sz="1200" i="1" dirty="0" smtClean="0">
                <a:ea typeface="Times New Roman" pitchFamily="18" charset="0"/>
                <a:cs typeface="Calibri" pitchFamily="34" charset="0"/>
              </a:rPr>
              <a:t>о лечебном воздействии </a:t>
            </a:r>
            <a:r>
              <a:rPr lang="ru-RU" sz="1200" i="1" dirty="0" err="1" smtClean="0">
                <a:ea typeface="Times New Roman" pitchFamily="18" charset="0"/>
                <a:cs typeface="Calibri" pitchFamily="34" charset="0"/>
              </a:rPr>
              <a:t>аэроионов</a:t>
            </a:r>
            <a:r>
              <a:rPr lang="ru-RU" sz="1200" i="1" dirty="0" smtClean="0">
                <a:ea typeface="Times New Roman" pitchFamily="18" charset="0"/>
                <a:cs typeface="Calibri" pitchFamily="34" charset="0"/>
              </a:rPr>
              <a:t> при заболеваниях дыхательных путей животных и человека</a:t>
            </a:r>
            <a:r>
              <a:rPr lang="ru-RU" sz="1200" dirty="0" smtClean="0">
                <a:ea typeface="Times New Roman" pitchFamily="18" charset="0"/>
                <a:cs typeface="Calibri" pitchFamily="34" charset="0"/>
              </a:rPr>
              <a:t>. В том же году Чижевского избирают в число членов </a:t>
            </a:r>
            <a:r>
              <a:rPr lang="ru-RU" sz="1200" b="1" i="1" dirty="0" err="1" smtClean="0">
                <a:ea typeface="Times New Roman" pitchFamily="18" charset="0"/>
                <a:cs typeface="Calibri" pitchFamily="34" charset="0"/>
              </a:rPr>
              <a:t>Тулонской</a:t>
            </a:r>
            <a:r>
              <a:rPr lang="ru-RU" sz="1200" b="1" i="1" dirty="0" smtClean="0">
                <a:ea typeface="Times New Roman" pitchFamily="18" charset="0"/>
                <a:cs typeface="Calibri" pitchFamily="34" charset="0"/>
              </a:rPr>
              <a:t> Академии наук</a:t>
            </a:r>
            <a:r>
              <a:rPr lang="ru-RU" sz="1200" dirty="0" smtClean="0">
                <a:ea typeface="Times New Roman" pitchFamily="18" charset="0"/>
                <a:cs typeface="Calibri" pitchFamily="34" charset="0"/>
              </a:rPr>
              <a:t>.</a:t>
            </a:r>
            <a:endParaRPr lang="ru-RU" sz="1200" dirty="0" smtClean="0"/>
          </a:p>
          <a:p>
            <a:pPr lvl="0" algn="just" eaLnBrk="0" fontAlgn="base" hangingPunct="0">
              <a:spcBef>
                <a:spcPct val="0"/>
              </a:spcBef>
              <a:spcAft>
                <a:spcPts val="600"/>
              </a:spcAft>
            </a:pPr>
            <a:r>
              <a:rPr lang="ru-RU" sz="1200" dirty="0" smtClean="0">
                <a:solidFill>
                  <a:srgbClr val="000000"/>
                </a:solidFill>
                <a:ea typeface="Times New Roman" pitchFamily="18" charset="0"/>
                <a:cs typeface="Calibri" pitchFamily="34" charset="0"/>
              </a:rPr>
              <a:t>К началу 1930-х годов Чижевский уже имел обширные связи с видными учёными мира (</a:t>
            </a:r>
            <a:r>
              <a:rPr lang="ru-RU" sz="1200" b="1" dirty="0" smtClean="0">
                <a:solidFill>
                  <a:srgbClr val="000000"/>
                </a:solidFill>
                <a:ea typeface="Times New Roman" pitchFamily="18" charset="0"/>
                <a:cs typeface="Calibri" pitchFamily="34" charset="0"/>
              </a:rPr>
              <a:t>Ф. Нансен,      Ш. </a:t>
            </a:r>
            <a:r>
              <a:rPr lang="ru-RU" sz="1200" b="1" dirty="0" err="1" smtClean="0">
                <a:solidFill>
                  <a:srgbClr val="000000"/>
                </a:solidFill>
                <a:ea typeface="Times New Roman" pitchFamily="18" charset="0"/>
                <a:cs typeface="Calibri" pitchFamily="34" charset="0"/>
              </a:rPr>
              <a:t>Рише</a:t>
            </a:r>
            <a:r>
              <a:rPr lang="ru-RU" sz="1200" b="1" dirty="0" smtClean="0">
                <a:solidFill>
                  <a:srgbClr val="000000"/>
                </a:solidFill>
                <a:ea typeface="Times New Roman" pitchFamily="18" charset="0"/>
                <a:cs typeface="Calibri" pitchFamily="34" charset="0"/>
              </a:rPr>
              <a:t>, А. </a:t>
            </a:r>
            <a:r>
              <a:rPr lang="ru-RU" sz="1200" b="1" dirty="0" err="1" smtClean="0">
                <a:solidFill>
                  <a:srgbClr val="000000"/>
                </a:solidFill>
                <a:ea typeface="Times New Roman" pitchFamily="18" charset="0"/>
                <a:cs typeface="Calibri" pitchFamily="34" charset="0"/>
              </a:rPr>
              <a:t>д’Арсонваль</a:t>
            </a:r>
            <a:r>
              <a:rPr lang="ru-RU" sz="1200" dirty="0" smtClean="0">
                <a:solidFill>
                  <a:srgbClr val="000000"/>
                </a:solidFill>
                <a:ea typeface="Times New Roman" pitchFamily="18" charset="0"/>
                <a:cs typeface="Calibri" pitchFamily="34" charset="0"/>
              </a:rPr>
              <a:t> и др.), его приглашали для чтения лекций в Париж и Нью-Йорк, выдвигали в почётные академики за границей, где его работам в области гелиобиологии и </a:t>
            </a:r>
            <a:r>
              <a:rPr lang="ru-RU" sz="1200" dirty="0" err="1" smtClean="0">
                <a:solidFill>
                  <a:srgbClr val="000000"/>
                </a:solidFill>
                <a:ea typeface="Times New Roman" pitchFamily="18" charset="0"/>
                <a:cs typeface="Calibri" pitchFamily="34" charset="0"/>
              </a:rPr>
              <a:t>аэроионизации</a:t>
            </a:r>
            <a:r>
              <a:rPr lang="ru-RU" sz="1200" dirty="0" smtClean="0">
                <a:solidFill>
                  <a:srgbClr val="000000"/>
                </a:solidFill>
                <a:ea typeface="Times New Roman" pitchFamily="18" charset="0"/>
                <a:cs typeface="Calibri" pitchFamily="34" charset="0"/>
              </a:rPr>
              <a:t> придавалось большое значение, предлагали купить патент на его работы по </a:t>
            </a:r>
            <a:r>
              <a:rPr lang="ru-RU" sz="1200" dirty="0" err="1" smtClean="0">
                <a:solidFill>
                  <a:srgbClr val="000000"/>
                </a:solidFill>
                <a:ea typeface="Times New Roman" pitchFamily="18" charset="0"/>
                <a:cs typeface="Calibri" pitchFamily="34" charset="0"/>
              </a:rPr>
              <a:t>аэроионификации</a:t>
            </a:r>
            <a:r>
              <a:rPr lang="ru-RU" sz="1200" dirty="0" smtClean="0">
                <a:solidFill>
                  <a:srgbClr val="000000"/>
                </a:solidFill>
                <a:ea typeface="Times New Roman" pitchFamily="18" charset="0"/>
                <a:cs typeface="Calibri" pitchFamily="34" charset="0"/>
              </a:rPr>
              <a:t>, от последнего учёный решительно отказался, передав своё изобретение «в полное распоряжение Правительства СССР». </a:t>
            </a:r>
            <a:endParaRPr lang="ru-RU" sz="1200" dirty="0" smtClean="0"/>
          </a:p>
          <a:p>
            <a:pPr lvl="0" algn="just" eaLnBrk="0" fontAlgn="base" hangingPunct="0">
              <a:spcBef>
                <a:spcPct val="0"/>
              </a:spcBef>
              <a:spcAft>
                <a:spcPts val="600"/>
              </a:spcAft>
            </a:pPr>
            <a:r>
              <a:rPr lang="ru-RU" sz="1200" dirty="0" smtClean="0">
                <a:ea typeface="Times New Roman" pitchFamily="18" charset="0"/>
                <a:cs typeface="Calibri" pitchFamily="34" charset="0"/>
              </a:rPr>
              <a:t>В числе активно поддерживающих А.Л.Чижевского можно упомянуть таких видных ученых, как профессоры МГУ </a:t>
            </a:r>
            <a:r>
              <a:rPr lang="ru-RU" sz="1200" b="1" dirty="0" smtClean="0">
                <a:ea typeface="Times New Roman" pitchFamily="18" charset="0"/>
                <a:cs typeface="Calibri" pitchFamily="34" charset="0"/>
              </a:rPr>
              <a:t>А.А. </a:t>
            </a:r>
            <a:r>
              <a:rPr lang="ru-RU" sz="1200" b="1" dirty="0" err="1" smtClean="0">
                <a:ea typeface="Times New Roman" pitchFamily="18" charset="0"/>
                <a:cs typeface="Calibri" pitchFamily="34" charset="0"/>
              </a:rPr>
              <a:t>Эйхенвальд</a:t>
            </a:r>
            <a:r>
              <a:rPr lang="ru-RU" sz="1200" b="1" dirty="0" smtClean="0">
                <a:ea typeface="Times New Roman" pitchFamily="18" charset="0"/>
                <a:cs typeface="Calibri" pitchFamily="34" charset="0"/>
              </a:rPr>
              <a:t>, А.И. Бачинский, В.К. Аркадьев, академик П.П. Лазарев, академик и знаменитый народоволец Н.Н.Морозов</a:t>
            </a:r>
            <a:r>
              <a:rPr lang="ru-RU" sz="1200" dirty="0" smtClean="0">
                <a:ea typeface="Times New Roman" pitchFamily="18" charset="0"/>
                <a:cs typeface="Calibri" pitchFamily="34" charset="0"/>
              </a:rPr>
              <a:t>, не говоря уже о калужском земляке, старшем друге и учителе </a:t>
            </a:r>
            <a:r>
              <a:rPr lang="ru-RU" sz="1200" b="1" dirty="0" smtClean="0">
                <a:ea typeface="Times New Roman" pitchFamily="18" charset="0"/>
                <a:cs typeface="Calibri" pitchFamily="34" charset="0"/>
              </a:rPr>
              <a:t>К.Э. Циолковском</a:t>
            </a:r>
            <a:r>
              <a:rPr lang="ru-RU" sz="1200" dirty="0" smtClean="0">
                <a:ea typeface="Times New Roman" pitchFamily="18" charset="0"/>
                <a:cs typeface="Calibri" pitchFamily="34" charset="0"/>
              </a:rPr>
              <a:t>.</a:t>
            </a:r>
            <a:endParaRPr lang="ru-RU" sz="1200" dirty="0" smtClean="0"/>
          </a:p>
          <a:p>
            <a:pPr lvl="0" algn="just" eaLnBrk="0" fontAlgn="base" hangingPunct="0">
              <a:spcBef>
                <a:spcPct val="0"/>
              </a:spcBef>
              <a:spcAft>
                <a:spcPts val="600"/>
              </a:spcAft>
            </a:pPr>
            <a:r>
              <a:rPr lang="ru-RU" sz="1200" dirty="0" smtClean="0">
                <a:ea typeface="Times New Roman" pitchFamily="18" charset="0"/>
                <a:cs typeface="Calibri" pitchFamily="34" charset="0"/>
              </a:rPr>
              <a:t>Чижевский пользовался поддержкой и ряда государственных деятелей – наркома просвещения </a:t>
            </a:r>
            <a:r>
              <a:rPr lang="ru-RU" sz="1200" b="1" dirty="0" smtClean="0">
                <a:ea typeface="Times New Roman" pitchFamily="18" charset="0"/>
                <a:cs typeface="Calibri" pitchFamily="34" charset="0"/>
              </a:rPr>
              <a:t>А.В. Луначарского</a:t>
            </a:r>
            <a:r>
              <a:rPr lang="ru-RU" sz="1200" dirty="0" smtClean="0">
                <a:ea typeface="Times New Roman" pitchFamily="18" charset="0"/>
                <a:cs typeface="Calibri" pitchFamily="34" charset="0"/>
              </a:rPr>
              <a:t> и его заместителя </a:t>
            </a:r>
            <a:r>
              <a:rPr lang="ru-RU" sz="1200" b="1" dirty="0" smtClean="0">
                <a:ea typeface="Times New Roman" pitchFamily="18" charset="0"/>
                <a:cs typeface="Calibri" pitchFamily="34" charset="0"/>
              </a:rPr>
              <a:t>М.Н. Покровского</a:t>
            </a:r>
            <a:r>
              <a:rPr lang="ru-RU" sz="1200" dirty="0" smtClean="0">
                <a:ea typeface="Times New Roman" pitchFamily="18" charset="0"/>
                <a:cs typeface="Calibri" pitchFamily="34" charset="0"/>
              </a:rPr>
              <a:t>, наркома внешней торговли </a:t>
            </a:r>
            <a:r>
              <a:rPr lang="ru-RU" sz="1200" b="1" dirty="0" smtClean="0">
                <a:ea typeface="Times New Roman" pitchFamily="18" charset="0"/>
                <a:cs typeface="Calibri" pitchFamily="34" charset="0"/>
              </a:rPr>
              <a:t>Л.Б. Красина</a:t>
            </a:r>
            <a:r>
              <a:rPr lang="ru-RU" sz="1200" dirty="0" smtClean="0">
                <a:ea typeface="Times New Roman" pitchFamily="18" charset="0"/>
                <a:cs typeface="Calibri" pitchFamily="34" charset="0"/>
              </a:rPr>
              <a:t>, наркома здравоохранения </a:t>
            </a:r>
            <a:r>
              <a:rPr lang="ru-RU" sz="1200" b="1" dirty="0" smtClean="0">
                <a:ea typeface="Times New Roman" pitchFamily="18" charset="0"/>
                <a:cs typeface="Calibri" pitchFamily="34" charset="0"/>
              </a:rPr>
              <a:t>Н.А. Семашко</a:t>
            </a:r>
            <a:r>
              <a:rPr lang="ru-RU" sz="1200" dirty="0" smtClean="0">
                <a:ea typeface="Times New Roman" pitchFamily="18" charset="0"/>
                <a:cs typeface="Calibri" pitchFamily="34" charset="0"/>
              </a:rPr>
              <a:t>, Председателя Совнаркома СССР </a:t>
            </a:r>
            <a:r>
              <a:rPr lang="ru-RU" sz="1200" b="1" dirty="0" smtClean="0">
                <a:ea typeface="Times New Roman" pitchFamily="18" charset="0"/>
                <a:cs typeface="Calibri" pitchFamily="34" charset="0"/>
              </a:rPr>
              <a:t>В.М. Молотова</a:t>
            </a:r>
            <a:r>
              <a:rPr lang="ru-RU" sz="1200" dirty="0" smtClean="0">
                <a:ea typeface="Times New Roman" pitchFamily="18" charset="0"/>
                <a:cs typeface="Calibri" pitchFamily="34" charset="0"/>
              </a:rPr>
              <a:t>.</a:t>
            </a:r>
            <a:endParaRPr lang="ru-RU" sz="1200" dirty="0" smtClean="0"/>
          </a:p>
          <a:p>
            <a:pPr lvl="0" algn="just" eaLnBrk="0" fontAlgn="base" hangingPunct="0">
              <a:spcBef>
                <a:spcPct val="0"/>
              </a:spcBef>
              <a:spcAft>
                <a:spcPts val="600"/>
              </a:spcAft>
            </a:pPr>
            <a:r>
              <a:rPr lang="ru-RU" sz="1200" dirty="0" smtClean="0">
                <a:ea typeface="Times New Roman" pitchFamily="18" charset="0"/>
                <a:cs typeface="Calibri" pitchFamily="34" charset="0"/>
              </a:rPr>
              <a:t>Научная деятельность А.Чижевского нашла понимание и поддержку в советском правительстве, и в 1931 году вышло </a:t>
            </a:r>
            <a:r>
              <a:rPr lang="ru-RU" sz="1200" b="1" dirty="0" smtClean="0">
                <a:ea typeface="Times New Roman" pitchFamily="18" charset="0"/>
                <a:cs typeface="Calibri" pitchFamily="34" charset="0"/>
              </a:rPr>
              <a:t>"Постановление Совнаркома СССР о работе профессора А.Л.Чижевского"</a:t>
            </a:r>
            <a:r>
              <a:rPr lang="ru-RU" sz="1200" dirty="0" smtClean="0">
                <a:ea typeface="Times New Roman" pitchFamily="18" charset="0"/>
                <a:cs typeface="Calibri" pitchFamily="34" charset="0"/>
              </a:rPr>
              <a:t>, его награждают премией Совнаркома СССР и премией </a:t>
            </a:r>
            <a:r>
              <a:rPr lang="ru-RU" sz="1200" dirty="0" err="1" smtClean="0">
                <a:ea typeface="Times New Roman" pitchFamily="18" charset="0"/>
                <a:cs typeface="Calibri" pitchFamily="34" charset="0"/>
              </a:rPr>
              <a:t>Наркомзема</a:t>
            </a:r>
            <a:r>
              <a:rPr lang="ru-RU" sz="1200" dirty="0" smtClean="0">
                <a:ea typeface="Times New Roman" pitchFamily="18" charset="0"/>
                <a:cs typeface="Calibri" pitchFamily="34" charset="0"/>
              </a:rPr>
              <a:t> СССР. Чижевский получает трехкомнатную квартиру в том же доме № 8 на Тверском бульваре. </a:t>
            </a:r>
            <a:endParaRPr lang="ru-RU" sz="1200" dirty="0"/>
          </a:p>
        </p:txBody>
      </p:sp>
    </p:spTree>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8193" name="Rectangle 1"/>
          <p:cNvSpPr>
            <a:spLocks noChangeArrowheads="1"/>
          </p:cNvSpPr>
          <p:nvPr/>
        </p:nvSpPr>
        <p:spPr bwMode="auto">
          <a:xfrm>
            <a:off x="179512" y="-85376"/>
            <a:ext cx="8964488"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В этом же году (1931 г.) Александр Леонидович женился на Татьяне Сергеевне Рощиной, работавшей </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секретарём в Уголке В.Л. Дурова. </a:t>
            </a:r>
            <a:endParaRPr kumimoji="0" lang="ru-RU" sz="1200" b="0" i="0" u="none" strike="noStrike" cap="none" normalizeH="0" baseline="0" dirty="0" smtClean="0">
              <a:ln>
                <a:noFill/>
              </a:ln>
              <a:solidFill>
                <a:schemeClr val="tx1"/>
              </a:solidFill>
              <a:effectLst/>
            </a:endParaRPr>
          </a:p>
          <a:p>
            <a:pPr marL="898525" marR="0" lvl="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Arial" pitchFamily="34" charset="0"/>
              </a:rPr>
              <a:t>На самом деле </a:t>
            </a:r>
            <a:r>
              <a:rPr kumimoji="0" lang="ru-RU" sz="1200" b="1" i="0" u="none" strike="noStrike" cap="none" normalizeH="0" baseline="0" dirty="0" smtClean="0">
                <a:ln>
                  <a:noFill/>
                </a:ln>
                <a:solidFill>
                  <a:schemeClr val="tx1"/>
                </a:solidFill>
                <a:effectLst/>
                <a:ea typeface="Times New Roman" pitchFamily="18" charset="0"/>
                <a:cs typeface="Arial" pitchFamily="34" charset="0"/>
              </a:rPr>
              <a:t>последние изыскания в архивах выявили</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что </a:t>
            </a:r>
            <a:r>
              <a:rPr kumimoji="0" lang="ru-RU" sz="1200" b="0" i="1" u="sng" strike="noStrike" cap="none" normalizeH="0" baseline="0" dirty="0" smtClean="0">
                <a:ln>
                  <a:noFill/>
                </a:ln>
                <a:solidFill>
                  <a:schemeClr val="tx1"/>
                </a:solidFill>
                <a:effectLst/>
                <a:ea typeface="Times New Roman" pitchFamily="18" charset="0"/>
                <a:cs typeface="Arial" pitchFamily="34" charset="0"/>
              </a:rPr>
              <a:t>первой женой</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ученого была </a:t>
            </a:r>
            <a:r>
              <a:rPr kumimoji="0" lang="ru-RU" sz="1200" b="1" i="0" u="none" strike="noStrike" cap="none" normalizeH="0" baseline="0" dirty="0" smtClean="0">
                <a:ln>
                  <a:noFill/>
                </a:ln>
                <a:solidFill>
                  <a:schemeClr val="tx1"/>
                </a:solidFill>
                <a:effectLst/>
                <a:ea typeface="Times New Roman" pitchFamily="18" charset="0"/>
                <a:cs typeface="Arial" pitchFamily="34" charset="0"/>
              </a:rPr>
              <a:t>Чижевская (</a:t>
            </a:r>
            <a:r>
              <a:rPr kumimoji="0" lang="ru-RU" sz="1200" b="0" i="0" u="none" strike="noStrike" cap="none" normalizeH="0" baseline="0" dirty="0" err="1" smtClean="0">
                <a:ln>
                  <a:noFill/>
                </a:ln>
                <a:solidFill>
                  <a:schemeClr val="tx1"/>
                </a:solidFill>
                <a:effectLst/>
                <a:ea typeface="Times New Roman" pitchFamily="18" charset="0"/>
                <a:cs typeface="Arial" pitchFamily="34" charset="0"/>
              </a:rPr>
              <a:t>ур</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a:t>
            </a:r>
            <a:r>
              <a:rPr kumimoji="0" lang="ru-RU" sz="1200" b="1" i="0" u="none" strike="noStrike" cap="none" normalizeH="0" baseline="0" dirty="0" smtClean="0">
                <a:ln>
                  <a:noFill/>
                </a:ln>
                <a:solidFill>
                  <a:schemeClr val="tx1"/>
                </a:solidFill>
                <a:effectLst/>
                <a:ea typeface="Times New Roman" pitchFamily="18" charset="0"/>
                <a:cs typeface="Arial" pitchFamily="34" charset="0"/>
              </a:rPr>
              <a:t> Самсонова) Ирина Александровна</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От этого брака у него была дочь Чижевская Ирина Александровна (1928–1958). С первой семьей учёный не общался. Внук А. Л. Чижевского – сын дочери И. А. Чижевской и И. С. Кускова (1927–1997) – С. И. Кусков (1956–2008) был известным российским куратором и </a:t>
            </a:r>
            <a:r>
              <a:rPr kumimoji="0" lang="ru-RU" sz="1200" b="0" i="0" u="none" strike="noStrike" cap="none" normalizeH="0" baseline="0" dirty="0" err="1" smtClean="0">
                <a:ln>
                  <a:noFill/>
                </a:ln>
                <a:solidFill>
                  <a:schemeClr val="tx1"/>
                </a:solidFill>
                <a:effectLst/>
                <a:ea typeface="Times New Roman" pitchFamily="18" charset="0"/>
                <a:cs typeface="Arial" pitchFamily="34" charset="0"/>
              </a:rPr>
              <a:t>арт-критиком</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a:t>
            </a:r>
            <a:r>
              <a:rPr kumimoji="0" lang="ru-RU" sz="1200" b="0" i="0" u="none" strike="noStrike" cap="none" normalizeH="0" baseline="0" dirty="0" smtClean="0">
                <a:ln>
                  <a:noFill/>
                </a:ln>
                <a:solidFill>
                  <a:schemeClr val="tx1"/>
                </a:solidFill>
                <a:effectLst/>
                <a:ea typeface="Times New Roman" pitchFamily="18" charset="0"/>
              </a:rPr>
              <a:t>Умер 21 июня 2008 г.</a:t>
            </a:r>
            <a:endParaRPr kumimoji="0" lang="ru-RU" sz="1200" b="0" i="0" u="none" strike="noStrike" cap="none" normalizeH="0" baseline="0" dirty="0" smtClean="0">
              <a:ln>
                <a:noFill/>
              </a:ln>
              <a:solidFill>
                <a:schemeClr val="tx1"/>
              </a:solidFill>
              <a:effectLst/>
            </a:endParaRPr>
          </a:p>
          <a:p>
            <a:pPr marL="898525" marR="0" lvl="0" algn="just" defTabSz="914400" rtl="0" eaLnBrk="0" fontAlgn="base" latinLnBrk="0" hangingPunct="0">
              <a:lnSpc>
                <a:spcPct val="100000"/>
              </a:lnSpc>
              <a:spcBef>
                <a:spcPct val="0"/>
              </a:spcBef>
              <a:spcAft>
                <a:spcPts val="600"/>
              </a:spcAft>
              <a:buClrTx/>
              <a:buSzTx/>
              <a:buFontTx/>
              <a:buNone/>
              <a:tabLst/>
            </a:pPr>
            <a:r>
              <a:rPr kumimoji="0" lang="ru-RU" sz="1200" b="1" i="0" u="none" strike="noStrike" cap="none" normalizeH="0" baseline="0" dirty="0" smtClean="0">
                <a:ln>
                  <a:noFill/>
                </a:ln>
                <a:solidFill>
                  <a:schemeClr val="tx1"/>
                </a:solidFill>
                <a:effectLst/>
                <a:ea typeface="Times New Roman" pitchFamily="18" charset="0"/>
                <a:cs typeface="Arial" pitchFamily="34" charset="0"/>
              </a:rPr>
              <a:t>Татьяна Сергеевна Рощина </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(1900–1964), в 1931 году стала </a:t>
            </a:r>
            <a:r>
              <a:rPr kumimoji="0" lang="ru-RU" sz="1200" b="0" i="1" u="sng" strike="noStrike" cap="none" normalizeH="0" baseline="0" dirty="0" smtClean="0">
                <a:ln>
                  <a:noFill/>
                </a:ln>
                <a:solidFill>
                  <a:schemeClr val="tx1"/>
                </a:solidFill>
                <a:effectLst/>
                <a:ea typeface="Times New Roman" pitchFamily="18" charset="0"/>
                <a:cs typeface="Arial" pitchFamily="34" charset="0"/>
              </a:rPr>
              <a:t>второй женой </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Чижевского, который удочерил её дочь от первого брака – Марину (1922–1996), совместных детей в этом браке не было. Официально они развелись в 1951 году.</a:t>
            </a:r>
            <a:endParaRPr kumimoji="0" lang="ru-RU" sz="1200" b="0" i="0" u="none" strike="noStrike" cap="none" normalizeH="0" baseline="0" dirty="0" smtClean="0">
              <a:ln>
                <a:noFill/>
              </a:ln>
              <a:solidFill>
                <a:schemeClr val="tx1"/>
              </a:solidFill>
              <a:effectLst/>
            </a:endParaRPr>
          </a:p>
          <a:p>
            <a:pPr marL="898525" marR="0" lvl="0" algn="just" defTabSz="914400" rtl="0" eaLnBrk="0" fontAlgn="base" latinLnBrk="0" hangingPunct="0">
              <a:lnSpc>
                <a:spcPct val="100000"/>
              </a:lnSpc>
              <a:spcBef>
                <a:spcPct val="0"/>
              </a:spcBef>
              <a:spcAft>
                <a:spcPts val="600"/>
              </a:spcAft>
              <a:buClrTx/>
              <a:buSzTx/>
              <a:buFontTx/>
              <a:buNone/>
              <a:tabLst/>
            </a:pPr>
            <a:r>
              <a:rPr kumimoji="0" lang="ru-RU" sz="1200" b="0" i="1" u="sng" strike="noStrike" cap="none" normalizeH="0" baseline="0" dirty="0" smtClean="0">
                <a:ln>
                  <a:noFill/>
                </a:ln>
                <a:solidFill>
                  <a:schemeClr val="tx1"/>
                </a:solidFill>
                <a:effectLst/>
                <a:ea typeface="Times New Roman" pitchFamily="18" charset="0"/>
                <a:cs typeface="Arial" pitchFamily="34" charset="0"/>
              </a:rPr>
              <a:t>Третья жена</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 </a:t>
            </a:r>
            <a:r>
              <a:rPr kumimoji="0" lang="ru-RU" sz="1200" b="1" i="0" u="none" strike="noStrike" cap="none" normalizeH="0" baseline="0" dirty="0" smtClean="0">
                <a:ln>
                  <a:noFill/>
                </a:ln>
                <a:solidFill>
                  <a:schemeClr val="tx1"/>
                </a:solidFill>
                <a:effectLst/>
                <a:ea typeface="Times New Roman" pitchFamily="18" charset="0"/>
                <a:cs typeface="Arial" pitchFamily="34" charset="0"/>
              </a:rPr>
              <a:t>Анна Михайловна </a:t>
            </a:r>
            <a:r>
              <a:rPr kumimoji="0" lang="ru-RU" sz="1200" b="1" i="0" u="none" strike="noStrike" cap="none" normalizeH="0" baseline="0" dirty="0" err="1" smtClean="0">
                <a:ln>
                  <a:noFill/>
                </a:ln>
                <a:solidFill>
                  <a:schemeClr val="tx1"/>
                </a:solidFill>
                <a:effectLst/>
                <a:ea typeface="Times New Roman" pitchFamily="18" charset="0"/>
                <a:cs typeface="Arial" pitchFamily="34" charset="0"/>
              </a:rPr>
              <a:t>Таранец</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О ней ничего не известно, кроме одной записи в архиве Российской академии наук (переписка по жилищно-бытовым вопросам «Справка-заявление о квартире» от 1 февраля 1960 г.): «</a:t>
            </a:r>
            <a:r>
              <a:rPr kumimoji="0" lang="ru-RU" sz="1200" b="0" i="1" u="none" strike="noStrike" cap="none" normalizeH="0" baseline="0" dirty="0" smtClean="0">
                <a:ln>
                  <a:noFill/>
                </a:ln>
                <a:solidFill>
                  <a:schemeClr val="tx1"/>
                </a:solidFill>
                <a:effectLst/>
                <a:ea typeface="Times New Roman" pitchFamily="18" charset="0"/>
                <a:cs typeface="Arial" pitchFamily="34" charset="0"/>
              </a:rPr>
              <a:t>Прошу о предоставлении мне с семьёй отдельной квартиры в три комнаты в одном из центральных районах Москвы</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Эта справка-анкета из восьми пунктов, где в пункте 5 написано: «</a:t>
            </a:r>
            <a:r>
              <a:rPr kumimoji="0" lang="ru-RU" sz="1200" b="0" i="1" u="none" strike="noStrike" cap="none" normalizeH="0" baseline="0" dirty="0" smtClean="0">
                <a:ln>
                  <a:noFill/>
                </a:ln>
                <a:solidFill>
                  <a:schemeClr val="tx1"/>
                </a:solidFill>
                <a:effectLst/>
                <a:ea typeface="Times New Roman" pitchFamily="18" charset="0"/>
                <a:cs typeface="Arial" pitchFamily="34" charset="0"/>
              </a:rPr>
              <a:t>Имею отдельную двухкомнатную квартиру 55 м² в городе Караганде, где пока проживает моя жена и находятся научный архив, рукописи и библиотека</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В ответе на пункт 6 (очевидно семейное положение) значится: «</a:t>
            </a:r>
            <a:r>
              <a:rPr kumimoji="0" lang="ru-RU" sz="1200" b="0" i="1" u="none" strike="noStrike" cap="none" normalizeH="0" baseline="0" dirty="0" smtClean="0">
                <a:ln>
                  <a:noFill/>
                </a:ln>
                <a:solidFill>
                  <a:schemeClr val="tx1"/>
                </a:solidFill>
                <a:effectLst/>
                <a:ea typeface="Times New Roman" pitchFamily="18" charset="0"/>
                <a:cs typeface="Arial" pitchFamily="34" charset="0"/>
              </a:rPr>
              <a:t>Я и жена </a:t>
            </a:r>
            <a:r>
              <a:rPr kumimoji="0" lang="ru-RU" sz="1200" b="0" i="1" u="none" strike="noStrike" cap="none" normalizeH="0" baseline="0" dirty="0" err="1" smtClean="0">
                <a:ln>
                  <a:noFill/>
                </a:ln>
                <a:solidFill>
                  <a:schemeClr val="tx1"/>
                </a:solidFill>
                <a:effectLst/>
                <a:ea typeface="Times New Roman" pitchFamily="18" charset="0"/>
                <a:cs typeface="Arial" pitchFamily="34" charset="0"/>
              </a:rPr>
              <a:t>Таранец</a:t>
            </a:r>
            <a:r>
              <a:rPr kumimoji="0" lang="ru-RU" sz="1200" b="0" i="1" u="none" strike="noStrike" cap="none" normalizeH="0" baseline="0" dirty="0" smtClean="0">
                <a:ln>
                  <a:noFill/>
                </a:ln>
                <a:solidFill>
                  <a:schemeClr val="tx1"/>
                </a:solidFill>
                <a:effectLst/>
                <a:ea typeface="Times New Roman" pitchFamily="18" charset="0"/>
                <a:cs typeface="Arial" pitchFamily="34" charset="0"/>
              </a:rPr>
              <a:t> Анна Михайловна 48 лет</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a:t>
            </a:r>
            <a:endParaRPr kumimoji="0" lang="ru-RU" sz="1200" b="0" i="0" u="none" strike="noStrike" cap="none" normalizeH="0" baseline="0" dirty="0" smtClean="0">
              <a:ln>
                <a:noFill/>
              </a:ln>
              <a:solidFill>
                <a:schemeClr val="tx1"/>
              </a:solidFill>
              <a:effectLst/>
            </a:endParaRPr>
          </a:p>
          <a:p>
            <a:pPr marL="898525" marR="0" lvl="0" algn="just" defTabSz="914400" rtl="0" eaLnBrk="0" fontAlgn="base" latinLnBrk="0" hangingPunct="0">
              <a:lnSpc>
                <a:spcPct val="100000"/>
              </a:lnSpc>
              <a:spcBef>
                <a:spcPct val="0"/>
              </a:spcBef>
              <a:spcAft>
                <a:spcPts val="600"/>
              </a:spcAft>
              <a:buClrTx/>
              <a:buSzTx/>
              <a:buFontTx/>
              <a:buNone/>
              <a:tabLst/>
            </a:pPr>
            <a:r>
              <a:rPr kumimoji="0" lang="ru-RU" sz="1200" b="0" i="1" u="sng" strike="noStrike" cap="none" normalizeH="0" baseline="0" dirty="0" smtClean="0">
                <a:ln>
                  <a:noFill/>
                </a:ln>
                <a:solidFill>
                  <a:schemeClr val="tx1"/>
                </a:solidFill>
                <a:effectLst/>
                <a:ea typeface="Times New Roman" pitchFamily="18" charset="0"/>
                <a:cs typeface="Arial" pitchFamily="34" charset="0"/>
              </a:rPr>
              <a:t>Последняя жена</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 </a:t>
            </a:r>
            <a:r>
              <a:rPr kumimoji="0" lang="ru-RU" sz="1200" b="1" i="0" u="none" strike="noStrike" cap="none" normalizeH="0" baseline="0" dirty="0" smtClean="0">
                <a:ln>
                  <a:noFill/>
                </a:ln>
                <a:solidFill>
                  <a:schemeClr val="tx1"/>
                </a:solidFill>
                <a:effectLst/>
                <a:ea typeface="Times New Roman" pitchFamily="18" charset="0"/>
                <a:cs typeface="Arial" pitchFamily="34" charset="0"/>
              </a:rPr>
              <a:t>Нина Вадимовна Чижевская</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ea typeface="Times New Roman" pitchFamily="18" charset="0"/>
                <a:cs typeface="Arial" pitchFamily="34" charset="0"/>
              </a:rPr>
              <a:t>ур</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a:t>
            </a:r>
            <a:r>
              <a:rPr kumimoji="0" lang="ru-RU" sz="1200" b="1" i="0" u="none" strike="noStrike" cap="none" normalizeH="0" baseline="0" dirty="0" smtClean="0">
                <a:ln>
                  <a:noFill/>
                </a:ln>
                <a:solidFill>
                  <a:schemeClr val="tx1"/>
                </a:solidFill>
                <a:effectLst/>
                <a:ea typeface="Times New Roman" pitchFamily="18" charset="0"/>
                <a:cs typeface="Arial" pitchFamily="34" charset="0"/>
              </a:rPr>
              <a:t>Энгельгардт</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(1903–1982) происходила из дворянского рода. В 1924 году она была арестована при попытке нелегально покинуть СССР. Провела много лет в </a:t>
            </a:r>
            <a:r>
              <a:rPr kumimoji="0" lang="ru-RU" sz="1200" b="0" i="0" u="none" strike="noStrike" cap="none" normalizeH="0" baseline="0" dirty="0" err="1" smtClean="0">
                <a:ln>
                  <a:noFill/>
                </a:ln>
                <a:solidFill>
                  <a:schemeClr val="tx1"/>
                </a:solidFill>
                <a:effectLst/>
                <a:ea typeface="Times New Roman" pitchFamily="18" charset="0"/>
                <a:cs typeface="Arial" pitchFamily="34" charset="0"/>
              </a:rPr>
              <a:t>ГУЛАГе</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В ссылке в Казахстане встретилась с Чижевским и стала его женой.</a:t>
            </a:r>
            <a:endParaRPr kumimoji="0" lang="ru-RU" sz="1200" b="0" i="0" u="none" strike="noStrike" cap="none" normalizeH="0" baseline="0" dirty="0" smtClean="0">
              <a:ln>
                <a:noFill/>
              </a:ln>
              <a:solidFill>
                <a:schemeClr val="tx1"/>
              </a:solidFill>
              <a:effectLst/>
            </a:endParaRPr>
          </a:p>
          <a:p>
            <a:pPr algn="just"/>
            <a:r>
              <a:rPr kumimoji="0" lang="ru-RU" sz="1200" b="1" i="0" u="none" strike="noStrike" cap="none" normalizeH="0" baseline="0" dirty="0" smtClean="0">
                <a:ln>
                  <a:noFill/>
                </a:ln>
                <a:solidFill>
                  <a:schemeClr val="tx1"/>
                </a:solidFill>
                <a:effectLst/>
                <a:ea typeface="Times New Roman" pitchFamily="18" charset="0"/>
                <a:cs typeface="Arial" pitchFamily="34" charset="0"/>
              </a:rPr>
              <a:t>Так говорится о женах ученого в русскоязычной </a:t>
            </a:r>
            <a:r>
              <a:rPr kumimoji="0" lang="ru-RU" sz="1200" b="1" i="0" u="none" strike="noStrike" cap="none" normalizeH="0" baseline="0" dirty="0" err="1" smtClean="0">
                <a:ln>
                  <a:noFill/>
                </a:ln>
                <a:solidFill>
                  <a:schemeClr val="tx1"/>
                </a:solidFill>
                <a:effectLst/>
                <a:ea typeface="Times New Roman" pitchFamily="18" charset="0"/>
                <a:cs typeface="Arial" pitchFamily="34" charset="0"/>
              </a:rPr>
              <a:t>Википедии</a:t>
            </a:r>
            <a:r>
              <a:rPr kumimoji="0" lang="ru-RU" sz="1200" b="1" i="0" u="none" strike="noStrike" cap="none" normalizeH="0" baseline="0" dirty="0" smtClean="0">
                <a:ln>
                  <a:noFill/>
                </a:ln>
                <a:solidFill>
                  <a:schemeClr val="tx1"/>
                </a:solidFill>
                <a:effectLst/>
                <a:ea typeface="Times New Roman" pitchFamily="18" charset="0"/>
                <a:cs typeface="Arial" pitchFamily="34" charset="0"/>
              </a:rPr>
              <a:t>.</a:t>
            </a:r>
            <a:r>
              <a:rPr lang="ru-RU" sz="1200" dirty="0" smtClean="0"/>
              <a:t>   </a:t>
            </a:r>
          </a:p>
          <a:p>
            <a:pPr algn="just"/>
            <a:r>
              <a:rPr kumimoji="0" lang="ru-RU" sz="1200" b="1" i="0" u="none" strike="noStrike" cap="none" normalizeH="0" baseline="0" dirty="0" smtClean="0">
                <a:ln>
                  <a:noFill/>
                </a:ln>
                <a:solidFill>
                  <a:schemeClr val="tx1"/>
                </a:solidFill>
                <a:effectLst/>
                <a:ea typeface="Times New Roman" pitchFamily="18" charset="0"/>
                <a:cs typeface="Arial" pitchFamily="34" charset="0"/>
              </a:rPr>
              <a:t> </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a:t>
            </a:r>
            <a:r>
              <a:rPr kumimoji="0" lang="ru-RU" sz="1200" b="0" i="0" u="none" strike="noStrike" cap="none" normalizeH="0" baseline="0" dirty="0" smtClean="0">
                <a:ln>
                  <a:noFill/>
                </a:ln>
                <a:solidFill>
                  <a:srgbClr val="0000FF"/>
                </a:solidFill>
                <a:effectLst/>
                <a:ea typeface="Times New Roman" pitchFamily="18" charset="0"/>
                <a:cs typeface="Arial" pitchFamily="34" charset="0"/>
                <a:hlinkClick r:id="rId3"/>
              </a:rPr>
              <a:t>http://library.kiwix.org/wikipedia_ru_all/A/html/А/л/е/к/Александр_Чижевский.html</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a:t>
            </a:r>
          </a:p>
        </p:txBody>
      </p:sp>
      <p:pic>
        <p:nvPicPr>
          <p:cNvPr id="6" name="Рисунок 5" descr="http://www.walkinspace.ru/_ph/25/2/852862100.jpg?1485951035"/>
          <p:cNvPicPr/>
          <p:nvPr/>
        </p:nvPicPr>
        <p:blipFill>
          <a:blip r:embed="rId4" cstate="print"/>
          <a:srcRect l="20773" t="5118" r="14976" b="3543"/>
          <a:stretch>
            <a:fillRect/>
          </a:stretch>
        </p:blipFill>
        <p:spPr bwMode="auto">
          <a:xfrm>
            <a:off x="7452320" y="3429000"/>
            <a:ext cx="1691680" cy="2664296"/>
          </a:xfrm>
          <a:prstGeom prst="rect">
            <a:avLst/>
          </a:prstGeom>
          <a:noFill/>
          <a:ln w="9525">
            <a:noFill/>
            <a:miter lim="800000"/>
            <a:headEnd/>
            <a:tailEnd/>
          </a:ln>
        </p:spPr>
      </p:pic>
      <p:sp>
        <p:nvSpPr>
          <p:cNvPr id="7" name="Прямоугольник 6"/>
          <p:cNvSpPr/>
          <p:nvPr/>
        </p:nvSpPr>
        <p:spPr>
          <a:xfrm>
            <a:off x="179512" y="3789040"/>
            <a:ext cx="7272808" cy="2831544"/>
          </a:xfrm>
          <a:prstGeom prst="rect">
            <a:avLst/>
          </a:prstGeom>
        </p:spPr>
        <p:txBody>
          <a:bodyPr wrap="square">
            <a:spAutoFit/>
          </a:bodyPr>
          <a:lstStyle/>
          <a:p>
            <a:pPr algn="just" eaLnBrk="0" fontAlgn="base" hangingPunct="0">
              <a:spcBef>
                <a:spcPct val="0"/>
              </a:spcBef>
              <a:spcAft>
                <a:spcPts val="600"/>
              </a:spcAft>
            </a:pPr>
            <a:r>
              <a:rPr lang="ru-RU" sz="1200" dirty="0" smtClean="0"/>
              <a:t>Одновременно с "Постановлением Совнаркома СССР о работе профессора А.Л.Чижевского" учреждается Центральная научно-исследовательская лаборатория (ЦНИЛИ) с целым рядом филиалов и опытных станций. Директором ее был назначен А.Л.Чижевский. Под его началом работало полсотни сотрудников. Успехи работы Лаборатории были отражены в четырех томах </a:t>
            </a:r>
            <a:r>
              <a:rPr lang="ru-RU" sz="1200" b="1" dirty="0" smtClean="0"/>
              <a:t>"Трудов ЦНИЛИ"</a:t>
            </a:r>
            <a:r>
              <a:rPr lang="ru-RU" sz="1200" dirty="0" smtClean="0"/>
              <a:t>. </a:t>
            </a:r>
          </a:p>
          <a:p>
            <a:pPr algn="just">
              <a:spcAft>
                <a:spcPts val="600"/>
              </a:spcAft>
            </a:pPr>
            <a:r>
              <a:rPr lang="ru-RU" sz="1200" dirty="0" smtClean="0"/>
              <a:t>Работе в лаборатории А.Чижевский отдавал все свои силы и в ней наиболее полно раскрылся его талант как научного исследователя. Им были написаны и опубликованы десятки статей по проблемам </a:t>
            </a:r>
            <a:r>
              <a:rPr lang="ru-RU" sz="1200" dirty="0" err="1" smtClean="0"/>
              <a:t>ионификации</a:t>
            </a:r>
            <a:r>
              <a:rPr lang="ru-RU" sz="1200" dirty="0" smtClean="0"/>
              <a:t> и связанным с нею вопросам. Его выкладки переводились на иностранные языки. Но в итоге опыты Чижевского раскритиковали, а в январе 1935 года запретили издание и распространение работ под его редакцией. </a:t>
            </a:r>
          </a:p>
          <a:p>
            <a:pPr algn="just">
              <a:spcAft>
                <a:spcPts val="600"/>
              </a:spcAft>
            </a:pPr>
            <a:r>
              <a:rPr lang="ru-RU" sz="1200" dirty="0" smtClean="0"/>
              <a:t>В 1936 году Лаборатория прекратила свое существование. Неблаговидную роль в этом сыграл противник теории Чижевского, тогдашний директор Всесоюзного института животноводства </a:t>
            </a:r>
            <a:r>
              <a:rPr lang="ru-RU" sz="1200" dirty="0" err="1" smtClean="0"/>
              <a:t>Б.М.Завадовский</a:t>
            </a:r>
            <a:r>
              <a:rPr lang="ru-RU" sz="1200" dirty="0" smtClean="0"/>
              <a:t>, который с момента организации ЦНИЛИ мешал ее работе, создавал различные комиссии, чья деятельность оканчивалась буквально погромами. А.Л.Чижевский насчитал за 6 лет существования Лаборатории 7 погромов, в результате которых работа приостанавливалась на несколько месяцев. </a:t>
            </a:r>
          </a:p>
        </p:txBody>
      </p:sp>
      <p:sp>
        <p:nvSpPr>
          <p:cNvPr id="8194" name="Rectangle 2"/>
          <p:cNvSpPr>
            <a:spLocks noChangeArrowheads="1"/>
          </p:cNvSpPr>
          <p:nvPr/>
        </p:nvSpPr>
        <p:spPr bwMode="auto">
          <a:xfrm>
            <a:off x="7524328" y="6126155"/>
            <a:ext cx="161967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800" dirty="0" smtClean="0">
                <a:latin typeface="Arial" pitchFamily="34" charset="0"/>
                <a:cs typeface="Arial" pitchFamily="34" charset="0"/>
              </a:rPr>
              <a:t>А.Л. Чижевский </a:t>
            </a:r>
            <a:r>
              <a:rPr lang="ru-RU" sz="800" dirty="0" smtClean="0">
                <a:latin typeface="Arial" pitchFamily="34" charset="0"/>
                <a:ea typeface="Times New Roman" pitchFamily="18" charset="0"/>
                <a:cs typeface="Arial" pitchFamily="34" charset="0"/>
              </a:rPr>
              <a:t>–  директор ЦНИЛИ   </a:t>
            </a:r>
            <a:r>
              <a:rPr lang="ru-RU" sz="800" dirty="0" smtClean="0">
                <a:latin typeface="Arial" pitchFamily="34" charset="0"/>
                <a:cs typeface="Arial" pitchFamily="34" charset="0"/>
              </a:rPr>
              <a:t>1931 г.</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7169" name="Rectangle 1"/>
          <p:cNvSpPr>
            <a:spLocks noChangeArrowheads="1"/>
          </p:cNvSpPr>
          <p:nvPr/>
        </p:nvSpPr>
        <p:spPr bwMode="auto">
          <a:xfrm>
            <a:off x="179512" y="-81640"/>
            <a:ext cx="8964488" cy="68326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У Чижевского было много сторонников, но и немало явных врагов, в первую очередь, имеющих отношение к сельскому хозяйству, медицине, биологии, физиологии, здравоохранению, просвещению и образованию. Такими врагами – оппонентами А.И.Чижевского, из числа влиятельных ученых, имеющих отношение к сельскому хозяйству и физике, оказались профессор физики А.П. Соколов, академики АН СССР О.Ю. Шмидт, А.Ф. Иоффе, академики ВАСХНИЛ Б.М. </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Завадовский</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М.М. </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Завадовский</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М.Г. Евреинов, зампредседателя Совнаркома и бывший Генеральный прокурор А.Я. Вышинский.</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Причем эти его враги-оппоненты оказали очень сильное разрушающее влияние, как на его семейную жизнь, так и на научную деятельность, а также на карьеру, общественное признание. </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rPr>
              <a:t>Далеко не все учёные разделяли теории Чижевского. Так академик Абрам Иоффе писал: «В общественном отношении профессор Чижевский является фигурой, позорящей среду советских учёных. Беззастенчивая самореклама, безграмотность и научная недобросовестность, присвоение чужих достижений, хлестаковщина — вот черты, определяющие карьеру профессора Чижевского. Бессмысленная и идеологически вредная «теория» о том, что революции, эпидемии людей и животных, народные движения определяются солнечными пятнами, создали профессору Чижевскому незавидную известность в реакционных кругах Франции, где он печатал эти свои «исследования».</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Из-за врагов в 1923 г. оказался не изданным главный труд Чижевского об </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аэроионах</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(виновен Ю.О. Шмидт), в 1936 г. была закрыта возглавляемая А.Л. Чижевским Центральная научно-исследовательская лаборатория </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ионификации</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(виновны Б.М. </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Завадовский</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М.Г. Евреинов, А.Ф. Иоффе, А.Я. Вышинский). Кроме того, </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Б.М.Завадовский</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печатал в газете "Правда" статьи, порочащие идеи А.Л.Чижевского и обвиняющие его в лжеучении (например, в 1935 году в статье «Враг под маской ученого»</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 автор прямо обвинял Чижевского в контрреволюции, учёного называли «носителем антисоветских идей» и «врагом под маской учёного»).</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Это уже была </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галилеева</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ситуация.</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Calibri" pitchFamily="34" charset="0"/>
              </a:rPr>
              <a:t>Только в конце </a:t>
            </a:r>
            <a:r>
              <a:rPr kumimoji="0" lang="ru-RU" sz="1200" b="1" i="0" u="none" strike="noStrike" cap="none" normalizeH="0" baseline="0" dirty="0" smtClean="0">
                <a:ln>
                  <a:noFill/>
                </a:ln>
                <a:solidFill>
                  <a:srgbClr val="000000"/>
                </a:solidFill>
                <a:effectLst/>
                <a:ea typeface="Times New Roman" pitchFamily="18" charset="0"/>
                <a:cs typeface="Calibri" pitchFamily="34" charset="0"/>
              </a:rPr>
              <a:t>1938 </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года А.Л.Чижевского вновь пригласили на работу в качестве научного руководителя </a:t>
            </a:r>
            <a:r>
              <a:rPr kumimoji="0" lang="ru-RU" sz="1200" b="0" i="0" u="none" strike="noStrike" cap="none" normalizeH="0" baseline="0" dirty="0" err="1" smtClean="0">
                <a:ln>
                  <a:noFill/>
                </a:ln>
                <a:solidFill>
                  <a:srgbClr val="333333"/>
                </a:solidFill>
                <a:effectLst/>
                <a:ea typeface="Times New Roman" pitchFamily="18" charset="0"/>
                <a:cs typeface="Calibri" pitchFamily="34" charset="0"/>
              </a:rPr>
              <a:t>аэроионификацией</a:t>
            </a:r>
            <a:r>
              <a:rPr kumimoji="0" lang="ru-RU" sz="1200" b="0" i="0" u="none" strike="noStrike" cap="none" normalizeH="0" baseline="0" dirty="0" smtClean="0">
                <a:ln>
                  <a:noFill/>
                </a:ln>
                <a:solidFill>
                  <a:srgbClr val="333333"/>
                </a:solidFill>
                <a:effectLst/>
                <a:ea typeface="Times New Roman" pitchFamily="18" charset="0"/>
                <a:cs typeface="Calibri" pitchFamily="34" charset="0"/>
              </a:rPr>
              <a:t>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при Управлении строительством Дворца Советов.</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 </a:t>
            </a:r>
            <a:r>
              <a:rPr kumimoji="0" lang="ru-RU" sz="1200" b="0" i="0" u="none" strike="noStrike" cap="none" normalizeH="0" baseline="0" dirty="0" smtClean="0">
                <a:ln>
                  <a:noFill/>
                </a:ln>
                <a:solidFill>
                  <a:srgbClr val="000000"/>
                </a:solidFill>
                <a:effectLst/>
                <a:ea typeface="Times New Roman" pitchFamily="18" charset="0"/>
              </a:rPr>
              <a:t>Считалось, что благотворное воздействие будет способствовать небывалой работоспособности и интеллектуальному взлету членов советского правительства. </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1" i="0" u="none" strike="noStrike" cap="none" normalizeH="0" baseline="0" dirty="0" smtClean="0">
                <a:ln>
                  <a:noFill/>
                </a:ln>
                <a:solidFill>
                  <a:srgbClr val="000000"/>
                </a:solidFill>
                <a:effectLst/>
                <a:ea typeface="Times New Roman" pitchFamily="18" charset="0"/>
                <a:cs typeface="Calibri" pitchFamily="34" charset="0"/>
              </a:rPr>
              <a:t>В 1939-1941</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 годах Чижевский возглавил 2 лаборатории по </a:t>
            </a:r>
            <a:r>
              <a:rPr kumimoji="0" lang="ru-RU" sz="1200" b="0" i="0" u="none" strike="noStrike" cap="none" normalizeH="0" baseline="0" dirty="0" err="1" smtClean="0">
                <a:ln>
                  <a:noFill/>
                </a:ln>
                <a:solidFill>
                  <a:srgbClr val="000000"/>
                </a:solidFill>
                <a:effectLst/>
                <a:ea typeface="Times New Roman" pitchFamily="18" charset="0"/>
                <a:cs typeface="Calibri" pitchFamily="34" charset="0"/>
              </a:rPr>
              <a:t>аэроионификации</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 (одна – на кафедре общей и экспериментальной гигиены в 3 Московском государственном медицинском институте, другая – в Ленинградском государственном педагогическом институте) при Управлении строительства Дворца Советов Совнаркома СССР.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Здесь он получил возможность осуществить широкие исследования по данной проблеме. К сожалению, об этих работах известно мало. </a:t>
            </a:r>
          </a:p>
          <a:p>
            <a:pPr algn="just" fontAlgn="base"/>
            <a:r>
              <a:rPr lang="ru-RU" sz="1200" dirty="0" smtClean="0"/>
              <a:t>В </a:t>
            </a:r>
            <a:r>
              <a:rPr lang="ru-RU" sz="1200" b="1" dirty="0" smtClean="0"/>
              <a:t>сентябре 1939 года </a:t>
            </a:r>
            <a:r>
              <a:rPr lang="ru-RU" sz="1200" dirty="0" smtClean="0"/>
              <a:t>в Нью-Йорке состоялся I Международный конгресс по биологической физике и космической биологии, на котором А.Л.Чижевский был избран Почетным президентом. Чижевского приглашают в Америку, но в поездке за рубеж ему отказывают. От имени конгресса был направлен специальный меморандум о научных трудах Чижевского в Нобелевский комитет. Но обстановка в стране и отношение властей к нему были такими, что получить эту премию Чижевский не мог и по настоятельной рекомендации "органов" он отказался от выдвижения его на соискание </a:t>
            </a:r>
            <a:r>
              <a:rPr lang="ru-RU" sz="1200" b="1" dirty="0" smtClean="0"/>
              <a:t>Нобелевской премии </a:t>
            </a:r>
            <a:r>
              <a:rPr lang="ru-RU" sz="1200" dirty="0" smtClean="0"/>
              <a:t>с примечательной формулировкой – "по этическим соображениям".</a:t>
            </a:r>
          </a:p>
          <a:p>
            <a:pPr algn="just"/>
            <a:r>
              <a:rPr lang="ru-RU" sz="1200" dirty="0" smtClean="0"/>
              <a:t>Чижевский к 1940 г. был почетным членом 18 зарубежных академий наук и десятка научных обществ, почетным профессором университетов Европы, Америки, Азии. Его труды широко печатались во Франции, Швеции, Италии, США. </a:t>
            </a:r>
            <a:endParaRPr kumimoji="0" lang="ru-RU" sz="1200" b="0" i="0" u="none" strike="noStrike" cap="none" normalizeH="0" baseline="0" dirty="0" smtClean="0">
              <a:ln>
                <a:noFill/>
              </a:ln>
              <a:solidFill>
                <a:schemeClr val="tx1"/>
              </a:solidFill>
              <a:effectLst/>
            </a:endParaRPr>
          </a:p>
        </p:txBody>
      </p:sp>
    </p:spTree>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6145" name="Rectangle 1"/>
          <p:cNvSpPr>
            <a:spLocks noChangeArrowheads="1"/>
          </p:cNvSpPr>
          <p:nvPr/>
        </p:nvSpPr>
        <p:spPr bwMode="auto">
          <a:xfrm>
            <a:off x="179512" y="66704"/>
            <a:ext cx="8964488" cy="64171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Летом 1941 года А.Л.Чижевский уехал в дом отдыха Щелково, н</a:t>
            </a:r>
            <a:r>
              <a:rPr kumimoji="0" lang="ru-RU" sz="1200" b="0" i="0" u="none" strike="noStrike" cap="none" normalizeH="0" baseline="0" dirty="0" smtClean="0">
                <a:ln>
                  <a:noFill/>
                </a:ln>
                <a:solidFill>
                  <a:srgbClr val="000000"/>
                </a:solidFill>
                <a:effectLst/>
                <a:ea typeface="Times New Roman" pitchFamily="18" charset="0"/>
              </a:rPr>
              <a:t>о началась Великая Отечественная война, и Чижевского с семьей эвакуировали в Челябинск. Сохранились воспоминания, что учёный в самых неблагоприятных обстоятельствах был элегантный – ходил всегда в костюме, с тросточкой. Так на всём пути от Москвы до Челябинска поражал других пассажиров поезда своими белыми перчатками.</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Дальнейшая судьба Александра Леонидовича сложилась достаточно трагично. Над ним снова сгущаются тучи. На этот раз доносы о его неблагонадежности: восхваление гитлеровской армии и критические высказывания в адрес научного и политического руководства СССР. Вспомнили, наконец, и его непролетарское происхождение, и книгу «Физические факторы исторического процесса». Конечной причиной ареста Чижевского стали его «слишком новаторские» взгляды и исследования влияния космических факторов на социальные процессы (в частности, ученого обвиняли в протаскивании в науку астрологии). </a:t>
            </a:r>
            <a:r>
              <a:rPr kumimoji="0" lang="ru-RU" sz="1200" b="0" i="0" u="none" strike="noStrike" cap="none" normalizeH="0" baseline="0" dirty="0" smtClean="0">
                <a:ln>
                  <a:noFill/>
                </a:ln>
                <a:solidFill>
                  <a:srgbClr val="000000"/>
                </a:solidFill>
                <a:effectLst/>
                <a:ea typeface="Times New Roman" pitchFamily="18" charset="0"/>
              </a:rPr>
              <a:t>Трудно поверить, но донос на учёного написал коллега–врач – его эвакуировали в Челябинск вместе с Чижевским, и Александр Леонидович уступил коллеге одну из выделенных комнат в коммуналке. В доносе, кстати, всплыли те самые белые перчатки – по словам врача, на одной из остановок Чижевский махал руками и подавал знаки немецким бомбардировщикам!</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Всё это привело к сложностям в семейной жизни ученого, его аресту и ссылке, разводу с женой, Татьяной Рощиной, которая в 1942 году провела множество дней у ворот </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геллбинской</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тюрьмы, хлопотала о его освобождении и приносила передачи от своего скудного пайка. Именно благодаря Т.Толстой и сохранился огромный довоенный архив Александра Леонидовича.</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А.Л.Чижевский был арестован</a:t>
            </a:r>
            <a:r>
              <a:rPr kumimoji="0" lang="ru-RU" sz="1200" b="0" i="0" u="none" strike="noStrike" cap="none" normalizeH="0" baseline="0" dirty="0" smtClean="0">
                <a:ln>
                  <a:noFill/>
                </a:ln>
                <a:solidFill>
                  <a:srgbClr val="000000"/>
                </a:solidFill>
                <a:effectLst/>
                <a:ea typeface="Times New Roman" pitchFamily="18" charset="0"/>
              </a:rPr>
              <a:t> в Челябинске </a:t>
            </a:r>
            <a:r>
              <a:rPr kumimoji="0" lang="ru-RU" sz="1200" b="1" i="0" u="none" strike="noStrike" cap="none" normalizeH="0" baseline="0" dirty="0" smtClean="0">
                <a:ln>
                  <a:noFill/>
                </a:ln>
                <a:solidFill>
                  <a:schemeClr val="tx1"/>
                </a:solidFill>
                <a:effectLst/>
                <a:ea typeface="Times New Roman" pitchFamily="18" charset="0"/>
                <a:cs typeface="Calibri" pitchFamily="34" charset="0"/>
              </a:rPr>
              <a:t>21 января 1942 года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и осужден </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по статье 58, пункту 10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на восемь лет, которые отбывал в трех лагерях Гулага: сначала на </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Северном Урале (Челябинск, Свердловской области</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в </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Ивделе</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a:t>
            </a:r>
            <a:r>
              <a:rPr kumimoji="0" lang="ru-RU" sz="1200" b="1" i="0" u="none" strike="noStrike" cap="none" normalizeH="0" baseline="0" dirty="0" err="1" smtClean="0">
                <a:ln>
                  <a:noFill/>
                </a:ln>
                <a:solidFill>
                  <a:srgbClr val="000000"/>
                </a:solidFill>
                <a:effectLst/>
                <a:ea typeface="Times New Roman" pitchFamily="18" charset="0"/>
                <a:cs typeface="Calibri" pitchFamily="34" charset="0"/>
              </a:rPr>
              <a:t>Ивдельлаг</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 </a:t>
            </a:r>
            <a:r>
              <a:rPr kumimoji="0" lang="ru-RU" sz="1200" b="0" i="0" u="none" strike="noStrike" cap="none" normalizeH="0" baseline="0" dirty="0" err="1" smtClean="0">
                <a:ln>
                  <a:noFill/>
                </a:ln>
                <a:solidFill>
                  <a:srgbClr val="000000"/>
                </a:solidFill>
                <a:effectLst/>
                <a:ea typeface="Times New Roman" pitchFamily="18" charset="0"/>
                <a:cs typeface="Calibri" pitchFamily="34" charset="0"/>
              </a:rPr>
              <a:t>в</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 Подмосковье (</a:t>
            </a:r>
            <a:r>
              <a:rPr kumimoji="0" lang="ru-RU" sz="1200" b="1" i="0" u="none" strike="noStrike" cap="none" normalizeH="0" baseline="0" dirty="0" err="1" smtClean="0">
                <a:ln>
                  <a:noFill/>
                </a:ln>
                <a:solidFill>
                  <a:srgbClr val="000000"/>
                </a:solidFill>
                <a:effectLst/>
                <a:ea typeface="Times New Roman" pitchFamily="18" charset="0"/>
                <a:cs typeface="Calibri" pitchFamily="34" charset="0"/>
              </a:rPr>
              <a:t>Кучино</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а с 1945 года в степях Казахстана</a:t>
            </a:r>
            <a:r>
              <a:rPr kumimoji="0" lang="ru-RU" sz="1200" b="1" i="0" u="none" strike="noStrike" cap="none" normalizeH="0" baseline="0" dirty="0" smtClean="0">
                <a:ln>
                  <a:noFill/>
                </a:ln>
                <a:solidFill>
                  <a:schemeClr val="tx1"/>
                </a:solidFill>
                <a:effectLst/>
                <a:ea typeface="Times New Roman" pitchFamily="18" charset="0"/>
                <a:cs typeface="Calibri" pitchFamily="34" charset="0"/>
              </a:rPr>
              <a:t>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a:t>
            </a:r>
            <a:r>
              <a:rPr kumimoji="0" lang="ru-RU" sz="1200" b="1" i="0" u="none" strike="noStrike" cap="none" normalizeH="0" baseline="0" dirty="0" err="1" smtClean="0">
                <a:ln>
                  <a:noFill/>
                </a:ln>
                <a:solidFill>
                  <a:schemeClr val="tx1"/>
                </a:solidFill>
                <a:effectLst/>
                <a:ea typeface="Times New Roman" pitchFamily="18" charset="0"/>
                <a:cs typeface="Calibri" pitchFamily="34" charset="0"/>
              </a:rPr>
              <a:t>Карлаг</a:t>
            </a:r>
            <a:r>
              <a:rPr kumimoji="0" lang="ru-RU" sz="1200" b="1" i="0" u="none" strike="noStrike" cap="none" normalizeH="0" baseline="0" dirty="0" smtClean="0">
                <a:ln>
                  <a:noFill/>
                </a:ln>
                <a:solidFill>
                  <a:schemeClr val="tx1"/>
                </a:solidFill>
                <a:effectLst/>
                <a:ea typeface="Times New Roman" pitchFamily="18" charset="0"/>
                <a:cs typeface="Calibri" pitchFamily="34" charset="0"/>
              </a:rPr>
              <a:t>: </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Долинское, Спасское, </a:t>
            </a:r>
            <a:r>
              <a:rPr kumimoji="0" lang="ru-RU" sz="1200" b="0" i="0" u="none" strike="noStrike" cap="none" normalizeH="0" baseline="0" dirty="0" err="1" smtClean="0">
                <a:ln>
                  <a:noFill/>
                </a:ln>
                <a:solidFill>
                  <a:srgbClr val="000000"/>
                </a:solidFill>
                <a:effectLst/>
                <a:ea typeface="Times New Roman" pitchFamily="18" charset="0"/>
                <a:cs typeface="Calibri" pitchFamily="34" charset="0"/>
              </a:rPr>
              <a:t>Степлаг</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a:t>
            </a:r>
          </a:p>
          <a:p>
            <a:pPr marL="1519238" lvl="0" algn="just" eaLnBrk="0" fontAlgn="base" hangingPunct="0">
              <a:spcBef>
                <a:spcPct val="0"/>
              </a:spcBef>
              <a:spcAft>
                <a:spcPts val="600"/>
              </a:spcAft>
            </a:pPr>
            <a:r>
              <a:rPr lang="ru-RU" sz="1200" dirty="0" smtClean="0"/>
              <a:t>Условия везде были очень тяжелыми: голод, холод, болезни (грудная жаба, или стенокардия), конфликты с лагерным начальством, с зэками-уголовниками. Помогли выдержать все эти трудности работа в </a:t>
            </a:r>
            <a:r>
              <a:rPr lang="ru-RU" sz="1200" dirty="0" err="1" smtClean="0"/>
              <a:t>культбригаде</a:t>
            </a:r>
            <a:r>
              <a:rPr lang="ru-RU" sz="1200" dirty="0" smtClean="0"/>
              <a:t> и в санчасти, высокие идеи, поэзия, живопись и научные исследования. За эти годы им было написано более 100 стихотворений. В </a:t>
            </a:r>
            <a:r>
              <a:rPr lang="ru-RU" sz="1200" dirty="0" err="1" smtClean="0"/>
              <a:t>Карлаге</a:t>
            </a:r>
            <a:r>
              <a:rPr lang="ru-RU" sz="1200" dirty="0" smtClean="0"/>
              <a:t> Чижевскому разрешили создать кабинет </a:t>
            </a:r>
            <a:r>
              <a:rPr lang="ru-RU" sz="1200" dirty="0" err="1" smtClean="0"/>
              <a:t>аэроионификации</a:t>
            </a:r>
            <a:r>
              <a:rPr lang="ru-RU" sz="1200" dirty="0" smtClean="0"/>
              <a:t>, заниматься электрическими проблемами крови. Под его руководством над математическими расчётами по исследованию крови работали видные учёные-узники (в том числе и Г. Н. </a:t>
            </a:r>
            <a:r>
              <a:rPr lang="ru-RU" sz="1200" dirty="0" err="1" smtClean="0"/>
              <a:t>Перлатов</a:t>
            </a:r>
            <a:r>
              <a:rPr lang="ru-RU" sz="1200" dirty="0" smtClean="0"/>
              <a:t>). В </a:t>
            </a:r>
            <a:r>
              <a:rPr lang="ru-RU" sz="1200" dirty="0" err="1" smtClean="0"/>
              <a:t>Карлаге</a:t>
            </a:r>
            <a:r>
              <a:rPr lang="ru-RU" sz="1200" dirty="0" smtClean="0"/>
              <a:t> Чижевский сделал фундаментальное открытие – структурно-системную организованность движущейся крови.</a:t>
            </a:r>
          </a:p>
          <a:p>
            <a:pPr marL="1519238" algn="just" eaLnBrk="0" fontAlgn="base" hangingPunct="0">
              <a:spcBef>
                <a:spcPct val="0"/>
              </a:spcBef>
              <a:spcAft>
                <a:spcPts val="600"/>
              </a:spcAft>
            </a:pPr>
            <a:r>
              <a:rPr lang="ru-RU" sz="1200" dirty="0" smtClean="0"/>
              <a:t>Учёный был освобождён в январе 1950 года, однако ещё на месяц остался в лагере, чтобы закончить опыты по крови. После освобождения в январе 1950 года был отправлен на поселение в Караганду (Казахская ССР), в июне 1954 года освобождён от поселения, продолжая жить в Караганде.</a:t>
            </a:r>
          </a:p>
          <a:p>
            <a:pPr marL="1519238" algn="just" eaLnBrk="0" fontAlgn="base" hangingPunct="0">
              <a:spcBef>
                <a:spcPct val="0"/>
              </a:spcBef>
              <a:spcAft>
                <a:spcPct val="0"/>
              </a:spcAft>
            </a:pPr>
            <a:r>
              <a:rPr lang="ru-RU" sz="1200" dirty="0" smtClean="0"/>
              <a:t>В Караганде Чижевский работал в качестве консультанта по вопросам аэроионотерапии и зав. лабораторией структурного анализа крови и динамической гематологии в Карагандинской областной клинической больнице, в лаборатории Карагандинской областной станции переливания крови, до 1955 года состоял зав. клинической лабораторией Карагандинского областного онкологического диспансера, научным консультантом в Карагандинском научно-исследовательском угольном институте.</a:t>
            </a:r>
            <a:endParaRPr kumimoji="0" lang="ru-RU" sz="1800" b="0" i="0" u="none" strike="noStrike" cap="none" normalizeH="0" baseline="0" dirty="0" smtClean="0">
              <a:ln>
                <a:noFill/>
              </a:ln>
              <a:solidFill>
                <a:schemeClr val="tx1"/>
              </a:solidFill>
              <a:effectLst/>
              <a:latin typeface="Arial" pitchFamily="34" charset="0"/>
            </a:endParaRPr>
          </a:p>
        </p:txBody>
      </p:sp>
      <p:pic>
        <p:nvPicPr>
          <p:cNvPr id="6" name="Рисунок 5" descr="В лагере"/>
          <p:cNvPicPr/>
          <p:nvPr/>
        </p:nvPicPr>
        <p:blipFill>
          <a:blip r:embed="rId3" cstate="print"/>
          <a:srcRect/>
          <a:stretch>
            <a:fillRect/>
          </a:stretch>
        </p:blipFill>
        <p:spPr bwMode="auto">
          <a:xfrm>
            <a:off x="251520" y="3573016"/>
            <a:ext cx="1409700" cy="2232248"/>
          </a:xfrm>
          <a:prstGeom prst="rect">
            <a:avLst/>
          </a:prstGeom>
          <a:noFill/>
          <a:ln w="9525">
            <a:noFill/>
            <a:miter lim="800000"/>
            <a:headEnd/>
            <a:tailEnd/>
          </a:ln>
        </p:spPr>
      </p:pic>
      <p:sp>
        <p:nvSpPr>
          <p:cNvPr id="6146" name="Rectangle 2"/>
          <p:cNvSpPr>
            <a:spLocks noChangeArrowheads="1"/>
          </p:cNvSpPr>
          <p:nvPr/>
        </p:nvSpPr>
        <p:spPr bwMode="auto">
          <a:xfrm>
            <a:off x="323528" y="5862315"/>
            <a:ext cx="136815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1" u="none" strike="noStrike" cap="none" normalizeH="0" baseline="0" dirty="0" smtClean="0">
                <a:ln>
                  <a:noFill/>
                </a:ln>
                <a:solidFill>
                  <a:schemeClr val="tx1"/>
                </a:solidFill>
                <a:effectLst/>
                <a:latin typeface="Arial" pitchFamily="34" charset="0"/>
                <a:ea typeface="Times New Roman" pitchFamily="18" charset="0"/>
              </a:rPr>
              <a:t>А.Л. Чижевский – узник Гулага.</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5121" name="Rectangle 1"/>
          <p:cNvSpPr>
            <a:spLocks noChangeArrowheads="1"/>
          </p:cNvSpPr>
          <p:nvPr/>
        </p:nvSpPr>
        <p:spPr bwMode="auto">
          <a:xfrm>
            <a:off x="179512" y="0"/>
            <a:ext cx="8964488" cy="46285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effectLst/>
                <a:ea typeface="Times New Roman" pitchFamily="18" charset="0"/>
                <a:cs typeface="Calibri" pitchFamily="34" charset="0"/>
              </a:rPr>
              <a:t>Вернувшись в </a:t>
            </a:r>
            <a:r>
              <a:rPr kumimoji="0" lang="ru-RU" sz="1200" b="1" i="0" u="none" strike="noStrike" cap="none" normalizeH="0" baseline="0" dirty="0" smtClean="0">
                <a:ln>
                  <a:noFill/>
                </a:ln>
                <a:effectLst/>
                <a:ea typeface="Times New Roman" pitchFamily="18" charset="0"/>
                <a:cs typeface="Calibri" pitchFamily="34" charset="0"/>
              </a:rPr>
              <a:t>1958 </a:t>
            </a:r>
            <a:r>
              <a:rPr kumimoji="0" lang="ru-RU" sz="1200" b="0" i="0" u="none" strike="noStrike" cap="none" normalizeH="0" baseline="0" dirty="0" smtClean="0">
                <a:ln>
                  <a:noFill/>
                </a:ln>
                <a:effectLst/>
                <a:ea typeface="Times New Roman" pitchFamily="18" charset="0"/>
                <a:cs typeface="Calibri" pitchFamily="34" charset="0"/>
              </a:rPr>
              <a:t>году в Москву, он поселяется на Звездном бульваре со своей новой женой </a:t>
            </a:r>
            <a:r>
              <a:rPr kumimoji="0" lang="ru-RU" sz="1200" b="1" i="0" u="none" strike="noStrike" cap="none" normalizeH="0" baseline="0" dirty="0" smtClean="0">
                <a:ln>
                  <a:noFill/>
                </a:ln>
                <a:effectLst/>
                <a:ea typeface="Times New Roman" pitchFamily="18" charset="0"/>
                <a:cs typeface="Calibri" pitchFamily="34" charset="0"/>
              </a:rPr>
              <a:t>Ниной Вадимовной Чижевской</a:t>
            </a:r>
            <a:r>
              <a:rPr kumimoji="0" lang="ru-RU" sz="1200" b="0" i="0" u="none" strike="noStrike" cap="none" normalizeH="0" baseline="0" dirty="0" smtClean="0">
                <a:ln>
                  <a:noFill/>
                </a:ln>
                <a:effectLst/>
                <a:ea typeface="Times New Roman" pitchFamily="18" charset="0"/>
                <a:cs typeface="Calibri" pitchFamily="34" charset="0"/>
              </a:rPr>
              <a:t> (урожденной </a:t>
            </a:r>
            <a:r>
              <a:rPr kumimoji="0" lang="ru-RU" sz="1200" b="1" i="0" u="none" strike="noStrike" cap="none" normalizeH="0" baseline="0" dirty="0" smtClean="0">
                <a:ln>
                  <a:noFill/>
                </a:ln>
                <a:effectLst/>
                <a:ea typeface="Times New Roman" pitchFamily="18" charset="0"/>
                <a:cs typeface="Calibri" pitchFamily="34" charset="0"/>
              </a:rPr>
              <a:t>Энгельгардт</a:t>
            </a:r>
            <a:r>
              <a:rPr kumimoji="0" lang="ru-RU" sz="1200" b="0" i="0" u="none" strike="noStrike" cap="none" normalizeH="0" baseline="0" dirty="0" smtClean="0">
                <a:ln>
                  <a:noFill/>
                </a:ln>
                <a:effectLst/>
                <a:ea typeface="Times New Roman" pitchFamily="18" charset="0"/>
                <a:cs typeface="Calibri" pitchFamily="34" charset="0"/>
              </a:rPr>
              <a:t>), которую он встретил в лагере. </a:t>
            </a:r>
            <a:endParaRPr kumimoji="0" lang="ru-RU" sz="1200" b="0" i="0" u="none" strike="noStrike" cap="none" normalizeH="0" baseline="0" dirty="0" smtClean="0">
              <a:ln>
                <a:noFill/>
              </a:ln>
              <a:effectLst/>
            </a:endParaRPr>
          </a:p>
          <a:p>
            <a:pPr marL="712788" marR="0" lvl="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ea typeface="Times New Roman" pitchFamily="18" charset="0"/>
                <a:cs typeface="Arial" pitchFamily="34" charset="0"/>
              </a:rPr>
              <a:t>Смоленская ветвь </a:t>
            </a:r>
            <a:r>
              <a:rPr kumimoji="0" lang="ru-RU" sz="1200" b="0" i="0" u="none" strike="noStrike" cap="none" normalizeH="0" baseline="0" dirty="0" err="1" smtClean="0">
                <a:ln>
                  <a:noFill/>
                </a:ln>
                <a:effectLst/>
                <a:ea typeface="Times New Roman" pitchFamily="18" charset="0"/>
                <a:cs typeface="Arial" pitchFamily="34" charset="0"/>
              </a:rPr>
              <a:t>Энгельгардтов</a:t>
            </a:r>
            <a:r>
              <a:rPr kumimoji="0" lang="ru-RU" sz="1200" b="0" i="0" u="none" strike="noStrike" cap="none" normalizeH="0" baseline="0" dirty="0" smtClean="0">
                <a:ln>
                  <a:noFill/>
                </a:ln>
                <a:effectLst/>
                <a:ea typeface="Times New Roman" pitchFamily="18" charset="0"/>
                <a:cs typeface="Arial" pitchFamily="34" charset="0"/>
              </a:rPr>
              <a:t> дала России немало заметных деятелей. Прадед Нины Вадимовны, Николай Федорович Энгельгардт (1799 г.р.), командовал пехотной дивизией в Севастопольскую кампанию (1854 — 1855) г.г. Другой предок Александр Николаевич (1832 — 1893) — сначала артиллерийский офицер, а затем знаменитый землевладелец. Его сыновья Михаил и Николай стали известными писателями.</a:t>
            </a:r>
            <a:endParaRPr kumimoji="0" lang="ru-RU" sz="1200" b="0" i="0" u="none" strike="noStrike" cap="none" normalizeH="0" baseline="0" dirty="0" smtClean="0">
              <a:ln>
                <a:noFill/>
              </a:ln>
              <a:effectLst/>
            </a:endParaRPr>
          </a:p>
          <a:p>
            <a:pPr marL="712788" marR="0" lvl="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ea typeface="Times New Roman" pitchFamily="18" charset="0"/>
                <a:cs typeface="Arial" pitchFamily="34" charset="0"/>
              </a:rPr>
              <a:t>Шесть детей было у Вадима Платоновича Энгельгардта, члена Государственного совета от Смоленской губернии, и его жены Анны Михайловны (урожденной Мезенцевой). Дочь Нина родилась в родовом имении Климово 30 марта 1903 года. Три ее брата окончили Царскосельский лицей и стали гвардейскими офицерами. Игорь погиб на германском фронте в 1916 году. Борис был комендантом Таврического дворца. Юрий служил в Семеновском полку. Над постелью Нины Вадимовны в московской квартире на Звездном бульваре висел портрет любимой сестры, той, что, будучи на Перекопе на стороне врангелевцев, выносила раненных с поля боя. За что потом была арестована, пытана, расстреляна...</a:t>
            </a:r>
          </a:p>
          <a:p>
            <a:pPr marL="712788" marR="0" lvl="0" algn="just" defTabSz="914400" rtl="0" eaLnBrk="0" fontAlgn="base" latinLnBrk="0" hangingPunct="0">
              <a:lnSpc>
                <a:spcPct val="100000"/>
              </a:lnSpc>
              <a:spcBef>
                <a:spcPct val="0"/>
              </a:spcBef>
              <a:spcAft>
                <a:spcPct val="0"/>
              </a:spcAft>
              <a:buClrTx/>
              <a:buSzTx/>
              <a:buFontTx/>
              <a:buNone/>
              <a:tabLst/>
            </a:pPr>
            <a:endParaRPr lang="ru-RU" sz="1200" dirty="0" smtClean="0">
              <a:solidFill>
                <a:srgbClr val="333333"/>
              </a:solidFill>
              <a:cs typeface="Arial" pitchFamily="34" charset="0"/>
            </a:endParaRPr>
          </a:p>
          <a:p>
            <a:endParaRPr lang="ru-RU" sz="1200" dirty="0" smtClean="0"/>
          </a:p>
          <a:p>
            <a:endParaRPr lang="ru-RU" sz="1200" dirty="0" smtClean="0"/>
          </a:p>
          <a:p>
            <a:endParaRPr lang="ru-RU" sz="1200" dirty="0" smtClean="0"/>
          </a:p>
          <a:p>
            <a:endParaRPr lang="ru-RU" sz="1200" dirty="0" smtClean="0"/>
          </a:p>
          <a:p>
            <a:r>
              <a:rPr lang="ru-RU" sz="1200" dirty="0" smtClean="0"/>
              <a:t>                                     </a:t>
            </a:r>
          </a:p>
          <a:p>
            <a:r>
              <a:rPr lang="ru-RU" sz="1200" dirty="0" smtClean="0"/>
              <a:t>       </a:t>
            </a:r>
          </a:p>
          <a:p>
            <a:endParaRPr lang="ru-RU" sz="1200" dirty="0" smtClean="0"/>
          </a:p>
          <a:p>
            <a:endParaRPr lang="ru-RU" sz="1200" dirty="0" smtClean="0"/>
          </a:p>
          <a:p>
            <a:endParaRPr lang="ru-RU" sz="1200" dirty="0" smtClean="0"/>
          </a:p>
          <a:p>
            <a:endParaRPr lang="ru-RU" sz="1200" dirty="0" smtClean="0"/>
          </a:p>
          <a:p>
            <a:r>
              <a:rPr lang="ru-RU" sz="1200" dirty="0" smtClean="0"/>
              <a:t>                  </a:t>
            </a:r>
            <a:r>
              <a:rPr lang="ru-RU" sz="1200" i="1" dirty="0" smtClean="0"/>
              <a:t>Нина Вадимовна                                                                              Нина Вадимовна на отдыхе</a:t>
            </a:r>
            <a:endParaRPr kumimoji="0" lang="ru-RU" sz="1200" b="0" i="0" u="none" strike="noStrike" cap="none" normalizeH="0" baseline="0" dirty="0" smtClean="0">
              <a:ln>
                <a:noFill/>
              </a:ln>
              <a:solidFill>
                <a:schemeClr val="tx1"/>
              </a:solidFill>
              <a:effectLst/>
            </a:endParaRPr>
          </a:p>
        </p:txBody>
      </p:sp>
      <p:pic>
        <p:nvPicPr>
          <p:cNvPr id="6" name="Рисунок 5" descr="http://archive.li/48JY/ac0a7eadd8ba5fb1bbaa2f40d22e565207df73a6.bmp"/>
          <p:cNvPicPr/>
          <p:nvPr/>
        </p:nvPicPr>
        <p:blipFill>
          <a:blip r:embed="rId3" cstate="print"/>
          <a:srcRect/>
          <a:stretch>
            <a:fillRect/>
          </a:stretch>
        </p:blipFill>
        <p:spPr bwMode="auto">
          <a:xfrm>
            <a:off x="539552" y="2492896"/>
            <a:ext cx="1800200" cy="1800200"/>
          </a:xfrm>
          <a:prstGeom prst="rect">
            <a:avLst/>
          </a:prstGeom>
          <a:noFill/>
          <a:ln w="9525">
            <a:noFill/>
            <a:miter lim="800000"/>
            <a:headEnd/>
            <a:tailEnd/>
          </a:ln>
        </p:spPr>
      </p:pic>
      <p:pic>
        <p:nvPicPr>
          <p:cNvPr id="7" name="Рисунок 6" descr="http://archive.li/48JY/4ba620019680483016f6d2d575c6475d0641abbf.bmp"/>
          <p:cNvPicPr/>
          <p:nvPr/>
        </p:nvPicPr>
        <p:blipFill>
          <a:blip r:embed="rId4" cstate="print"/>
          <a:srcRect/>
          <a:stretch>
            <a:fillRect/>
          </a:stretch>
        </p:blipFill>
        <p:spPr bwMode="auto">
          <a:xfrm>
            <a:off x="2987824" y="2492896"/>
            <a:ext cx="2520280" cy="1800200"/>
          </a:xfrm>
          <a:prstGeom prst="rect">
            <a:avLst/>
          </a:prstGeom>
          <a:noFill/>
          <a:ln w="9525">
            <a:noFill/>
            <a:miter lim="800000"/>
            <a:headEnd/>
            <a:tailEnd/>
          </a:ln>
        </p:spPr>
      </p:pic>
      <p:pic>
        <p:nvPicPr>
          <p:cNvPr id="8" name="Рисунок 7" descr="http://archive.li/48JY/da07d81eef74e9338fdcc194a74683a48f127d7b.jpg"/>
          <p:cNvPicPr/>
          <p:nvPr/>
        </p:nvPicPr>
        <p:blipFill>
          <a:blip r:embed="rId5" cstate="print"/>
          <a:srcRect/>
          <a:stretch>
            <a:fillRect/>
          </a:stretch>
        </p:blipFill>
        <p:spPr bwMode="auto">
          <a:xfrm>
            <a:off x="5940152" y="2492896"/>
            <a:ext cx="2736304" cy="1800200"/>
          </a:xfrm>
          <a:prstGeom prst="rect">
            <a:avLst/>
          </a:prstGeom>
          <a:noFill/>
          <a:ln w="9525">
            <a:noFill/>
            <a:miter lim="800000"/>
            <a:headEnd/>
            <a:tailEnd/>
          </a:ln>
        </p:spPr>
      </p:pic>
      <p:sp>
        <p:nvSpPr>
          <p:cNvPr id="5122" name="Rectangle 2"/>
          <p:cNvSpPr>
            <a:spLocks noChangeArrowheads="1"/>
          </p:cNvSpPr>
          <p:nvPr/>
        </p:nvSpPr>
        <p:spPr bwMode="auto">
          <a:xfrm>
            <a:off x="251520" y="4626288"/>
            <a:ext cx="889248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effectLst/>
                <a:ea typeface="Times New Roman" pitchFamily="18" charset="0"/>
                <a:cs typeface="Arial" pitchFamily="34" charset="0"/>
              </a:rPr>
              <a:t>Нину Вадимовну арестовали еще в юности и выслали на Соловки. Там, в «женском аду», она отбыла не менее пяти лет. Никому о пережитом подробно не рассказывала, вспоминала только об участии в самодеятельности как отдушине для мыслящего и чувствующего человека, неизвестно за какую вину, определенную в СЛОН — Соловецкий лагерь особого назначения.</a:t>
            </a:r>
          </a:p>
          <a:p>
            <a:pPr algn="just" fontAlgn="base">
              <a:spcBef>
                <a:spcPct val="0"/>
              </a:spcBef>
              <a:spcAft>
                <a:spcPct val="0"/>
              </a:spcAft>
            </a:pPr>
            <a:r>
              <a:rPr lang="ru-RU" sz="1200" dirty="0" smtClean="0"/>
              <a:t>Полученный опыт выступлений на сцене помог и после освобождения: Нина стала актрисой в ансамбле под руководством Евгения </a:t>
            </a:r>
            <a:r>
              <a:rPr lang="ru-RU" sz="1200" dirty="0" err="1" smtClean="0"/>
              <a:t>Перешкольника</a:t>
            </a:r>
            <a:r>
              <a:rPr lang="ru-RU" sz="1200" dirty="0" smtClean="0"/>
              <a:t>. Он почувствовал особую симпатию к бывшей заключенной и предложил ей свою руку и сердце.</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endParaRPr>
          </a:p>
        </p:txBody>
      </p:sp>
    </p:spTree>
  </p:cSld>
  <p:clrMapOvr>
    <a:masterClrMapping/>
  </p:clrMapOvr>
  <p:transition>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pic>
        <p:nvPicPr>
          <p:cNvPr id="5" name="Рисунок 4" descr="http://archive.li/48JY/1a5238f2d45ead0a8857e19ce5512ddce347ff56.bmp"/>
          <p:cNvPicPr/>
          <p:nvPr/>
        </p:nvPicPr>
        <p:blipFill>
          <a:blip r:embed="rId3" cstate="print"/>
          <a:srcRect/>
          <a:stretch>
            <a:fillRect/>
          </a:stretch>
        </p:blipFill>
        <p:spPr bwMode="auto">
          <a:xfrm>
            <a:off x="6300192" y="188640"/>
            <a:ext cx="2843809" cy="2160240"/>
          </a:xfrm>
          <a:prstGeom prst="rect">
            <a:avLst/>
          </a:prstGeom>
          <a:noFill/>
          <a:ln w="9525">
            <a:noFill/>
            <a:miter lim="800000"/>
            <a:headEnd/>
            <a:tailEnd/>
          </a:ln>
        </p:spPr>
      </p:pic>
      <p:sp>
        <p:nvSpPr>
          <p:cNvPr id="4097" name="Rectangle 1"/>
          <p:cNvSpPr>
            <a:spLocks noChangeArrowheads="1"/>
          </p:cNvSpPr>
          <p:nvPr/>
        </p:nvSpPr>
        <p:spPr bwMode="auto">
          <a:xfrm>
            <a:off x="179512" y="42697"/>
            <a:ext cx="604867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effectLst/>
                <a:ea typeface="Times New Roman" pitchFamily="18" charset="0"/>
                <a:cs typeface="Arial" pitchFamily="34" charset="0"/>
              </a:rPr>
              <a:t>Но не успела Нина войти во вкус семейной жизни, как ее снова арестовали. Теперь уже за шпионаж — жуткие, нечеловеческие испытания продолжались... Однажды, по ее рассказу, она тяжело заболела, потеряла сознание. Ее признали «конченной» и понесли в мертвецкую. От ночной прохлады и степного ветра пришла в себя и, увидев звезды, позвала на помощь. Носилки повернули к «</a:t>
            </a:r>
            <a:r>
              <a:rPr kumimoji="0" lang="ru-RU" sz="1200" b="0" i="0" u="none" strike="noStrike" cap="none" normalizeH="0" baseline="0" dirty="0" err="1" smtClean="0">
                <a:ln>
                  <a:noFill/>
                </a:ln>
                <a:effectLst/>
                <a:ea typeface="Times New Roman" pitchFamily="18" charset="0"/>
                <a:cs typeface="Arial" pitchFamily="34" charset="0"/>
              </a:rPr>
              <a:t>слабосилке</a:t>
            </a:r>
            <a:r>
              <a:rPr kumimoji="0" lang="ru-RU" sz="1200" b="0" i="0" u="none" strike="noStrike" cap="none" normalizeH="0" baseline="0" dirty="0" smtClean="0">
                <a:ln>
                  <a:noFill/>
                </a:ln>
                <a:effectLst/>
                <a:ea typeface="Times New Roman" pitchFamily="18" charset="0"/>
                <a:cs typeface="Arial" pitchFamily="34" charset="0"/>
              </a:rPr>
              <a:t>». Чуть оживив, продали в рабство аборигенам за... ведро картошки. Большего за «женский скелет» как выразилась сама Чижевская, не давали... </a:t>
            </a:r>
          </a:p>
          <a:p>
            <a:pPr algn="just" fontAlgn="base"/>
            <a:r>
              <a:rPr lang="ru-RU" sz="1200" dirty="0" smtClean="0"/>
              <a:t>А затем Нина Вадимовна с юмором описывала свои злоключения в рабстве. Спала в юрте на голой земле. Запомнила навсегда твердость выжженной почвы. Синяки и жуткие боли в спине и суставах.</a:t>
            </a:r>
          </a:p>
          <a:p>
            <a:pPr algn="just" fontAlgn="base"/>
            <a:r>
              <a:rPr lang="ru-RU" sz="1200" dirty="0" smtClean="0"/>
              <a:t>А днем на жаре нужно поливать бахчи. Придумала свой способ полива, облегчающий работу. Выжила.</a:t>
            </a:r>
          </a:p>
          <a:p>
            <a:pPr lvl="0" algn="just" fontAlgn="base"/>
            <a:r>
              <a:rPr lang="ru-RU" sz="1200" dirty="0" smtClean="0"/>
              <a:t>И всячески помогала выживать другим, прежде всего Александру Чижевскому, которого она знала с детства, </a:t>
            </a:r>
            <a:r>
              <a:rPr lang="ru-RU" sz="1200" dirty="0" smtClean="0">
                <a:ea typeface="Times New Roman" pitchFamily="18" charset="0"/>
                <a:cs typeface="Calibri" pitchFamily="34" charset="0"/>
              </a:rPr>
              <a:t> еще ребенком, когда Леонид Васильевич с сыном посещал отца Нины – депутата Государственной Думы. И вот в Карагандинском лагере судьба свела их опять, теперь – навсегда.</a:t>
            </a:r>
            <a:endParaRPr kumimoji="0" lang="ru-RU" sz="1200" b="0" i="0" u="none" strike="noStrike" cap="none" normalizeH="0" baseline="0" dirty="0" smtClean="0">
              <a:ln>
                <a:noFill/>
              </a:ln>
              <a:effectLst/>
            </a:endParaRPr>
          </a:p>
        </p:txBody>
      </p:sp>
      <p:sp>
        <p:nvSpPr>
          <p:cNvPr id="7" name="Прямоугольник 6"/>
          <p:cNvSpPr/>
          <p:nvPr/>
        </p:nvSpPr>
        <p:spPr>
          <a:xfrm>
            <a:off x="6660232" y="2420888"/>
            <a:ext cx="2483768" cy="338554"/>
          </a:xfrm>
          <a:prstGeom prst="rect">
            <a:avLst/>
          </a:prstGeom>
        </p:spPr>
        <p:txBody>
          <a:bodyPr wrap="square">
            <a:spAutoFit/>
          </a:bodyPr>
          <a:lstStyle/>
          <a:p>
            <a:r>
              <a:rPr lang="ru-RU" sz="800" i="1" dirty="0" smtClean="0">
                <a:latin typeface="Arial" pitchFamily="34" charset="0"/>
                <a:cs typeface="Arial" pitchFamily="34" charset="0"/>
              </a:rPr>
              <a:t>Нина </a:t>
            </a:r>
            <a:r>
              <a:rPr lang="ru-RU" sz="800" i="1" dirty="0" err="1" smtClean="0">
                <a:latin typeface="Arial" pitchFamily="34" charset="0"/>
                <a:cs typeface="Arial" pitchFamily="34" charset="0"/>
              </a:rPr>
              <a:t>Перешкольник</a:t>
            </a:r>
            <a:r>
              <a:rPr lang="ru-RU" sz="800" i="1" dirty="0" smtClean="0">
                <a:latin typeface="Arial" pitchFamily="34" charset="0"/>
                <a:cs typeface="Arial" pitchFamily="34" charset="0"/>
              </a:rPr>
              <a:t> (Энгельгардт) слева вторая</a:t>
            </a:r>
            <a:endParaRPr lang="ru-RU" sz="800" dirty="0">
              <a:latin typeface="Arial" pitchFamily="34" charset="0"/>
              <a:cs typeface="Arial" pitchFamily="34" charset="0"/>
            </a:endParaRPr>
          </a:p>
        </p:txBody>
      </p:sp>
      <p:pic>
        <p:nvPicPr>
          <p:cNvPr id="8" name="Рисунок 7" descr="http://archive.li/48JY/1f4c7dd0b29d8bc3dd41484a3adc0bbcdfa10586.jpg"/>
          <p:cNvPicPr/>
          <p:nvPr/>
        </p:nvPicPr>
        <p:blipFill>
          <a:blip r:embed="rId4" cstate="print"/>
          <a:srcRect/>
          <a:stretch>
            <a:fillRect/>
          </a:stretch>
        </p:blipFill>
        <p:spPr bwMode="auto">
          <a:xfrm>
            <a:off x="251520" y="3140968"/>
            <a:ext cx="1828800" cy="2376264"/>
          </a:xfrm>
          <a:prstGeom prst="rect">
            <a:avLst/>
          </a:prstGeom>
          <a:noFill/>
          <a:ln w="9525">
            <a:noFill/>
            <a:miter lim="800000"/>
            <a:headEnd/>
            <a:tailEnd/>
          </a:ln>
        </p:spPr>
      </p:pic>
      <p:sp>
        <p:nvSpPr>
          <p:cNvPr id="4098" name="Rectangle 2"/>
          <p:cNvSpPr>
            <a:spLocks noChangeArrowheads="1"/>
          </p:cNvSpPr>
          <p:nvPr/>
        </p:nvSpPr>
        <p:spPr bwMode="auto">
          <a:xfrm>
            <a:off x="323528" y="5603333"/>
            <a:ext cx="1656184"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Нина Вадимовна Чижевская,                                       </a:t>
            </a:r>
            <a:r>
              <a:rPr kumimoji="0" lang="ru-RU" sz="1000" b="1" i="1" u="none" strike="noStrike" cap="none" normalizeH="0" baseline="0" dirty="0" smtClean="0">
                <a:ln>
                  <a:noFill/>
                </a:ln>
                <a:solidFill>
                  <a:srgbClr val="943634"/>
                </a:solidFill>
                <a:effectLst/>
                <a:latin typeface="Calibri" pitchFamily="34" charset="0"/>
                <a:ea typeface="Times New Roman" pitchFamily="18" charset="0"/>
                <a:cs typeface="Arial" pitchFamily="34" charset="0"/>
              </a:rPr>
              <a:t>                         </a:t>
            </a:r>
            <a:endParaRPr kumimoji="0" lang="ru-RU" sz="800" b="0" i="1" u="none" strike="noStrike" cap="none" normalizeH="0" baseline="0" dirty="0" smtClean="0">
              <a:ln>
                <a:noFill/>
              </a:ln>
              <a:solidFill>
                <a:srgbClr val="000000"/>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1" u="none" strike="noStrike" cap="none" normalizeH="0" baseline="0" dirty="0" smtClean="0">
                <a:ln>
                  <a:noFill/>
                </a:ln>
                <a:solidFill>
                  <a:srgbClr val="000000"/>
                </a:solidFill>
                <a:effectLst/>
                <a:latin typeface="Arial" pitchFamily="34" charset="0"/>
                <a:ea typeface="Times New Roman" pitchFamily="18" charset="0"/>
              </a:rPr>
              <a:t>жена А.Л. Чижевского</a:t>
            </a:r>
            <a:r>
              <a:rPr kumimoji="0" lang="ru-RU" sz="1100" b="0" i="0" u="none" strike="noStrike" cap="none" normalizeH="0" baseline="0" dirty="0" smtClean="0">
                <a:ln>
                  <a:noFill/>
                </a:ln>
                <a:solidFill>
                  <a:schemeClr val="tx1"/>
                </a:solidFill>
                <a:effectLst/>
                <a:latin typeface="Arial" pitchFamily="34"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41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101" name="Rectangle 5"/>
          <p:cNvSpPr>
            <a:spLocks noChangeArrowheads="1"/>
          </p:cNvSpPr>
          <p:nvPr/>
        </p:nvSpPr>
        <p:spPr bwMode="auto">
          <a:xfrm>
            <a:off x="2123728" y="3042855"/>
            <a:ext cx="702027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ea typeface="Times New Roman" pitchFamily="18" charset="0"/>
                <a:cs typeface="Arial" pitchFamily="34" charset="0"/>
              </a:rPr>
              <a:t>Эти пронзительные строки Александр Чижевский — выдающийся русский ученый, посвятил Нине Энгельгардт, в один из отчаянных моментов жизни в </a:t>
            </a:r>
            <a:r>
              <a:rPr kumimoji="0" lang="ru-RU" sz="1200" b="0" i="0" u="none" strike="noStrike" cap="none" normalizeH="0" baseline="0" dirty="0" err="1" smtClean="0">
                <a:ln>
                  <a:noFill/>
                </a:ln>
                <a:effectLst/>
                <a:ea typeface="Times New Roman" pitchFamily="18" charset="0"/>
                <a:cs typeface="Arial" pitchFamily="34" charset="0"/>
              </a:rPr>
              <a:t>ГУЛАГе</a:t>
            </a:r>
            <a:r>
              <a:rPr kumimoji="0" lang="ru-RU" sz="1200" b="0" i="0" u="none" strike="noStrike" cap="none" normalizeH="0" baseline="0" dirty="0" smtClean="0">
                <a:ln>
                  <a:noFill/>
                </a:ln>
                <a:effectLst/>
                <a:ea typeface="Times New Roman" pitchFamily="18" charset="0"/>
                <a:cs typeface="Arial" pitchFamily="34" charset="0"/>
              </a:rPr>
              <a:t>.</a:t>
            </a:r>
            <a:endParaRPr kumimoji="0" lang="ru-RU" sz="1800" b="0" i="0" u="none" strike="noStrike" cap="none" normalizeH="0" baseline="0" dirty="0" smtClean="0">
              <a:ln>
                <a:noFill/>
              </a:ln>
              <a:effectLst/>
            </a:endParaRPr>
          </a:p>
        </p:txBody>
      </p:sp>
      <p:sp>
        <p:nvSpPr>
          <p:cNvPr id="4102" name="Rectangle 6"/>
          <p:cNvSpPr>
            <a:spLocks noChangeArrowheads="1"/>
          </p:cNvSpPr>
          <p:nvPr/>
        </p:nvSpPr>
        <p:spPr bwMode="auto">
          <a:xfrm>
            <a:off x="2843808" y="3661484"/>
            <a:ext cx="6300192" cy="27238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611313" marR="0" lvl="0"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C00000"/>
                </a:solidFill>
                <a:effectLst/>
                <a:ea typeface="Times New Roman" pitchFamily="18" charset="0"/>
                <a:cs typeface="Arial" pitchFamily="34" charset="0"/>
              </a:rPr>
              <a:t>Когда я уходил в безбрежность</a:t>
            </a:r>
            <a:endParaRPr kumimoji="0" lang="ru-RU" sz="1200" b="0" i="0" u="none" strike="noStrike" cap="none" normalizeH="0" baseline="0" dirty="0" smtClean="0">
              <a:ln>
                <a:noFill/>
              </a:ln>
              <a:solidFill>
                <a:srgbClr val="C00000"/>
              </a:solidFill>
              <a:effectLst/>
            </a:endParaRPr>
          </a:p>
          <a:p>
            <a:pPr marL="1611313" marR="0" lvl="0"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C00000"/>
                </a:solidFill>
                <a:effectLst/>
                <a:ea typeface="Times New Roman" pitchFamily="18" charset="0"/>
                <a:cs typeface="Arial" pitchFamily="34" charset="0"/>
              </a:rPr>
              <a:t>По </a:t>
            </a:r>
            <a:r>
              <a:rPr kumimoji="0" lang="ru-RU" sz="1200" b="1" i="1" u="none" strike="noStrike" cap="none" normalizeH="0" baseline="0" dirty="0" err="1" smtClean="0">
                <a:ln>
                  <a:noFill/>
                </a:ln>
                <a:solidFill>
                  <a:srgbClr val="C00000"/>
                </a:solidFill>
                <a:effectLst/>
                <a:ea typeface="Times New Roman" pitchFamily="18" charset="0"/>
                <a:cs typeface="Arial" pitchFamily="34" charset="0"/>
              </a:rPr>
              <a:t>сожигающим</a:t>
            </a:r>
            <a:r>
              <a:rPr kumimoji="0" lang="ru-RU" sz="1200" b="1" i="1" u="none" strike="noStrike" cap="none" normalizeH="0" baseline="0" dirty="0" smtClean="0">
                <a:ln>
                  <a:noFill/>
                </a:ln>
                <a:solidFill>
                  <a:srgbClr val="C00000"/>
                </a:solidFill>
                <a:effectLst/>
                <a:ea typeface="Times New Roman" pitchFamily="18" charset="0"/>
                <a:cs typeface="Arial" pitchFamily="34" charset="0"/>
              </a:rPr>
              <a:t> пескам пустыни,</a:t>
            </a:r>
            <a:endParaRPr kumimoji="0" lang="ru-RU" sz="1200" b="0" i="0" u="none" strike="noStrike" cap="none" normalizeH="0" baseline="0" dirty="0" smtClean="0">
              <a:ln>
                <a:noFill/>
              </a:ln>
              <a:solidFill>
                <a:srgbClr val="C00000"/>
              </a:solidFill>
              <a:effectLst/>
            </a:endParaRPr>
          </a:p>
          <a:p>
            <a:pPr marL="1611313" marR="0" lvl="0"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C00000"/>
                </a:solidFill>
                <a:effectLst/>
                <a:ea typeface="Times New Roman" pitchFamily="18" charset="0"/>
                <a:cs typeface="Arial" pitchFamily="34" charset="0"/>
              </a:rPr>
              <a:t>Ты принесла мне сердца нежность</a:t>
            </a:r>
            <a:endParaRPr kumimoji="0" lang="ru-RU" sz="1200" b="0" i="0" u="none" strike="noStrike" cap="none" normalizeH="0" baseline="0" dirty="0" smtClean="0">
              <a:ln>
                <a:noFill/>
              </a:ln>
              <a:solidFill>
                <a:srgbClr val="C00000"/>
              </a:solidFill>
              <a:effectLst/>
            </a:endParaRPr>
          </a:p>
          <a:p>
            <a:pPr marL="1611313" marR="0" lvl="0" defTabSz="914400" rtl="0" eaLnBrk="0" fontAlgn="base" latinLnBrk="0" hangingPunct="0">
              <a:lnSpc>
                <a:spcPct val="100000"/>
              </a:lnSpc>
              <a:spcBef>
                <a:spcPct val="0"/>
              </a:spcBef>
              <a:spcAft>
                <a:spcPts val="600"/>
              </a:spcAft>
              <a:buClrTx/>
              <a:buSzTx/>
              <a:buFontTx/>
              <a:buNone/>
              <a:tabLst/>
            </a:pPr>
            <a:r>
              <a:rPr kumimoji="0" lang="ru-RU" sz="1200" b="1" i="1" u="none" strike="noStrike" cap="none" normalizeH="0" baseline="0" dirty="0" smtClean="0">
                <a:ln>
                  <a:noFill/>
                </a:ln>
                <a:solidFill>
                  <a:srgbClr val="C00000"/>
                </a:solidFill>
                <a:effectLst/>
                <a:ea typeface="Times New Roman" pitchFamily="18" charset="0"/>
                <a:cs typeface="Arial" pitchFamily="34" charset="0"/>
              </a:rPr>
              <a:t>И чистые духа святыни.</a:t>
            </a:r>
          </a:p>
          <a:p>
            <a:pPr marL="1611313"/>
            <a:r>
              <a:rPr lang="ru-RU" sz="1200" b="1" i="1" dirty="0" smtClean="0">
                <a:solidFill>
                  <a:srgbClr val="C00000"/>
                </a:solidFill>
              </a:rPr>
              <a:t>Вокруг неистовствовала геенна,</a:t>
            </a:r>
            <a:endParaRPr lang="ru-RU" sz="1200" dirty="0" smtClean="0">
              <a:solidFill>
                <a:srgbClr val="C00000"/>
              </a:solidFill>
            </a:endParaRPr>
          </a:p>
          <a:p>
            <a:pPr marL="1611313"/>
            <a:r>
              <a:rPr lang="ru-RU" sz="1200" b="1" i="1" dirty="0" smtClean="0">
                <a:solidFill>
                  <a:srgbClr val="C00000"/>
                </a:solidFill>
              </a:rPr>
              <a:t>Огонь опалил ресницы и веки,</a:t>
            </a:r>
            <a:endParaRPr lang="ru-RU" sz="1200" dirty="0" smtClean="0">
              <a:solidFill>
                <a:srgbClr val="C00000"/>
              </a:solidFill>
            </a:endParaRPr>
          </a:p>
          <a:p>
            <a:pPr marL="1611313"/>
            <a:r>
              <a:rPr lang="ru-RU" sz="1200" b="1" i="1" dirty="0" smtClean="0">
                <a:solidFill>
                  <a:srgbClr val="C00000"/>
                </a:solidFill>
              </a:rPr>
              <a:t>Ты одна — благословенна</a:t>
            </a:r>
            <a:endParaRPr lang="ru-RU" sz="1200" dirty="0" smtClean="0">
              <a:solidFill>
                <a:srgbClr val="C00000"/>
              </a:solidFill>
            </a:endParaRPr>
          </a:p>
          <a:p>
            <a:pPr marL="1611313">
              <a:spcAft>
                <a:spcPts val="600"/>
              </a:spcAft>
            </a:pPr>
            <a:r>
              <a:rPr lang="ru-RU" sz="1200" b="1" i="1" dirty="0" smtClean="0">
                <a:solidFill>
                  <a:srgbClr val="C00000"/>
                </a:solidFill>
              </a:rPr>
              <a:t>В душе моей — отныне — навеки.</a:t>
            </a:r>
            <a:endParaRPr lang="ru-RU" sz="1200" dirty="0" smtClean="0">
              <a:solidFill>
                <a:srgbClr val="C00000"/>
              </a:solidFill>
            </a:endParaRPr>
          </a:p>
          <a:p>
            <a:pPr marL="1611313"/>
            <a:r>
              <a:rPr lang="ru-RU" sz="1200" b="1" dirty="0" smtClean="0">
                <a:solidFill>
                  <a:srgbClr val="C00000"/>
                </a:solidFill>
              </a:rPr>
              <a:t> </a:t>
            </a:r>
            <a:r>
              <a:rPr lang="ru-RU" sz="1200" b="1" i="1" dirty="0" smtClean="0">
                <a:solidFill>
                  <a:srgbClr val="C00000"/>
                </a:solidFill>
              </a:rPr>
              <a:t>Изуродованный, ничего не вижу,</a:t>
            </a:r>
            <a:endParaRPr lang="ru-RU" sz="1200" dirty="0" smtClean="0">
              <a:solidFill>
                <a:srgbClr val="C00000"/>
              </a:solidFill>
            </a:endParaRPr>
          </a:p>
          <a:p>
            <a:pPr marL="1611313"/>
            <a:r>
              <a:rPr lang="ru-RU" sz="1200" b="1" i="1" dirty="0" smtClean="0">
                <a:solidFill>
                  <a:srgbClr val="C00000"/>
                </a:solidFill>
              </a:rPr>
              <a:t>Не слышу и не понимаю;</a:t>
            </a:r>
            <a:endParaRPr lang="ru-RU" sz="1200" dirty="0" smtClean="0">
              <a:solidFill>
                <a:srgbClr val="C00000"/>
              </a:solidFill>
            </a:endParaRPr>
          </a:p>
          <a:p>
            <a:pPr marL="1611313"/>
            <a:r>
              <a:rPr lang="ru-RU" sz="1200" b="1" i="1" dirty="0" smtClean="0">
                <a:solidFill>
                  <a:srgbClr val="C00000"/>
                </a:solidFill>
              </a:rPr>
              <a:t>Только чувствую: ты ближе и ближе.</a:t>
            </a:r>
            <a:endParaRPr lang="ru-RU" sz="1200" dirty="0" smtClean="0">
              <a:solidFill>
                <a:srgbClr val="C00000"/>
              </a:solidFill>
            </a:endParaRPr>
          </a:p>
          <a:p>
            <a:pPr marL="1611313"/>
            <a:r>
              <a:rPr lang="ru-RU" sz="1200" b="1" i="1" dirty="0" smtClean="0">
                <a:solidFill>
                  <a:srgbClr val="C00000"/>
                </a:solidFill>
              </a:rPr>
              <a:t>Ты — весь мир мой до самого краю.</a:t>
            </a:r>
            <a:endParaRPr lang="ru-RU" sz="1200" dirty="0" smtClean="0">
              <a:solidFill>
                <a:srgbClr val="C00000"/>
              </a:solidFill>
            </a:endParaRPr>
          </a:p>
          <a:p>
            <a:pPr marL="1611313" marR="0" lvl="0"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C00000"/>
              </a:solidFill>
              <a:effectLst/>
            </a:endParaRPr>
          </a:p>
        </p:txBody>
      </p:sp>
    </p:spTree>
  </p:cSld>
  <p:clrMapOvr>
    <a:masterClrMapping/>
  </p:clrMapOvr>
  <p:transition>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3074" name="Rectangle 2"/>
          <p:cNvSpPr>
            <a:spLocks noChangeArrowheads="1"/>
          </p:cNvSpPr>
          <p:nvPr/>
        </p:nvSpPr>
        <p:spPr bwMode="auto">
          <a:xfrm>
            <a:off x="179512" y="36217"/>
            <a:ext cx="8964488"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Arial" pitchFamily="34" charset="0"/>
              </a:rPr>
              <a:t>Александр Леонидович и Нина Вадимовна стали супругами на карагандинской каторге, и всю дальнейшую жизнь она была его ангелом-хранителем, неутомимой помощницей во всех делах, замыслах и связях с внешним миром. Она перепечатывала его труды, содержала библиотеку и архив, вела обширную переписку, включая зарубежную. Нина Вадимовна была для Александра Леонидовича не только женой и другом, но и врачом, няней. Иногда она могла, не дожидаясь медперсонала, буквально нести его «на руках» из перевязочной в палату. Оба они были на редкость терпеливы и скромны».</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Arial" pitchFamily="34" charset="0"/>
              </a:rPr>
              <a:t>После смерти Александра Леонидовича Нина Вадимовна сделала все, чтобы имя А.Л. Чижевского не было забыто, она была одним из организаторов чтений памяти А.Л. Чижевского, проходивших регулярно в Москве с 1965 по 1976 годы, на чтениях знакомила участников с содержанием архива А.Л. Чижевского, находящегося тогда у нее дома.</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Arial" pitchFamily="34" charset="0"/>
              </a:rPr>
              <a:t>Все рукописи, неизданные труды А.Л. Чижевского, все документы ею были скопированы. Она день и ночь печатала на пишущей машинке. Подготовила к изданию почти все рукописи мужа, перевела на русский язык его монографию «Эпидемии и электромагнитные пертурбации внешней среды», изданную в 1938 году в издательстве «Гиппократ» в Париже на французском языке.</a:t>
            </a:r>
            <a:endParaRPr kumimoji="0" lang="ru-RU" sz="1800" b="0" i="0" u="none" strike="noStrike" cap="none" normalizeH="0" baseline="0" dirty="0" smtClean="0">
              <a:ln>
                <a:noFill/>
              </a:ln>
              <a:solidFill>
                <a:schemeClr val="tx1"/>
              </a:solidFill>
              <a:effectLst/>
              <a:latin typeface="Arial" pitchFamily="34" charset="0"/>
            </a:endParaRPr>
          </a:p>
        </p:txBody>
      </p:sp>
      <p:pic>
        <p:nvPicPr>
          <p:cNvPr id="3073" name="Рисунок 1" descr="chizhevskij-v-laboratorii"/>
          <p:cNvPicPr>
            <a:picLocks noChangeAspect="1" noChangeArrowheads="1"/>
          </p:cNvPicPr>
          <p:nvPr/>
        </p:nvPicPr>
        <p:blipFill>
          <a:blip r:embed="rId3" cstate="print"/>
          <a:srcRect/>
          <a:stretch>
            <a:fillRect/>
          </a:stretch>
        </p:blipFill>
        <p:spPr bwMode="auto">
          <a:xfrm>
            <a:off x="251520" y="2348880"/>
            <a:ext cx="1828800" cy="1828800"/>
          </a:xfrm>
          <a:prstGeom prst="rect">
            <a:avLst/>
          </a:prstGeom>
          <a:noFill/>
        </p:spPr>
      </p:pic>
      <p:sp>
        <p:nvSpPr>
          <p:cNvPr id="3075" name="Rectangle 3"/>
          <p:cNvSpPr>
            <a:spLocks noChangeArrowheads="1"/>
          </p:cNvSpPr>
          <p:nvPr/>
        </p:nvSpPr>
        <p:spPr bwMode="auto">
          <a:xfrm>
            <a:off x="2123728" y="2237849"/>
            <a:ext cx="7020272" cy="2015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Arial" pitchFamily="34" charset="0"/>
              </a:rPr>
              <a:t>По возвращении в Москву А.Л. Чижевский пытался добиться продолжения своих научных работ в каком-нибудь институте. Но безуспешно – официально Александр Леонидович оставался для Академии наук и власть предержащих чудаком и сумасбродом, хоть и безвредным, но подозрительным. Теперь Чижевского не травили, как 1930-е, а просто замалчивали, вальяжно отстраняли от его же разработок. А. Чижевскому удаётся внедрить метод аэроионотерапии в ряде медицинских учреждений, но продолжить работу по </a:t>
            </a:r>
            <a:r>
              <a:rPr kumimoji="0" lang="ru-RU" sz="1200" b="0" i="0" u="none" strike="noStrike" cap="none" normalizeH="0" baseline="0" dirty="0" err="1" smtClean="0">
                <a:ln>
                  <a:noFill/>
                </a:ln>
                <a:solidFill>
                  <a:schemeClr val="tx1"/>
                </a:solidFill>
                <a:effectLst/>
                <a:ea typeface="Times New Roman" pitchFamily="18" charset="0"/>
                <a:cs typeface="Arial" pitchFamily="34" charset="0"/>
              </a:rPr>
              <a:t>аэроионизации</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он смог лишь в тресте "</a:t>
            </a:r>
            <a:r>
              <a:rPr kumimoji="0" lang="ru-RU" sz="1200" b="0" i="0" u="none" strike="noStrike" cap="none" normalizeH="0" baseline="0" dirty="0" err="1" smtClean="0">
                <a:ln>
                  <a:noFill/>
                </a:ln>
                <a:solidFill>
                  <a:schemeClr val="tx1"/>
                </a:solidFill>
                <a:effectLst/>
                <a:ea typeface="Times New Roman" pitchFamily="18" charset="0"/>
                <a:cs typeface="Arial" pitchFamily="34" charset="0"/>
              </a:rPr>
              <a:t>Союзсантехника</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где дальше заведующего лабораторией подняться ему не позволили.</a:t>
            </a:r>
          </a:p>
          <a:p>
            <a:pPr algn="just">
              <a:spcAft>
                <a:spcPts val="600"/>
              </a:spcAft>
            </a:pPr>
            <a:r>
              <a:rPr lang="ru-RU" sz="1200" dirty="0" smtClean="0"/>
              <a:t>С 1958 по 1961 годы Чижевский работал в «</a:t>
            </a:r>
            <a:r>
              <a:rPr lang="ru-RU" sz="1200" dirty="0" err="1" smtClean="0"/>
              <a:t>Союзсантехнике</a:t>
            </a:r>
            <a:r>
              <a:rPr lang="ru-RU" sz="1200" dirty="0" smtClean="0"/>
              <a:t>»: </a:t>
            </a:r>
            <a:r>
              <a:rPr lang="ru-RU" sz="1200" dirty="0" err="1" smtClean="0"/>
              <a:t>в</a:t>
            </a:r>
            <a:r>
              <a:rPr lang="ru-RU" sz="1200" dirty="0" smtClean="0"/>
              <a:t> 1958-1960 годах (Государственная союзная техническая контора) – консультантом по вопросам аэроионотерапии и научным руководителем лаборатории. </a:t>
            </a:r>
          </a:p>
        </p:txBody>
      </p:sp>
      <p:sp>
        <p:nvSpPr>
          <p:cNvPr id="8" name="Прямоугольник 7"/>
          <p:cNvSpPr/>
          <p:nvPr/>
        </p:nvSpPr>
        <p:spPr>
          <a:xfrm>
            <a:off x="179512" y="4293097"/>
            <a:ext cx="8964488" cy="2616102"/>
          </a:xfrm>
          <a:prstGeom prst="rect">
            <a:avLst/>
          </a:prstGeom>
        </p:spPr>
        <p:txBody>
          <a:bodyPr wrap="square">
            <a:spAutoFit/>
          </a:bodyPr>
          <a:lstStyle/>
          <a:p>
            <a:pPr algn="just">
              <a:spcAft>
                <a:spcPts val="600"/>
              </a:spcAft>
            </a:pPr>
            <a:r>
              <a:rPr lang="ru-RU" sz="1200" dirty="0" smtClean="0"/>
              <a:t>В 1960-1961 годах (научно-исследовательская лаборатория по ионизации и кондиционированию воздуха) – зам. начальника в области </a:t>
            </a:r>
            <a:r>
              <a:rPr lang="ru-RU" sz="1200" dirty="0" err="1" smtClean="0"/>
              <a:t>аэроионизации</a:t>
            </a:r>
            <a:r>
              <a:rPr lang="ru-RU" sz="1200" dirty="0" smtClean="0"/>
              <a:t>. </a:t>
            </a:r>
          </a:p>
          <a:p>
            <a:pPr algn="just">
              <a:spcAft>
                <a:spcPts val="600"/>
              </a:spcAft>
            </a:pPr>
            <a:r>
              <a:rPr lang="ru-RU" sz="1200" dirty="0" smtClean="0"/>
              <a:t>В это время были обнародованы труды Чижевского по </a:t>
            </a:r>
            <a:r>
              <a:rPr lang="ru-RU" sz="1200" dirty="0" err="1" smtClean="0"/>
              <a:t>аэроионификации</a:t>
            </a:r>
            <a:r>
              <a:rPr lang="ru-RU" sz="1200" dirty="0" smtClean="0"/>
              <a:t> и по структурному анализу движущейся крови, над которыми учёный работал в </a:t>
            </a:r>
            <a:r>
              <a:rPr lang="ru-RU" sz="1200" dirty="0" err="1" smtClean="0"/>
              <a:t>Карлаге</a:t>
            </a:r>
            <a:r>
              <a:rPr lang="ru-RU" sz="1200" dirty="0" smtClean="0"/>
              <a:t> и Караганде. </a:t>
            </a:r>
          </a:p>
          <a:p>
            <a:pPr algn="just">
              <a:spcAft>
                <a:spcPts val="600"/>
              </a:spcAft>
            </a:pPr>
            <a:r>
              <a:rPr lang="ru-RU" sz="1200" dirty="0" smtClean="0"/>
              <a:t>Но судьба не оставляет ему времени для новых дел, хотя в эти годы он работает по усовершенствованию своих аэроионизаторов с целью использования их в кабинах самолетов и космических кораблей, для чего устанавливает связь с Главным конструктором космических кораблей С. П. Королевым и конструктором самолетов О. Г. Антоновым. А.Л. Чижевский хотел участвовать и в развитии отечественной космонавтики, работать с </a:t>
            </a:r>
            <a:r>
              <a:rPr lang="ru-RU" sz="1200" b="1" dirty="0" smtClean="0"/>
              <a:t>С.П. Королевым </a:t>
            </a:r>
            <a:r>
              <a:rPr lang="ru-RU" sz="1200" dirty="0" smtClean="0"/>
              <a:t>и в марте 1962 г. даже состоялась беседа между ними. Но сотрудничества не получилось. </a:t>
            </a:r>
          </a:p>
          <a:p>
            <a:pPr algn="just">
              <a:spcAft>
                <a:spcPts val="600"/>
              </a:spcAft>
            </a:pPr>
            <a:r>
              <a:rPr lang="ru-RU" sz="1200" dirty="0" smtClean="0"/>
              <a:t>Ученый ушел на пенсию и, замкнувшись в маленькой квартире, продолжал работать в одиночку. Писал воспоминания, картины, стихи, размышлял о Космосе и Солнце. </a:t>
            </a:r>
          </a:p>
          <a:p>
            <a:pPr algn="just">
              <a:spcAft>
                <a:spcPts val="600"/>
              </a:spcAft>
            </a:pPr>
            <a:endParaRPr lang="ru-RU" sz="1200" dirty="0" smtClean="0"/>
          </a:p>
        </p:txBody>
      </p:sp>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0"/>
            <a:ext cx="9296399" cy="6858000"/>
          </a:xfrm>
          <a:prstGeom prst="rect">
            <a:avLst/>
          </a:prstGeom>
          <a:noFill/>
        </p:spPr>
      </p:pic>
      <p:sp>
        <p:nvSpPr>
          <p:cNvPr id="11266" name="Rectangle 2"/>
          <p:cNvSpPr>
            <a:spLocks noChangeArrowheads="1"/>
          </p:cNvSpPr>
          <p:nvPr/>
        </p:nvSpPr>
        <p:spPr bwMode="auto">
          <a:xfrm>
            <a:off x="0" y="297014"/>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600" b="1" i="1" u="none" strike="noStrike" cap="none" normalizeH="0" baseline="0" dirty="0" smtClean="0">
                <a:ln>
                  <a:noFill/>
                </a:ln>
                <a:solidFill>
                  <a:srgbClr val="002060"/>
                </a:solidFill>
                <a:effectLst/>
                <a:latin typeface="Cambria" pitchFamily="18" charset="0"/>
                <a:ea typeface="Times New Roman" pitchFamily="18" charset="0"/>
              </a:rPr>
              <a:t>АЛЕКСАНДР ЛЕОНИДОВИЧ ЧИЖЕВСКИЙ</a:t>
            </a:r>
            <a:endParaRPr kumimoji="0" lang="ru-RU" sz="1200" b="0" i="0" u="none" strike="noStrike" cap="none" normalizeH="0" baseline="0" dirty="0" smtClean="0">
              <a:ln>
                <a:noFill/>
              </a:ln>
              <a:solidFill>
                <a:srgbClr val="002060"/>
              </a:solidFill>
              <a:effectLst/>
              <a:latin typeface="Arial" pitchFamily="34" charset="0"/>
              <a:ea typeface="Times New Roman" pitchFamily="18" charset="0"/>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Cambria" pitchFamily="18" charset="0"/>
                <a:ea typeface="Times New Roman" pitchFamily="18" charset="0"/>
                <a:cs typeface="Calibri" pitchFamily="34" charset="0"/>
              </a:rPr>
              <a:t>(1897 – 1964)</a:t>
            </a:r>
            <a:endParaRPr kumimoji="0" lang="ru-RU" sz="1200" b="0" i="0" u="none" strike="noStrike" cap="none" normalizeH="0" baseline="0" dirty="0" smtClean="0">
              <a:ln>
                <a:noFill/>
              </a:ln>
              <a:solidFill>
                <a:srgbClr val="002060"/>
              </a:solidFill>
              <a:effectLst/>
              <a:latin typeface="Arial" pitchFamily="34" charset="0"/>
              <a:ea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11265" name="Рисунок 4" descr="http://www.book-chel.ru/imgs/25_187.jpg"/>
          <p:cNvPicPr>
            <a:picLocks noChangeAspect="1" noChangeArrowheads="1"/>
          </p:cNvPicPr>
          <p:nvPr/>
        </p:nvPicPr>
        <p:blipFill>
          <a:blip r:embed="rId3" cstate="print"/>
          <a:srcRect/>
          <a:stretch>
            <a:fillRect/>
          </a:stretch>
        </p:blipFill>
        <p:spPr bwMode="auto">
          <a:xfrm>
            <a:off x="3923928" y="1196752"/>
            <a:ext cx="1656184" cy="2315239"/>
          </a:xfrm>
          <a:prstGeom prst="rect">
            <a:avLst/>
          </a:prstGeom>
          <a:noFill/>
        </p:spPr>
      </p:pic>
      <p:sp>
        <p:nvSpPr>
          <p:cNvPr id="11267" name="Rectangle 3"/>
          <p:cNvSpPr>
            <a:spLocks noChangeArrowheads="1"/>
          </p:cNvSpPr>
          <p:nvPr/>
        </p:nvSpPr>
        <p:spPr bwMode="auto">
          <a:xfrm>
            <a:off x="323528" y="3758205"/>
            <a:ext cx="864096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ea typeface="Times New Roman" pitchFamily="18" charset="0"/>
                <a:cs typeface="Calibri" pitchFamily="34" charset="0"/>
              </a:rPr>
              <a:t>Александр Леонидович Чижевский</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 советский ученый, биофизик, мыслитель, </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основоположник </a:t>
            </a:r>
            <a:r>
              <a:rPr kumimoji="0" lang="ru-RU" sz="1200" b="0" i="0" u="none" strike="noStrike" cap="none" normalizeH="0" baseline="0" dirty="0" smtClean="0">
                <a:ln>
                  <a:noFill/>
                </a:ln>
                <a:solidFill>
                  <a:schemeClr val="tx1"/>
                </a:solidFill>
                <a:effectLst/>
                <a:ea typeface="Times New Roman" pitchFamily="18" charset="0"/>
              </a:rPr>
              <a:t>космической биологии,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гелиобиологии, </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аэроионификации</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электрогемодинамики</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изобретатель</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 (</a:t>
            </a:r>
            <a:r>
              <a:rPr kumimoji="0" lang="ru-RU" sz="1200" b="0" i="0" u="none" strike="noStrike" cap="none" normalizeH="0" baseline="0" dirty="0" err="1" smtClean="0">
                <a:ln>
                  <a:noFill/>
                </a:ln>
                <a:solidFill>
                  <a:srgbClr val="000000"/>
                </a:solidFill>
                <a:effectLst/>
                <a:ea typeface="Times New Roman" pitchFamily="18" charset="0"/>
                <a:cs typeface="Calibri" pitchFamily="34" charset="0"/>
              </a:rPr>
              <a:t>электроокраска</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 философ,</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поэт, художник, </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чрезвычайно разносторонний, эрудированный и работоспособный исследователь.</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Научное признание пришло к ученому еще при жизни: Александр Леонидович Чижевский был избран почетным </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президентом I Международного конгресса по биофизике (1939)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и действительным членом более 30 научных обществ и академий различных стран мира, </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почётным профессором университетов Европы, Америки, Азии.</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В меморандуме о его научных трудах, принятом на I Международном конгрессе по биологической физике и биологической космологии состоявшемся в сентябре 1939 г. в Нью-Йорке, говорилось: </a:t>
            </a:r>
            <a:r>
              <a:rPr kumimoji="0" lang="ru-RU" sz="1200" b="1" i="1" u="none" strike="noStrike" cap="none" normalizeH="0" baseline="0" dirty="0" smtClean="0">
                <a:ln>
                  <a:noFill/>
                </a:ln>
                <a:solidFill>
                  <a:schemeClr val="tx1"/>
                </a:solidFill>
                <a:effectLst/>
                <a:ea typeface="Times New Roman" pitchFamily="18" charset="0"/>
                <a:cs typeface="Calibri" pitchFamily="34" charset="0"/>
              </a:rPr>
              <a:t>"Гениальные по новизне идей, по ширине охвата, по смелости синтеза и глубине анализа труды поставили профессора Чижевского во главе биофизиков мира и сделали его истинным Гражданином мира, ибо труды его – достояние Человечества".</a:t>
            </a:r>
            <a:r>
              <a:rPr kumimoji="0" lang="ru-RU" sz="1200" b="1" i="0" u="none" strike="noStrike" cap="none" normalizeH="0" baseline="0" dirty="0" smtClean="0">
                <a:ln>
                  <a:noFill/>
                </a:ln>
                <a:solidFill>
                  <a:schemeClr val="tx1"/>
                </a:solidFill>
                <a:effectLst/>
                <a:ea typeface="Times New Roman" pitchFamily="18" charset="0"/>
                <a:cs typeface="Calibri" pitchFamily="34" charset="0"/>
              </a:rPr>
              <a:t> </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Выдвигая кандидатуру Александра Леонидовича Чижевского на соискание Нобелевской премии, этот конгресс, избравший его одним из своих почетных президентов, отмечал, что многогранная деятельность ученого олицетворяет </a:t>
            </a:r>
            <a:r>
              <a:rPr kumimoji="0" lang="ru-RU" sz="1200" b="1" i="1" u="none" strike="noStrike" cap="none" normalizeH="0" baseline="0" dirty="0" smtClean="0">
                <a:ln>
                  <a:noFill/>
                </a:ln>
                <a:solidFill>
                  <a:schemeClr val="tx1"/>
                </a:solidFill>
                <a:effectLst/>
                <a:ea typeface="Times New Roman" pitchFamily="18" charset="0"/>
                <a:cs typeface="Calibri" pitchFamily="34" charset="0"/>
              </a:rPr>
              <a:t>"для нас, живущих в XX в., монументальную личность да Винчи"</a:t>
            </a:r>
            <a:r>
              <a:rPr kumimoji="0" lang="ru-RU" sz="1200" b="1" i="0" u="none" strike="noStrike" cap="none" normalizeH="0" baseline="0" dirty="0" smtClean="0">
                <a:ln>
                  <a:noFill/>
                </a:ln>
                <a:solidFill>
                  <a:schemeClr val="tx1"/>
                </a:solidFill>
                <a:effectLst/>
                <a:ea typeface="Times New Roman" pitchFamily="18" charset="0"/>
                <a:cs typeface="Calibri" pitchFamily="34" charset="0"/>
              </a:rPr>
              <a:t>. </a:t>
            </a:r>
            <a:endParaRPr kumimoji="0" lang="ru-RU" sz="1800" b="0" i="0" u="none" strike="noStrike" cap="none" normalizeH="0" baseline="0" dirty="0" smtClean="0">
              <a:ln>
                <a:noFill/>
              </a:ln>
              <a:solidFill>
                <a:schemeClr val="tx1"/>
              </a:solidFill>
              <a:effectLst/>
            </a:endParaRPr>
          </a:p>
        </p:txBody>
      </p:sp>
    </p:spTree>
  </p:cSld>
  <p:clrMapOvr>
    <a:masterClrMapping/>
  </p:clrMapOvr>
  <p:transition>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pic>
        <p:nvPicPr>
          <p:cNvPr id="2050" name="Picture 2" descr="Чижевский Александр Леонидович"/>
          <p:cNvPicPr>
            <a:picLocks noChangeAspect="1" noChangeArrowheads="1"/>
          </p:cNvPicPr>
          <p:nvPr/>
        </p:nvPicPr>
        <p:blipFill>
          <a:blip r:embed="rId3" cstate="print"/>
          <a:srcRect/>
          <a:stretch>
            <a:fillRect/>
          </a:stretch>
        </p:blipFill>
        <p:spPr bwMode="auto">
          <a:xfrm>
            <a:off x="323528" y="1628800"/>
            <a:ext cx="1666875" cy="2028825"/>
          </a:xfrm>
          <a:prstGeom prst="rect">
            <a:avLst/>
          </a:prstGeom>
          <a:noFill/>
        </p:spPr>
      </p:pic>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2" name="Rectangle 4"/>
          <p:cNvSpPr>
            <a:spLocks noChangeArrowheads="1"/>
          </p:cNvSpPr>
          <p:nvPr/>
        </p:nvSpPr>
        <p:spPr bwMode="auto">
          <a:xfrm>
            <a:off x="179512" y="-3514"/>
            <a:ext cx="727280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Здоровье А.Л. Чижевского с каждым днем становилось хуже, последние два года жизни он не работал официально, но ежедневно писал по 25 страниц, такую норму он определил себе сам. Зная о неизлечимой болезни, спешил написать воспоминания о прадеде Никите Васильевиче Чижевском, прожившем 111 лет, участвовавшем более чем в ста сражениях, имевшем все ордена, какие полагались по его чинам; а главное — о своем старшем друге и учителе К.Э. Циолковском (о годах дружбы с К. Э. Циолковским, в начале 1960-х годов несколько раз бывал в Калуге у дочери Циолковского – Марии Константиновны Циолковской-Костиной, между ними велась переписка); приводил в порядок свой научный архив. Помогала ему в этих делах его верный друг и жена Нина Вадимовна Энгельгардт.</a:t>
            </a:r>
            <a:endParaRPr kumimoji="0" lang="ru-RU" sz="1800" b="0" i="0" u="none" strike="noStrike" cap="none" normalizeH="0" baseline="0" dirty="0" smtClean="0">
              <a:ln>
                <a:noFill/>
              </a:ln>
              <a:solidFill>
                <a:schemeClr val="tx1"/>
              </a:solidFill>
              <a:effectLst/>
            </a:endParaRPr>
          </a:p>
        </p:txBody>
      </p:sp>
      <p:pic>
        <p:nvPicPr>
          <p:cNvPr id="9" name="Рисунок 8" descr="Ионизаторы воздуха люстры Чижевского Мордовского университета"/>
          <p:cNvPicPr/>
          <p:nvPr/>
        </p:nvPicPr>
        <p:blipFill>
          <a:blip r:embed="rId4" cstate="print"/>
          <a:srcRect/>
          <a:stretch>
            <a:fillRect/>
          </a:stretch>
        </p:blipFill>
        <p:spPr bwMode="auto">
          <a:xfrm>
            <a:off x="7505700" y="0"/>
            <a:ext cx="1638300" cy="2162175"/>
          </a:xfrm>
          <a:prstGeom prst="rect">
            <a:avLst/>
          </a:prstGeom>
          <a:noFill/>
          <a:ln w="9525">
            <a:noFill/>
            <a:miter lim="800000"/>
            <a:headEnd/>
            <a:tailEnd/>
          </a:ln>
        </p:spPr>
      </p:pic>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053" name="Рисунок 22" descr="Чижевский Александр Леонидович"/>
          <p:cNvPicPr>
            <a:picLocks noChangeAspect="1" noChangeArrowheads="1"/>
          </p:cNvPicPr>
          <p:nvPr/>
        </p:nvPicPr>
        <p:blipFill>
          <a:blip r:embed="rId5" cstate="print"/>
          <a:srcRect/>
          <a:stretch>
            <a:fillRect/>
          </a:stretch>
        </p:blipFill>
        <p:spPr bwMode="auto">
          <a:xfrm>
            <a:off x="4932040" y="1628800"/>
            <a:ext cx="2533650" cy="2016224"/>
          </a:xfrm>
          <a:prstGeom prst="rect">
            <a:avLst/>
          </a:prstGeom>
          <a:noFill/>
        </p:spPr>
      </p:pic>
      <p:sp>
        <p:nvSpPr>
          <p:cNvPr id="2055" name="Rectangle 7"/>
          <p:cNvSpPr>
            <a:spLocks noChangeArrowheads="1"/>
          </p:cNvSpPr>
          <p:nvPr/>
        </p:nvSpPr>
        <p:spPr bwMode="auto">
          <a:xfrm>
            <a:off x="251520" y="3741666"/>
            <a:ext cx="172819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А.Л. Чижевский у могилы К.Э. Циолковского. </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Калуга. 1961г.</a:t>
            </a:r>
            <a:endParaRPr kumimoji="0" lang="ru-RU" sz="1800" b="0" i="0" u="none" strike="noStrike" cap="none" normalizeH="0" baseline="0" dirty="0" smtClean="0">
              <a:ln>
                <a:noFill/>
              </a:ln>
              <a:solidFill>
                <a:schemeClr val="tx1"/>
              </a:solidFill>
              <a:effectLst/>
              <a:latin typeface="Arial" pitchFamily="34" charset="0"/>
            </a:endParaRPr>
          </a:p>
        </p:txBody>
      </p:sp>
      <p:pic>
        <p:nvPicPr>
          <p:cNvPr id="13" name="Рисунок 12" descr="Чижевский Александр Леонидович"/>
          <p:cNvPicPr/>
          <p:nvPr/>
        </p:nvPicPr>
        <p:blipFill>
          <a:blip r:embed="rId6" cstate="print"/>
          <a:srcRect/>
          <a:stretch>
            <a:fillRect/>
          </a:stretch>
        </p:blipFill>
        <p:spPr bwMode="auto">
          <a:xfrm>
            <a:off x="2123728" y="1628800"/>
            <a:ext cx="2438400" cy="2000250"/>
          </a:xfrm>
          <a:prstGeom prst="rect">
            <a:avLst/>
          </a:prstGeom>
          <a:noFill/>
          <a:ln w="9525">
            <a:noFill/>
            <a:miter lim="800000"/>
            <a:headEnd/>
            <a:tailEnd/>
          </a:ln>
        </p:spPr>
      </p:pic>
      <p:sp>
        <p:nvSpPr>
          <p:cNvPr id="14" name="Прямоугольник 13"/>
          <p:cNvSpPr/>
          <p:nvPr/>
        </p:nvSpPr>
        <p:spPr>
          <a:xfrm>
            <a:off x="1979712" y="3789040"/>
            <a:ext cx="6624736" cy="216024"/>
          </a:xfrm>
          <a:prstGeom prst="rect">
            <a:avLst/>
          </a:prstGeom>
        </p:spPr>
        <p:txBody>
          <a:bodyPr wrap="square">
            <a:spAutoFit/>
          </a:bodyPr>
          <a:lstStyle/>
          <a:p>
            <a:r>
              <a:rPr lang="ru-RU" sz="800" i="1" dirty="0" smtClean="0">
                <a:latin typeface="Arial" pitchFamily="34" charset="0"/>
                <a:cs typeface="Arial" pitchFamily="34" charset="0"/>
              </a:rPr>
              <a:t>А.Л. Чижевский среди писателей города Калуги. 1961г.       Л. Чижевский и Н.В. Энгельгардт-Чижевская. Москва. 1963г</a:t>
            </a:r>
            <a:endParaRPr lang="ru-RU" sz="800" dirty="0">
              <a:latin typeface="Arial" pitchFamily="34" charset="0"/>
              <a:cs typeface="Arial" pitchFamily="34" charset="0"/>
            </a:endParaRPr>
          </a:p>
        </p:txBody>
      </p:sp>
      <p:pic>
        <p:nvPicPr>
          <p:cNvPr id="15" name="Рисунок 14" descr="http://www.necropol.org/chizhevskiy2.jpg"/>
          <p:cNvPicPr/>
          <p:nvPr/>
        </p:nvPicPr>
        <p:blipFill>
          <a:blip r:embed="rId7" cstate="print"/>
          <a:srcRect/>
          <a:stretch>
            <a:fillRect/>
          </a:stretch>
        </p:blipFill>
        <p:spPr bwMode="auto">
          <a:xfrm>
            <a:off x="7524750" y="4077072"/>
            <a:ext cx="1619250" cy="2409825"/>
          </a:xfrm>
          <a:prstGeom prst="rect">
            <a:avLst/>
          </a:prstGeom>
          <a:noFill/>
          <a:ln w="9525">
            <a:noFill/>
            <a:miter lim="800000"/>
            <a:headEnd/>
            <a:tailEnd/>
          </a:ln>
        </p:spPr>
      </p:pic>
      <p:sp>
        <p:nvSpPr>
          <p:cNvPr id="2056" name="Rectangle 8"/>
          <p:cNvSpPr>
            <a:spLocks noChangeArrowheads="1"/>
          </p:cNvSpPr>
          <p:nvPr/>
        </p:nvSpPr>
        <p:spPr bwMode="auto">
          <a:xfrm>
            <a:off x="251520" y="4410836"/>
            <a:ext cx="6912768"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Arial" pitchFamily="34" charset="0"/>
              </a:rPr>
              <a:t>Александр Леонидович Чижевский умер </a:t>
            </a:r>
            <a:r>
              <a:rPr kumimoji="0" lang="ru-RU" sz="1200" b="1" i="0" u="none" strike="noStrike" cap="none" normalizeH="0" baseline="0" dirty="0" smtClean="0">
                <a:ln>
                  <a:noFill/>
                </a:ln>
                <a:solidFill>
                  <a:schemeClr val="tx1"/>
                </a:solidFill>
                <a:effectLst/>
                <a:ea typeface="Times New Roman" pitchFamily="18" charset="0"/>
                <a:cs typeface="Arial" pitchFamily="34" charset="0"/>
              </a:rPr>
              <a:t>20 декабря 1964 года</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в 8 часов утра и похоронен на Пятницком кладбище в Москве.</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endParaRPr kumimoji="0" lang="ru-RU" sz="12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Arial" pitchFamily="34" charset="0"/>
              </a:rPr>
              <a:t>По воспоминаниям близких друзей, в день его похорон </a:t>
            </a:r>
            <a:r>
              <a:rPr kumimoji="0" lang="ru-RU" sz="1200" b="1" i="0" u="none" strike="noStrike" cap="none" normalizeH="0" baseline="0" dirty="0" smtClean="0">
                <a:ln>
                  <a:noFill/>
                </a:ln>
                <a:solidFill>
                  <a:schemeClr val="tx1"/>
                </a:solidFill>
                <a:effectLst/>
                <a:ea typeface="Times New Roman" pitchFamily="18" charset="0"/>
                <a:cs typeface="Arial" pitchFamily="34" charset="0"/>
              </a:rPr>
              <a:t>Солнце </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светило особенно ярко и торжественно.</a:t>
            </a:r>
            <a:endParaRPr kumimoji="0" lang="ru-RU" sz="1200" b="0" i="0" u="none" strike="noStrike" cap="none" normalizeH="0" baseline="0" dirty="0" smtClean="0">
              <a:ln>
                <a:noFill/>
              </a:ln>
              <a:solidFill>
                <a:schemeClr val="tx1"/>
              </a:solidFill>
              <a:effectLst/>
            </a:endParaRPr>
          </a:p>
        </p:txBody>
      </p:sp>
    </p:spTree>
  </p:cSld>
  <p:clrMapOvr>
    <a:masterClrMapping/>
  </p:clrMapOvr>
  <p:transition>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1025" name="Rectangle 1"/>
          <p:cNvSpPr>
            <a:spLocks noChangeArrowheads="1"/>
          </p:cNvSpPr>
          <p:nvPr/>
        </p:nvSpPr>
        <p:spPr bwMode="auto">
          <a:xfrm>
            <a:off x="251520" y="12455"/>
            <a:ext cx="889248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Cambria" pitchFamily="18" charset="0"/>
                <a:ea typeface="Times New Roman" pitchFamily="18" charset="0"/>
              </a:rPr>
              <a:t>ПОСЛАННИК СОЛНЦА НА ЗЕМЛЕ </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Cambria" pitchFamily="18" charset="0"/>
                <a:ea typeface="Times New Roman" pitchFamily="18" charset="0"/>
              </a:rPr>
              <a:t>(</a:t>
            </a:r>
            <a:r>
              <a:rPr kumimoji="0" lang="ru-RU" sz="1600" b="0" i="0" u="none" strike="noStrike" cap="none" normalizeH="0" baseline="0" dirty="0" smtClean="0">
                <a:ln>
                  <a:noFill/>
                </a:ln>
                <a:solidFill>
                  <a:srgbClr val="002060"/>
                </a:solidFill>
                <a:effectLst/>
                <a:latin typeface="Cambria" pitchFamily="18" charset="0"/>
                <a:ea typeface="Times New Roman" pitchFamily="18" charset="0"/>
                <a:cs typeface="Arial" pitchFamily="34" charset="0"/>
              </a:rPr>
              <a:t>НАУЧНЫЕ ДОСТИЖЕНИЯ УЧЕНОГО)</a:t>
            </a:r>
            <a:endParaRPr kumimoji="0" lang="ru-RU" sz="1600" b="0" i="0" u="none" strike="noStrike" cap="none" normalizeH="0" baseline="0" dirty="0" smtClean="0">
              <a:ln>
                <a:noFill/>
              </a:ln>
              <a:solidFill>
                <a:schemeClr val="tx1"/>
              </a:solidFill>
              <a:effectLst/>
              <a:latin typeface="Arial" pitchFamily="34" charset="0"/>
            </a:endParaRPr>
          </a:p>
          <a:p>
            <a:pPr marL="5919788" marR="0" lvl="0" defTabSz="914400" rtl="0" eaLnBrk="0" fontAlgn="base" latinLnBrk="0" hangingPunct="0">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rgbClr val="000000"/>
              </a:solidFill>
              <a:effectLst/>
              <a:latin typeface="Arial" pitchFamily="34" charset="0"/>
              <a:ea typeface="Times New Roman" pitchFamily="18" charset="0"/>
            </a:endParaRPr>
          </a:p>
          <a:p>
            <a:pPr marL="5919788" marR="0" lvl="0" defTabSz="914400" rtl="0" eaLnBrk="0" fontAlgn="base" latinLnBrk="0" hangingPunct="0">
              <a:lnSpc>
                <a:spcPct val="100000"/>
              </a:lnSpc>
              <a:spcBef>
                <a:spcPct val="0"/>
              </a:spcBef>
              <a:spcAft>
                <a:spcPct val="0"/>
              </a:spcAft>
              <a:buClrTx/>
              <a:buSzTx/>
              <a:buFontTx/>
              <a:buNone/>
              <a:tabLst/>
            </a:pPr>
            <a:endParaRPr lang="ru-RU" sz="800" b="1" i="1" dirty="0" smtClean="0">
              <a:solidFill>
                <a:srgbClr val="000000"/>
              </a:solidFill>
              <a:latin typeface="Arial" pitchFamily="34" charset="0"/>
              <a:ea typeface="Times New Roman" pitchFamily="18" charset="0"/>
            </a:endParaRPr>
          </a:p>
          <a:p>
            <a:pPr marL="5919788" marR="0" lvl="0"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“Современная диалектика учит, что понять любое явление можно лишь поняв его во взаимосвязи с окружающим миром”</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5919788" marR="0" lvl="0" algn="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А.Л.Чижевский</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6" name="Рисунок 4" descr="http://www.gmik.ru/wp-content/uploads/2017/02/A.L.-CHizhevskiy.jpg"/>
          <p:cNvPicPr>
            <a:picLocks noChangeAspect="1" noChangeArrowheads="1"/>
          </p:cNvPicPr>
          <p:nvPr/>
        </p:nvPicPr>
        <p:blipFill>
          <a:blip r:embed="rId3" cstate="print"/>
          <a:srcRect/>
          <a:stretch>
            <a:fillRect/>
          </a:stretch>
        </p:blipFill>
        <p:spPr bwMode="auto">
          <a:xfrm>
            <a:off x="6948264" y="1988840"/>
            <a:ext cx="2019300" cy="2838450"/>
          </a:xfrm>
          <a:prstGeom prst="rect">
            <a:avLst/>
          </a:prstGeom>
          <a:noFill/>
        </p:spPr>
      </p:pic>
      <p:sp>
        <p:nvSpPr>
          <p:cNvPr id="1028" name="Rectangle 4"/>
          <p:cNvSpPr>
            <a:spLocks noChangeArrowheads="1"/>
          </p:cNvSpPr>
          <p:nvPr/>
        </p:nvSpPr>
        <p:spPr bwMode="auto">
          <a:xfrm>
            <a:off x="179512" y="1952436"/>
            <a:ext cx="6624736" cy="29084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Helvetica"/>
              </a:rPr>
              <a:t>Александр Леонидович Чижевский всю сознательную жизнь провел в учебе, и на сегодняшний день очень трудно определить, кем же он был на самом деле: биологом, биофизиком, медиком, инженером или эпидемиологом. Но несомненным остается одно: это был чрезвычайно разносторонний, эрудированный, работоспособный исследователь.</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Helvetica"/>
              </a:rPr>
              <a:t>Научная деятельность Чижевского чрезвычайно разнообразна и продуктивна. Он является автором более сотни статей и десятка монографий, написанных как на русском, так и на иностранных языках. Он видел взаимосвязь между различными явлениями и на ее основе сделал несколько фундаментальных открытий. Научная добросовестность стала основой для его смелых суждений, а высокая культура помогала выражать свои мысли в понятной и доступной форме.</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Helvetica"/>
              </a:rPr>
              <a:t>А. Чижевский был основателем биофизики, а также </a:t>
            </a:r>
            <a:r>
              <a:rPr kumimoji="0" lang="ru-RU" sz="1200" b="0" i="0" u="none" strike="noStrike" cap="none" normalizeH="0" baseline="0" dirty="0" err="1" smtClean="0">
                <a:ln>
                  <a:noFill/>
                </a:ln>
                <a:solidFill>
                  <a:schemeClr val="tx1"/>
                </a:solidFill>
                <a:effectLst/>
                <a:ea typeface="Times New Roman" pitchFamily="18" charset="0"/>
                <a:cs typeface="Helvetica"/>
              </a:rPr>
              <a:t>космо</a:t>
            </a:r>
            <a:r>
              <a:rPr kumimoji="0" lang="ru-RU" sz="1200" b="0" i="0" u="none" strike="noStrike" cap="none" normalizeH="0" baseline="0" dirty="0" smtClean="0">
                <a:ln>
                  <a:noFill/>
                </a:ln>
                <a:solidFill>
                  <a:schemeClr val="tx1"/>
                </a:solidFill>
                <a:effectLst/>
                <a:ea typeface="Times New Roman" pitchFamily="18" charset="0"/>
                <a:cs typeface="Helvetica"/>
              </a:rPr>
              <a:t>- и гелиобиологии, в составе общей эпидемиологии выделил раздел </a:t>
            </a:r>
            <a:r>
              <a:rPr kumimoji="0" lang="ru-RU" sz="1200" b="0" i="0" u="none" strike="noStrike" cap="none" normalizeH="0" baseline="0" dirty="0" err="1" smtClean="0">
                <a:ln>
                  <a:noFill/>
                </a:ln>
                <a:solidFill>
                  <a:schemeClr val="tx1"/>
                </a:solidFill>
                <a:effectLst/>
                <a:ea typeface="Times New Roman" pitchFamily="18" charset="0"/>
                <a:cs typeface="Helvetica"/>
              </a:rPr>
              <a:t>космоэпидемиологии</a:t>
            </a:r>
            <a:r>
              <a:rPr kumimoji="0" lang="ru-RU" sz="1200" b="0" i="0" u="none" strike="noStrike" cap="none" normalizeH="0" baseline="0" dirty="0" smtClean="0">
                <a:ln>
                  <a:noFill/>
                </a:ln>
                <a:solidFill>
                  <a:schemeClr val="tx1"/>
                </a:solidFill>
                <a:effectLst/>
                <a:ea typeface="Times New Roman" pitchFamily="18" charset="0"/>
                <a:cs typeface="Helvetica"/>
              </a:rPr>
              <a:t>, который давал объяснения проблемам зависимости земной биосферы от солнечного и космического воздействия.</a:t>
            </a:r>
          </a:p>
          <a:p>
            <a:pPr algn="just" fontAlgn="base">
              <a:spcAft>
                <a:spcPts val="600"/>
              </a:spcAft>
            </a:pPr>
            <a:r>
              <a:rPr lang="ru-RU" sz="1200" dirty="0" smtClean="0"/>
              <a:t>Установление факта влияния Космоса на земные процессы дало возможность ему занять достойное место среди таких известных ученых, как А.Гумбольдт, К.Циолковский, В.Вернадский.</a:t>
            </a:r>
          </a:p>
        </p:txBody>
      </p:sp>
      <p:sp>
        <p:nvSpPr>
          <p:cNvPr id="9" name="Прямоугольник 8"/>
          <p:cNvSpPr/>
          <p:nvPr/>
        </p:nvSpPr>
        <p:spPr>
          <a:xfrm>
            <a:off x="179512" y="4869160"/>
            <a:ext cx="8964488" cy="1569660"/>
          </a:xfrm>
          <a:prstGeom prst="rect">
            <a:avLst/>
          </a:prstGeom>
        </p:spPr>
        <p:txBody>
          <a:bodyPr wrap="square">
            <a:spAutoFit/>
          </a:bodyPr>
          <a:lstStyle/>
          <a:p>
            <a:pPr algn="just" fontAlgn="base">
              <a:spcAft>
                <a:spcPts val="600"/>
              </a:spcAft>
            </a:pPr>
            <a:r>
              <a:rPr lang="ru-RU" sz="1200" dirty="0" smtClean="0"/>
              <a:t>Так, согласно теории Чижевского, земля, подобно большому кораблю, странствует во вселенских просторах. Земные жители, защищенные атмосферными слоями, порой не ощущают того, как магнитные бури отражаются на всех земных процессах. С целью постичь тайны земного бытия, люди с древних времен обращались за советом к Природе, Небу и непосредственно к Солнцу. В начале это были лишь случайные наблюдения, которые позже стали основой системных исследований периодов солнечной активности и их сопоставления с разнообразными земными процессами. Так было положено начало новой науки – космической биологии, или гелиобиологии. Солнце имеет два «лица»: одно из них – светлое, спокойное, а второе – усеяно темными пятнами-вспышками. Именно в те периоды, когда оно показывает свое второе «лицо», на планету обрушивается порыв солнечного ветра, увеличивается мощь электромагнитного излучения. </a:t>
            </a:r>
          </a:p>
        </p:txBody>
      </p:sp>
    </p:spTree>
  </p:cSld>
  <p:clrMapOvr>
    <a:masterClrMapping/>
  </p:clrMapOvr>
  <p:transition>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5" name="Прямоугольник 4"/>
          <p:cNvSpPr/>
          <p:nvPr/>
        </p:nvSpPr>
        <p:spPr>
          <a:xfrm>
            <a:off x="179512" y="188640"/>
            <a:ext cx="8964488" cy="6432530"/>
          </a:xfrm>
          <a:prstGeom prst="rect">
            <a:avLst/>
          </a:prstGeom>
        </p:spPr>
        <p:txBody>
          <a:bodyPr wrap="square">
            <a:spAutoFit/>
          </a:bodyPr>
          <a:lstStyle/>
          <a:p>
            <a:pPr algn="just" fontAlgn="base">
              <a:spcAft>
                <a:spcPts val="600"/>
              </a:spcAft>
            </a:pPr>
            <a:r>
              <a:rPr lang="ru-RU" sz="1200" dirty="0" smtClean="0"/>
              <a:t>Таким образом, на Земле возникают магнитные бури. Солнечная активность измеряется двумя циклами – малым, равным 27 дням, и большим, длительность которого составляет 11 лет. Существуют и более продолжительные циклы, которые получили название вековые.</a:t>
            </a:r>
          </a:p>
          <a:p>
            <a:pPr algn="just" fontAlgn="base">
              <a:spcAft>
                <a:spcPts val="600"/>
              </a:spcAft>
            </a:pPr>
            <a:r>
              <a:rPr lang="ru-RU" sz="1200" dirty="0" smtClean="0"/>
              <a:t>То, что Солнце может влиять на ход исторических событий, Чижевский заметил еще в возрасте 17 лет. Его отец в 1914 году ушел на фронт. Юноша отмечал флажками на карте расположение войск и в то же время наблюдал за солнцем. В те дни, когда шли наиболее активные боевые действия, на солнце появлялось большое количество пятен.</a:t>
            </a:r>
          </a:p>
          <a:p>
            <a:pPr algn="just" fontAlgn="base">
              <a:spcAft>
                <a:spcPts val="600"/>
              </a:spcAft>
            </a:pPr>
            <a:r>
              <a:rPr lang="ru-RU" sz="1200" dirty="0" smtClean="0"/>
              <a:t>Молодой ученый изучил множество архивов, сопоставляя мировую историю с солнечной активностью. Результаты были ошеломляющими, ведь наиболее значимые исторические события происходили именно в периоды активности Солнца.</a:t>
            </a:r>
          </a:p>
          <a:p>
            <a:pPr algn="just" fontAlgn="base">
              <a:spcAft>
                <a:spcPts val="600"/>
              </a:spcAft>
            </a:pPr>
            <a:r>
              <a:rPr lang="ru-RU" sz="1200" dirty="0" smtClean="0"/>
              <a:t>Все его научные работы, которые вышли в свет в 1915-1920 годах, вызывали не только недоумение, но и многочисленные насмешки. Его взгляды были восприняты далеко не всеми. В 1938 году была напечатана его книга о влиянии периодичности солнечной деятельности на эпидемиологические процессы, которая и принесла автору мировую известность.</a:t>
            </a:r>
          </a:p>
          <a:p>
            <a:pPr algn="just" fontAlgn="base">
              <a:spcAft>
                <a:spcPts val="600"/>
              </a:spcAft>
            </a:pPr>
            <a:r>
              <a:rPr lang="ru-RU" sz="1200" dirty="0" smtClean="0"/>
              <a:t>Одно из направлений исследовательских работ А.Л. Чижевского можно сформулировать так: зависимость жизни общества от периодичности астрофизических и космических факторов. Он одним из первых обратил внимание на те стороны развития человечества, которые обычно оставались за пределами исторического анализа: эпидемии, голод, опустошительные войны и их особая роль в уменьшении численности населения, тяжкие по своим последствиям стихийные бедствия, наконец, медленное, но неотвратимое изменение климата.</a:t>
            </a:r>
          </a:p>
          <a:p>
            <a:pPr algn="just">
              <a:spcAft>
                <a:spcPts val="600"/>
              </a:spcAft>
            </a:pPr>
            <a:r>
              <a:rPr lang="ru-RU" sz="1200" dirty="0" smtClean="0"/>
              <a:t>Именно А.Л. Чижевский в своих книгах "</a:t>
            </a:r>
            <a:r>
              <a:rPr lang="ru-RU" sz="1200" b="1" i="1" dirty="0" smtClean="0"/>
              <a:t>Физические факторы исторического процесса</a:t>
            </a:r>
            <a:r>
              <a:rPr lang="ru-RU" sz="1200" dirty="0" smtClean="0"/>
              <a:t>" (Калуга,1924), "</a:t>
            </a:r>
            <a:r>
              <a:rPr lang="ru-RU" sz="1200" b="1" i="1" dirty="0" err="1" smtClean="0"/>
              <a:t>Les</a:t>
            </a:r>
            <a:r>
              <a:rPr lang="ru-RU" sz="1200" b="1" i="1" dirty="0" smtClean="0"/>
              <a:t> </a:t>
            </a:r>
            <a:r>
              <a:rPr lang="ru-RU" sz="1200" b="1" i="1" dirty="0" err="1" smtClean="0"/>
              <a:t>epidemiеs</a:t>
            </a:r>
            <a:r>
              <a:rPr lang="ru-RU" sz="1200" b="1" i="1" dirty="0" smtClean="0"/>
              <a:t> </a:t>
            </a:r>
            <a:r>
              <a:rPr lang="ru-RU" sz="1200" b="1" i="1" dirty="0" err="1" smtClean="0"/>
              <a:t>et</a:t>
            </a:r>
            <a:r>
              <a:rPr lang="ru-RU" sz="1200" b="1" i="1" dirty="0" smtClean="0"/>
              <a:t> </a:t>
            </a:r>
            <a:r>
              <a:rPr lang="ru-RU" sz="1200" b="1" i="1" dirty="0" err="1" smtClean="0"/>
              <a:t>les</a:t>
            </a:r>
            <a:r>
              <a:rPr lang="ru-RU" sz="1200" b="1" i="1" dirty="0" smtClean="0"/>
              <a:t> </a:t>
            </a:r>
            <a:r>
              <a:rPr lang="ru-RU" sz="1200" b="1" i="1" dirty="0" err="1" smtClean="0"/>
              <a:t>perturbations</a:t>
            </a:r>
            <a:r>
              <a:rPr lang="ru-RU" sz="1200" b="1" i="1" dirty="0" smtClean="0"/>
              <a:t> </a:t>
            </a:r>
            <a:r>
              <a:rPr lang="ru-RU" sz="1200" b="1" i="1" dirty="0" err="1" smtClean="0"/>
              <a:t>electromagnetiques</a:t>
            </a:r>
            <a:r>
              <a:rPr lang="ru-RU" sz="1200" b="1" i="1" dirty="0" smtClean="0"/>
              <a:t> </a:t>
            </a:r>
            <a:r>
              <a:rPr lang="ru-RU" sz="1200" b="1" i="1" dirty="0" err="1" smtClean="0"/>
              <a:t>du</a:t>
            </a:r>
            <a:r>
              <a:rPr lang="ru-RU" sz="1200" b="1" i="1" dirty="0" smtClean="0"/>
              <a:t> </a:t>
            </a:r>
            <a:r>
              <a:rPr lang="ru-RU" sz="1200" b="1" i="1" dirty="0" err="1" smtClean="0"/>
              <a:t>milieu</a:t>
            </a:r>
            <a:r>
              <a:rPr lang="ru-RU" sz="1200" b="1" i="1" dirty="0" smtClean="0"/>
              <a:t> </a:t>
            </a:r>
            <a:r>
              <a:rPr lang="ru-RU" sz="1200" b="1" i="1" dirty="0" err="1" smtClean="0"/>
              <a:t>exterieur</a:t>
            </a:r>
            <a:r>
              <a:rPr lang="ru-RU" sz="1200" dirty="0" smtClean="0"/>
              <a:t>" (Париж, 1938) [опубликована в Москве уже после смерти ученого под названием "</a:t>
            </a:r>
            <a:r>
              <a:rPr lang="ru-RU" sz="1200" b="1" i="1" dirty="0" smtClean="0"/>
              <a:t>Земное эхо солнечных бурь</a:t>
            </a:r>
            <a:r>
              <a:rPr lang="ru-RU" sz="1200" dirty="0" smtClean="0"/>
              <a:t>" (1973, 1976)] показал связь "</a:t>
            </a:r>
            <a:r>
              <a:rPr lang="ru-RU" sz="1200" dirty="0" err="1" smtClean="0"/>
              <a:t>солнцедеятельности</a:t>
            </a:r>
            <a:r>
              <a:rPr lang="ru-RU" sz="1200" dirty="0" smtClean="0"/>
              <a:t>", т.е. активности Солнца, с различными событиями на нашей планете – социально-историческими процессами, всплесками политической активности и революционной деятельности, массовыми миграциями людей, обострением военных конфликтов, смертностью населения, эпидемиями и пандемиями (холера, чума, грипп, возвратный тиф, дифтерия, малярия, цереброспинальный менингит).</a:t>
            </a:r>
          </a:p>
          <a:p>
            <a:pPr algn="just">
              <a:spcAft>
                <a:spcPts val="600"/>
              </a:spcAft>
            </a:pPr>
            <a:r>
              <a:rPr lang="ru-RU" sz="1200" dirty="0" smtClean="0"/>
              <a:t>В Калуге ученый создал лабораторию, в которой занимался изучением не только ионизации воздуха, но и влияния солнца на живые микроорганизмы. И ему снова удалось получить подтверждение своей теории: бактерии, вызывающие дифтерию, за пару дней до начала солнечной активности меняли цвет.</a:t>
            </a:r>
          </a:p>
          <a:p>
            <a:pPr algn="just" fontAlgn="base">
              <a:spcAft>
                <a:spcPts val="600"/>
              </a:spcAft>
            </a:pPr>
            <a:r>
              <a:rPr lang="ru-RU" sz="1200" dirty="0" smtClean="0"/>
              <a:t>А.Чижевский проводил и обширную статистику других заболеваний, охватившую период с 430 до 1899 года. Он отмечал, что в период времени, когда на Земле наблюдались вспышки чумы, солнце было в активной фазе. Подобные же исследования запечатлели и китайские летописцы: в разгар холеры на Солнце были настолько большие пятна, что их можно было заметить невооруженным взглядом. Кроме того, ученый доказал, что с солнечной активностью связана и периодичность такого заболевания, как грипп: в девятнадцатом веке из девяти периодов солнечной активности восемь были ознаменованы эпидемиями гриппа.</a:t>
            </a:r>
          </a:p>
          <a:p>
            <a:pPr algn="just">
              <a:spcAft>
                <a:spcPts val="600"/>
              </a:spcAft>
            </a:pPr>
            <a:r>
              <a:rPr lang="ru-RU" sz="1200" dirty="0" smtClean="0"/>
              <a:t>Однако эпидемии – это не единственное, что было связано с активным Солнцем.</a:t>
            </a:r>
          </a:p>
        </p:txBody>
      </p:sp>
    </p:spTree>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39937" name="Rectangle 1"/>
          <p:cNvSpPr>
            <a:spLocks noChangeArrowheads="1"/>
          </p:cNvSpPr>
          <p:nvPr/>
        </p:nvSpPr>
        <p:spPr bwMode="auto">
          <a:xfrm>
            <a:off x="179512" y="276336"/>
            <a:ext cx="8964488"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Helvetica"/>
              </a:rPr>
              <a:t>А.Чижевский предположил, что в соответствии с солнечными циклами должна протекать и историческая жизнь человечества. Огромное количество таблиц массовых движений, переворотов и революций, которые были сделаны по месяцам, дали возможность сделать вывод о том, что солнечные процессы в значительной степени влияют на поведение человечества. Подобный вывод в свою очередь приводит к пониманию того, что исторический процесс – это поистине космическое явление.</a:t>
            </a:r>
          </a:p>
          <a:p>
            <a:pPr algn="just" fontAlgn="base">
              <a:spcAft>
                <a:spcPts val="600"/>
              </a:spcAft>
            </a:pPr>
            <a:r>
              <a:rPr lang="ru-RU" sz="1200" dirty="0" smtClean="0"/>
              <a:t>Однако, по словам самого А.Чижевского, сама солнечная активность – это не самостоятельный процесс, она зависит от расположения планет, как в самой системе, так и относительно друг друга. Из этого ученый делает вывод, что поскольку Солнце зависит от планет, то и земная жизнь также находится в планетарной зависимости.</a:t>
            </a:r>
          </a:p>
          <a:p>
            <a:pPr algn="just" fontAlgn="base">
              <a:spcAft>
                <a:spcPts val="600"/>
              </a:spcAft>
            </a:pPr>
            <a:r>
              <a:rPr lang="ru-RU" sz="1200" dirty="0" smtClean="0"/>
              <a:t>В 60-х годах прошлого века ученым удалось установить, что такое тяжелое заболевание, как энцефалит, периодически вспыхивает примерно через 10 лет, распространяясь от центра на огромные площади. Более того, с каждым разом штамм болезни настолько изменяется, что сразу распознать болезнь практически невозможно. Врачи были удивлены такой периодичностью. И только после того, как они изучили работу Чижевского «Эпидемические процессы и периодическая деятельность Солнца», медики пришли к выводу о том, что Солнце действительно может влиять на возникновение и развитие эпидемий. Кривые периодов наибольшей заболеваемости во многом совпадали с периодами солнечной активности.</a:t>
            </a:r>
          </a:p>
          <a:p>
            <a:pPr algn="just">
              <a:spcAft>
                <a:spcPts val="600"/>
              </a:spcAft>
            </a:pPr>
            <a:r>
              <a:rPr lang="ru-RU" sz="1200" dirty="0" smtClean="0"/>
              <a:t>В сотрудничестве с казанским микробиологом </a:t>
            </a:r>
            <a:r>
              <a:rPr lang="ru-RU" sz="1200" dirty="0" err="1" smtClean="0"/>
              <a:t>С.Т.Вельховером</a:t>
            </a:r>
            <a:r>
              <a:rPr lang="ru-RU" sz="1200" dirty="0" smtClean="0"/>
              <a:t> в 1935 году обнаружил </a:t>
            </a:r>
            <a:r>
              <a:rPr lang="ru-RU" sz="1200" dirty="0" err="1" smtClean="0"/>
              <a:t>метахромазию</a:t>
            </a:r>
            <a:r>
              <a:rPr lang="ru-RU" sz="1200" dirty="0" smtClean="0"/>
              <a:t> бактерий, на основании которого он сделал вывод о возможности прогноза солнечной активности по </a:t>
            </a:r>
            <a:r>
              <a:rPr lang="ru-RU" sz="1200" dirty="0" err="1" smtClean="0"/>
              <a:t>метахромазии</a:t>
            </a:r>
            <a:r>
              <a:rPr lang="ru-RU" sz="1200" dirty="0" smtClean="0"/>
              <a:t> </a:t>
            </a:r>
            <a:r>
              <a:rPr lang="ru-RU" sz="1200" dirty="0" err="1" smtClean="0"/>
              <a:t>коринебактерий</a:t>
            </a:r>
            <a:r>
              <a:rPr lang="ru-RU" sz="1200" dirty="0" smtClean="0"/>
              <a:t> – </a:t>
            </a:r>
            <a:r>
              <a:rPr lang="ru-RU" sz="1200" b="1" dirty="0" smtClean="0"/>
              <a:t>«эффект </a:t>
            </a:r>
            <a:r>
              <a:rPr lang="ru-RU" sz="1200" b="1" dirty="0" err="1" smtClean="0"/>
              <a:t>Чижевского-Вельховера</a:t>
            </a:r>
            <a:r>
              <a:rPr lang="ru-RU" sz="1200" b="1" dirty="0" smtClean="0"/>
              <a:t>»</a:t>
            </a:r>
            <a:r>
              <a:rPr lang="ru-RU" sz="1200" dirty="0" smtClean="0"/>
              <a:t>.</a:t>
            </a:r>
          </a:p>
          <a:p>
            <a:pPr fontAlgn="base">
              <a:spcAft>
                <a:spcPts val="600"/>
              </a:spcAft>
            </a:pPr>
            <a:r>
              <a:rPr lang="ru-RU" sz="1200" dirty="0" smtClean="0"/>
              <a:t>На сегодняшний день идеи А.Чижевского уже не вызывают сомнений ни у кого. Информацию об очередной солнечной активности используют в своей работе врачи и оперативные службы, поскольку именно во время магнитных бурь резко возрастает число  аварий, а также инсультов и инфарктов.</a:t>
            </a:r>
          </a:p>
          <a:p>
            <a:pPr>
              <a:spcAft>
                <a:spcPts val="600"/>
              </a:spcAft>
            </a:pPr>
            <a:r>
              <a:rPr lang="ru-RU" sz="1200" dirty="0" smtClean="0"/>
              <a:t>Вот как писал Чижевский об этом в одном из своих стихотворений:</a:t>
            </a:r>
          </a:p>
          <a:p>
            <a:pPr marL="2960688">
              <a:spcAft>
                <a:spcPts val="200"/>
              </a:spcAft>
            </a:pPr>
            <a:r>
              <a:rPr lang="ru-RU" sz="1200" b="1" i="1" dirty="0" smtClean="0"/>
              <a:t>И вновь и вновь взошли на Солнце пятна</a:t>
            </a:r>
            <a:endParaRPr lang="ru-RU" sz="1200" dirty="0" smtClean="0"/>
          </a:p>
          <a:p>
            <a:pPr marL="2960688">
              <a:spcAft>
                <a:spcPts val="200"/>
              </a:spcAft>
            </a:pPr>
            <a:r>
              <a:rPr lang="ru-RU" sz="1200" b="1" i="1" dirty="0" smtClean="0"/>
              <a:t>И омрачились трезвые умы</a:t>
            </a:r>
            <a:endParaRPr lang="ru-RU" sz="1200" dirty="0" smtClean="0"/>
          </a:p>
          <a:p>
            <a:pPr marL="2960688">
              <a:spcAft>
                <a:spcPts val="200"/>
              </a:spcAft>
            </a:pPr>
            <a:r>
              <a:rPr lang="ru-RU" sz="1200" b="1" i="1" dirty="0" smtClean="0"/>
              <a:t>И вал морской вскипал от колебаний,</a:t>
            </a:r>
            <a:endParaRPr lang="ru-RU" sz="1200" dirty="0" smtClean="0"/>
          </a:p>
          <a:p>
            <a:pPr marL="2960688">
              <a:spcAft>
                <a:spcPts val="200"/>
              </a:spcAft>
            </a:pPr>
            <a:r>
              <a:rPr lang="ru-RU" sz="1200" b="1" i="1" dirty="0" smtClean="0"/>
              <a:t>И норд сверкал, и двигались смерчи.</a:t>
            </a:r>
            <a:endParaRPr lang="ru-RU" sz="1200" dirty="0" smtClean="0"/>
          </a:p>
          <a:p>
            <a:pPr marL="2960688">
              <a:spcAft>
                <a:spcPts val="200"/>
              </a:spcAft>
            </a:pPr>
            <a:r>
              <a:rPr lang="ru-RU" sz="1200" b="1" i="1" dirty="0" smtClean="0"/>
              <a:t>И родились на ниве состязаний</a:t>
            </a:r>
            <a:endParaRPr lang="ru-RU" sz="1200" dirty="0" smtClean="0"/>
          </a:p>
          <a:p>
            <a:pPr marL="2960688">
              <a:spcAft>
                <a:spcPts val="200"/>
              </a:spcAft>
            </a:pPr>
            <a:r>
              <a:rPr lang="ru-RU" sz="1200" b="1" i="1" dirty="0" smtClean="0"/>
              <a:t>Фанатики, герои, палачи.</a:t>
            </a:r>
            <a:endParaRPr lang="ru-RU" sz="1200" dirty="0" smtClean="0"/>
          </a:p>
          <a:p>
            <a:pPr marL="2960688">
              <a:spcAft>
                <a:spcPts val="200"/>
              </a:spcAft>
            </a:pPr>
            <a:r>
              <a:rPr lang="ru-RU" sz="1200" b="1" i="1" dirty="0" smtClean="0"/>
              <a:t>И жизни лик подернулся гримасой,</a:t>
            </a:r>
            <a:endParaRPr lang="ru-RU" sz="1200" dirty="0" smtClean="0"/>
          </a:p>
          <a:p>
            <a:pPr marL="2960688">
              <a:spcAft>
                <a:spcPts val="200"/>
              </a:spcAft>
            </a:pPr>
            <a:r>
              <a:rPr lang="ru-RU" sz="1200" b="1" i="1" dirty="0" smtClean="0"/>
              <a:t>Метался компас, буйствовал народ</a:t>
            </a:r>
            <a:endParaRPr lang="ru-RU" sz="1200" dirty="0" smtClean="0"/>
          </a:p>
          <a:p>
            <a:pPr marL="2960688">
              <a:spcAft>
                <a:spcPts val="200"/>
              </a:spcAft>
            </a:pPr>
            <a:r>
              <a:rPr lang="ru-RU" sz="1200" b="1" i="1" dirty="0" smtClean="0"/>
              <a:t>А над Землей и над людскою массой</a:t>
            </a:r>
            <a:endParaRPr lang="ru-RU" sz="1200" dirty="0" smtClean="0"/>
          </a:p>
          <a:p>
            <a:pPr marL="2960688">
              <a:spcAft>
                <a:spcPts val="200"/>
              </a:spcAft>
            </a:pPr>
            <a:r>
              <a:rPr lang="ru-RU" sz="1200" b="1" i="1" dirty="0" smtClean="0"/>
              <a:t>Свершало Солнце свой законный ход.</a:t>
            </a:r>
            <a:endParaRPr lang="ru-RU" sz="1200" dirty="0" smtClean="0"/>
          </a:p>
        </p:txBody>
      </p:sp>
    </p:spTree>
  </p:cSld>
  <p:clrMapOvr>
    <a:masterClrMapping/>
  </p:clrMapOvr>
  <p:transition>
    <p:cover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5" name="Прямоугольник 4"/>
          <p:cNvSpPr/>
          <p:nvPr/>
        </p:nvSpPr>
        <p:spPr>
          <a:xfrm>
            <a:off x="179512" y="0"/>
            <a:ext cx="8964488" cy="2092881"/>
          </a:xfrm>
          <a:prstGeom prst="rect">
            <a:avLst/>
          </a:prstGeom>
        </p:spPr>
        <p:txBody>
          <a:bodyPr wrap="square">
            <a:spAutoFit/>
          </a:bodyPr>
          <a:lstStyle/>
          <a:p>
            <a:pPr algn="just" fontAlgn="base">
              <a:spcAft>
                <a:spcPts val="600"/>
              </a:spcAft>
            </a:pPr>
            <a:r>
              <a:rPr lang="ru-RU" sz="1200" dirty="0" smtClean="0"/>
              <a:t>В 1940 году Чижевским был создан </a:t>
            </a:r>
            <a:r>
              <a:rPr lang="ru-RU" sz="1200" dirty="0" err="1" smtClean="0"/>
              <a:t>биотелескоп</a:t>
            </a:r>
            <a:r>
              <a:rPr lang="ru-RU" sz="1200" dirty="0" smtClean="0"/>
              <a:t>, с помощью которого можно было предсказать очередную солнечную вспышку за несколько дней.</a:t>
            </a:r>
          </a:p>
          <a:p>
            <a:pPr algn="just">
              <a:spcAft>
                <a:spcPts val="600"/>
              </a:spcAft>
            </a:pPr>
            <a:r>
              <a:rPr lang="ru-RU" sz="1200" dirty="0" smtClean="0"/>
              <a:t>Интересно обращение Чижевского к судьбе создавшего телескоп и обнаружившего пятна на Солнце Галилео Галилея, которым он так сильно восхищался, с которым он сравнивал себя в строках, внесенных в эпиграф: </a:t>
            </a:r>
            <a:r>
              <a:rPr lang="ru-RU" sz="1200" b="1" dirty="0" smtClean="0"/>
              <a:t>«</a:t>
            </a:r>
            <a:r>
              <a:rPr lang="ru-RU" sz="1200" b="1" i="1" dirty="0" smtClean="0"/>
              <a:t>О, ты, узревший солнечные пятна с великолепной дерзостью своей – не ведал ты, как будут мне понятны и близки твои скорби, Галилей!</a:t>
            </a:r>
            <a:r>
              <a:rPr lang="ru-RU" sz="1200" b="1" dirty="0" smtClean="0"/>
              <a:t>»</a:t>
            </a:r>
            <a:r>
              <a:rPr lang="ru-RU" sz="1200" dirty="0" smtClean="0"/>
              <a:t>. Следование Чижевским по пути Галилео Галилея и привело к роковым и тяжелым последствиям в жизни русского ученого. Потому творчество Чижевского в области исследования солнечной активности, пятен на нем, жизненные беды и печали оказались созвучными таковым и в жизни Галилея.</a:t>
            </a:r>
          </a:p>
          <a:p>
            <a:pPr algn="just">
              <a:spcAft>
                <a:spcPts val="600"/>
              </a:spcAft>
            </a:pPr>
            <a:r>
              <a:rPr lang="ru-RU" sz="1200" dirty="0" smtClean="0"/>
              <a:t>Но он стойко перенес их и донес до землян лучезарный свет Солнечных истин, хотя сам немало пострадал за свои открытия в сталинских лагерях.</a:t>
            </a:r>
          </a:p>
        </p:txBody>
      </p:sp>
      <p:sp>
        <p:nvSpPr>
          <p:cNvPr id="6" name="Прямоугольник 5"/>
          <p:cNvSpPr/>
          <p:nvPr/>
        </p:nvSpPr>
        <p:spPr>
          <a:xfrm>
            <a:off x="179512" y="2060847"/>
            <a:ext cx="5184576" cy="1938992"/>
          </a:xfrm>
          <a:prstGeom prst="rect">
            <a:avLst/>
          </a:prstGeom>
        </p:spPr>
        <p:txBody>
          <a:bodyPr wrap="square">
            <a:spAutoFit/>
          </a:bodyPr>
          <a:lstStyle/>
          <a:p>
            <a:pPr algn="just">
              <a:spcAft>
                <a:spcPts val="600"/>
              </a:spcAft>
            </a:pPr>
            <a:r>
              <a:rPr lang="ru-RU" sz="1200" dirty="0" smtClean="0"/>
              <a:t>Пожалуй, </a:t>
            </a:r>
            <a:r>
              <a:rPr lang="ru-RU" sz="1200" b="1" dirty="0" smtClean="0"/>
              <a:t>самое знаменитое изобретение Чижевского</a:t>
            </a:r>
            <a:r>
              <a:rPr lang="ru-RU" sz="1200" dirty="0" smtClean="0"/>
              <a:t> – это его </a:t>
            </a:r>
            <a:r>
              <a:rPr lang="ru-RU" sz="1200" b="1" dirty="0" err="1" smtClean="0"/>
              <a:t>аэроионизирующая</a:t>
            </a:r>
            <a:r>
              <a:rPr lang="ru-RU" sz="1200" b="1" dirty="0" smtClean="0"/>
              <a:t> люстра</a:t>
            </a:r>
            <a:r>
              <a:rPr lang="ru-RU" sz="1200" dirty="0" smtClean="0"/>
              <a:t>. Еще до ареста она наделала много шума. С 1924 по 1931 годы Чижевский экспериментировал с воздействием </a:t>
            </a:r>
            <a:r>
              <a:rPr lang="ru-RU" sz="1200" dirty="0" err="1" smtClean="0"/>
              <a:t>аэроионов</a:t>
            </a:r>
            <a:r>
              <a:rPr lang="ru-RU" sz="1200" dirty="0" smtClean="0"/>
              <a:t> на животных в практической лаборатории зоопсихологии </a:t>
            </a:r>
            <a:r>
              <a:rPr lang="ru-RU" sz="1200" dirty="0" err="1" smtClean="0"/>
              <a:t>Главнауки</a:t>
            </a:r>
            <a:r>
              <a:rPr lang="ru-RU" sz="1200" dirty="0" smtClean="0"/>
              <a:t> </a:t>
            </a:r>
            <a:r>
              <a:rPr lang="ru-RU" sz="1200" dirty="0" err="1" smtClean="0"/>
              <a:t>Наркомпроса</a:t>
            </a:r>
            <a:r>
              <a:rPr lang="ru-RU" sz="1200" dirty="0" smtClean="0"/>
              <a:t> РСФСР. Опыты на животных доказывают, что </a:t>
            </a:r>
            <a:r>
              <a:rPr lang="ru-RU" sz="1200" dirty="0" err="1" smtClean="0"/>
              <a:t>деионизированный</a:t>
            </a:r>
            <a:r>
              <a:rPr lang="ru-RU" sz="1200" dirty="0" smtClean="0"/>
              <a:t> воздух ведет к поражениям печени и сердца. А ионизированный – напротив – сокращает время заживления ран, активирует иммунитет и защитные функции организма. Больные с туберкулезом, язвенной болезнью желудка, сердечники не только чувствуют себя лучше, но и выздоравливают! </a:t>
            </a:r>
          </a:p>
        </p:txBody>
      </p:sp>
      <p:pic>
        <p:nvPicPr>
          <p:cNvPr id="7" name="Рисунок 6" descr="http://www.postkomsg.com/files/img/IMG55dc9246a8ed4_1.jpg"/>
          <p:cNvPicPr/>
          <p:nvPr/>
        </p:nvPicPr>
        <p:blipFill>
          <a:blip r:embed="rId3" cstate="print"/>
          <a:srcRect/>
          <a:stretch>
            <a:fillRect/>
          </a:stretch>
        </p:blipFill>
        <p:spPr bwMode="auto">
          <a:xfrm>
            <a:off x="5364088" y="1988840"/>
            <a:ext cx="3638550" cy="2333625"/>
          </a:xfrm>
          <a:prstGeom prst="rect">
            <a:avLst/>
          </a:prstGeom>
          <a:noFill/>
          <a:ln w="9525">
            <a:noFill/>
            <a:miter lim="800000"/>
            <a:headEnd/>
            <a:tailEnd/>
          </a:ln>
        </p:spPr>
      </p:pic>
      <p:sp>
        <p:nvSpPr>
          <p:cNvPr id="38913" name="Rectangle 1"/>
          <p:cNvSpPr>
            <a:spLocks noChangeArrowheads="1"/>
          </p:cNvSpPr>
          <p:nvPr/>
        </p:nvSpPr>
        <p:spPr bwMode="auto">
          <a:xfrm>
            <a:off x="179512" y="3933057"/>
            <a:ext cx="5112568" cy="6661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effectLst/>
                <a:ea typeface="Times New Roman" pitchFamily="18" charset="0"/>
                <a:cs typeface="Calibri" pitchFamily="34" charset="0"/>
              </a:rPr>
              <a:t>Большое научное и практическое значение имеют многолетние исследования А.Л. Чижевского о влиянии атмосферного электричества на живые организмы. </a:t>
            </a:r>
            <a:endParaRPr kumimoji="0" lang="ru-RU" sz="1800" b="0" i="0" u="none" strike="noStrike" cap="none" normalizeH="0" baseline="0" dirty="0" smtClean="0">
              <a:ln>
                <a:noFill/>
              </a:ln>
              <a:effectLst/>
            </a:endParaRPr>
          </a:p>
        </p:txBody>
      </p:sp>
      <p:sp>
        <p:nvSpPr>
          <p:cNvPr id="9" name="Прямоугольник 8"/>
          <p:cNvSpPr/>
          <p:nvPr/>
        </p:nvSpPr>
        <p:spPr>
          <a:xfrm>
            <a:off x="179512" y="4509120"/>
            <a:ext cx="8964488" cy="2200602"/>
          </a:xfrm>
          <a:prstGeom prst="rect">
            <a:avLst/>
          </a:prstGeom>
        </p:spPr>
        <p:txBody>
          <a:bodyPr wrap="square">
            <a:spAutoFit/>
          </a:bodyPr>
          <a:lstStyle/>
          <a:p>
            <a:pPr lvl="0" algn="just" fontAlgn="base">
              <a:spcBef>
                <a:spcPct val="0"/>
              </a:spcBef>
              <a:spcAft>
                <a:spcPts val="600"/>
              </a:spcAft>
            </a:pPr>
            <a:r>
              <a:rPr lang="ru-RU" sz="1200" dirty="0" smtClean="0">
                <a:ea typeface="Times New Roman" pitchFamily="18" charset="0"/>
                <a:cs typeface="Calibri" pitchFamily="34" charset="0"/>
              </a:rPr>
              <a:t>Он впервые в мировой науке установил роль отрицательно заряженных ионов кислорода воздуха в обеспечении жизненных процессов и вслед за тем обосновал и предложил лечебные и профилактические мероприятия с использованием ионизации воздуха. Из этих работ возникло и практическое инженерно-строительное направление – </a:t>
            </a:r>
            <a:r>
              <a:rPr lang="ru-RU" sz="1200" dirty="0" err="1" smtClean="0">
                <a:ea typeface="Times New Roman" pitchFamily="18" charset="0"/>
                <a:cs typeface="Calibri" pitchFamily="34" charset="0"/>
              </a:rPr>
              <a:t>аэроионофикация</a:t>
            </a:r>
            <a:r>
              <a:rPr lang="ru-RU" sz="1200" dirty="0" smtClean="0">
                <a:ea typeface="Times New Roman" pitchFamily="18" charset="0"/>
                <a:cs typeface="Calibri" pitchFamily="34" charset="0"/>
              </a:rPr>
              <a:t>, т.е. обеспечение жилых и промышленных помещений </a:t>
            </a:r>
            <a:r>
              <a:rPr lang="ru-RU" sz="1200" dirty="0" err="1" smtClean="0">
                <a:ea typeface="Times New Roman" pitchFamily="18" charset="0"/>
                <a:cs typeface="Calibri" pitchFamily="34" charset="0"/>
              </a:rPr>
              <a:t>аэроионами</a:t>
            </a:r>
            <a:r>
              <a:rPr lang="ru-RU" sz="1200" dirty="0" smtClean="0">
                <a:ea typeface="Times New Roman" pitchFamily="18" charset="0"/>
                <a:cs typeface="Calibri" pitchFamily="34" charset="0"/>
              </a:rPr>
              <a:t> отрицательной полярности в такой же концентрации, как и в воздухе альпийских лугов, горных или приморских курортов. А.Л. Чижевский показал, что в профильтрованном (химически стерильном, чистом) воздухе при отсутствии </a:t>
            </a:r>
            <a:r>
              <a:rPr lang="ru-RU" sz="1200" dirty="0" err="1" smtClean="0">
                <a:ea typeface="Times New Roman" pitchFamily="18" charset="0"/>
                <a:cs typeface="Calibri" pitchFamily="34" charset="0"/>
              </a:rPr>
              <a:t>аэроионов</a:t>
            </a:r>
            <a:r>
              <a:rPr lang="ru-RU" sz="1200" dirty="0" smtClean="0">
                <a:ea typeface="Times New Roman" pitchFamily="18" charset="0"/>
                <a:cs typeface="Calibri" pitchFamily="34" charset="0"/>
              </a:rPr>
              <a:t> организмы вскоре заболевают и гибнут. Открытие факта </a:t>
            </a:r>
            <a:r>
              <a:rPr lang="ru-RU" sz="1200" dirty="0" err="1" smtClean="0">
                <a:ea typeface="Times New Roman" pitchFamily="18" charset="0"/>
                <a:cs typeface="Calibri" pitchFamily="34" charset="0"/>
              </a:rPr>
              <a:t>аэроионного</a:t>
            </a:r>
            <a:r>
              <a:rPr lang="ru-RU" sz="1200" dirty="0" smtClean="0">
                <a:ea typeface="Times New Roman" pitchFamily="18" charset="0"/>
                <a:cs typeface="Calibri" pitchFamily="34" charset="0"/>
              </a:rPr>
              <a:t> голодания и его физиологических последствий следует рассматривать как одно из крупнейших в науке о жизни, а также в области гигиены жилища. </a:t>
            </a:r>
          </a:p>
          <a:p>
            <a:pPr algn="just" fontAlgn="base">
              <a:spcBef>
                <a:spcPct val="0"/>
              </a:spcBef>
              <a:spcAft>
                <a:spcPts val="600"/>
              </a:spcAft>
            </a:pPr>
            <a:r>
              <a:rPr lang="ru-RU" sz="1200" dirty="0" smtClean="0">
                <a:ea typeface="Times New Roman" pitchFamily="18" charset="0"/>
                <a:cs typeface="Calibri" pitchFamily="34" charset="0"/>
              </a:rPr>
              <a:t>Признание в Старом Свете влечет за собой и признание в СССР. Впервые высказывается идея </a:t>
            </a:r>
            <a:r>
              <a:rPr lang="ru-RU" sz="1200" dirty="0" err="1" smtClean="0">
                <a:ea typeface="Times New Roman" pitchFamily="18" charset="0"/>
                <a:cs typeface="Calibri" pitchFamily="34" charset="0"/>
              </a:rPr>
              <a:t>ионификации</a:t>
            </a:r>
            <a:r>
              <a:rPr lang="ru-RU" sz="1200" dirty="0" smtClean="0">
                <a:ea typeface="Times New Roman" pitchFamily="18" charset="0"/>
                <a:cs typeface="Calibri" pitchFamily="34" charset="0"/>
              </a:rPr>
              <a:t> всей страны. На базе Академии </a:t>
            </a:r>
            <a:r>
              <a:rPr lang="ru-RU" sz="1200" dirty="0" err="1" smtClean="0">
                <a:ea typeface="Times New Roman" pitchFamily="18" charset="0"/>
                <a:cs typeface="Calibri" pitchFamily="34" charset="0"/>
              </a:rPr>
              <a:t>сельхознаук</a:t>
            </a:r>
            <a:r>
              <a:rPr lang="ru-RU" sz="1200" dirty="0" smtClean="0">
                <a:ea typeface="Times New Roman" pitchFamily="18" charset="0"/>
                <a:cs typeface="Calibri" pitchFamily="34" charset="0"/>
              </a:rPr>
              <a:t> открывается научно-исследовательская лаборатория </a:t>
            </a:r>
            <a:r>
              <a:rPr lang="ru-RU" sz="1200" dirty="0" err="1" smtClean="0">
                <a:ea typeface="Times New Roman" pitchFamily="18" charset="0"/>
                <a:cs typeface="Calibri" pitchFamily="34" charset="0"/>
              </a:rPr>
              <a:t>ионификации</a:t>
            </a:r>
            <a:r>
              <a:rPr lang="ru-RU" sz="1200" dirty="0" smtClean="0">
                <a:ea typeface="Times New Roman" pitchFamily="18" charset="0"/>
                <a:cs typeface="Calibri" pitchFamily="34" charset="0"/>
              </a:rPr>
              <a:t>. Чижевский становится ее директором. Открываются филиалы лаборатории в нескольких городах Советского Союза. Опытами молодого ученого восхищается весь научный свет страны.</a:t>
            </a:r>
            <a:endParaRPr lang="ru-RU" sz="1200" dirty="0" smtClean="0"/>
          </a:p>
        </p:txBody>
      </p:sp>
    </p:spTree>
  </p:cSld>
  <p:clrMapOvr>
    <a:masterClrMapping/>
  </p:clrMapOvr>
  <p:transition>
    <p:cover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37889" name="Rectangle 1"/>
          <p:cNvSpPr>
            <a:spLocks noChangeArrowheads="1"/>
          </p:cNvSpPr>
          <p:nvPr/>
        </p:nvSpPr>
        <p:spPr bwMode="auto">
          <a:xfrm>
            <a:off x="179512" y="169808"/>
            <a:ext cx="8964488" cy="61401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262626"/>
                </a:solidFill>
                <a:effectLst/>
                <a:ea typeface="Times New Roman" pitchFamily="18" charset="0"/>
                <a:cs typeface="Calibri" pitchFamily="34" charset="0"/>
              </a:rPr>
              <a:t>Японские ученые применяют разработки Чижевского на практике и каждый день </a:t>
            </a:r>
            <a:r>
              <a:rPr kumimoji="0" lang="ru-RU" sz="1200" b="0" i="0" u="none" strike="noStrike" cap="none" normalizeH="0" baseline="0" dirty="0" err="1" smtClean="0">
                <a:ln>
                  <a:noFill/>
                </a:ln>
                <a:solidFill>
                  <a:srgbClr val="262626"/>
                </a:solidFill>
                <a:effectLst/>
                <a:ea typeface="Times New Roman" pitchFamily="18" charset="0"/>
                <a:cs typeface="Calibri" pitchFamily="34" charset="0"/>
              </a:rPr>
              <a:t>ионифицируют</a:t>
            </a:r>
            <a:r>
              <a:rPr kumimoji="0" lang="ru-RU" sz="1200" b="0" i="0" u="none" strike="noStrike" cap="none" normalizeH="0" baseline="0" dirty="0" smtClean="0">
                <a:ln>
                  <a:noFill/>
                </a:ln>
                <a:solidFill>
                  <a:srgbClr val="262626"/>
                </a:solidFill>
                <a:effectLst/>
                <a:ea typeface="Times New Roman" pitchFamily="18" charset="0"/>
                <a:cs typeface="Calibri" pitchFamily="34" charset="0"/>
              </a:rPr>
              <a:t> воздух в школах Саппоро перед началом занятий: число сезонных заболеваний – ангины, кори, скарлатины – сокращается. Эксперимент признают удачным.</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262626"/>
                </a:solidFill>
                <a:effectLst/>
                <a:ea typeface="Times New Roman" pitchFamily="18" charset="0"/>
                <a:cs typeface="Calibri" pitchFamily="34" charset="0"/>
              </a:rPr>
              <a:t>Увы, выдающийся ум стал предметом зависти отдельных высокопоставленных советских ученых. Интриги внутри Академии наук СССР приводят к закрытию лаборатории Чижевского в 1936 году. Спустя несколько лет он получит пост ответственного за </a:t>
            </a:r>
            <a:r>
              <a:rPr kumimoji="0" lang="ru-RU" sz="1200" b="0" i="0" u="none" strike="noStrike" cap="none" normalizeH="0" baseline="0" dirty="0" err="1" smtClean="0">
                <a:ln>
                  <a:noFill/>
                </a:ln>
                <a:solidFill>
                  <a:srgbClr val="262626"/>
                </a:solidFill>
                <a:effectLst/>
                <a:ea typeface="Times New Roman" pitchFamily="18" charset="0"/>
                <a:cs typeface="Calibri" pitchFamily="34" charset="0"/>
              </a:rPr>
              <a:t>аэроионификацию</a:t>
            </a:r>
            <a:r>
              <a:rPr kumimoji="0" lang="ru-RU" sz="1200" b="0" i="0" u="none" strike="noStrike" cap="none" normalizeH="0" baseline="0" dirty="0" smtClean="0">
                <a:ln>
                  <a:noFill/>
                </a:ln>
                <a:solidFill>
                  <a:srgbClr val="262626"/>
                </a:solidFill>
                <a:effectLst/>
                <a:ea typeface="Times New Roman" pitchFamily="18" charset="0"/>
                <a:cs typeface="Calibri" pitchFamily="34" charset="0"/>
              </a:rPr>
              <a:t> самой амбициозной советской стройки – Дворца Советов! Но стройка закончится, едва начавшись…</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Arial" pitchFamily="34" charset="0"/>
              </a:rPr>
              <a:t>Давно уже нет Александра Леонидовича Чижевского, но свет его идей и освежающие воздух "Люстры" еще долго будут служить людям.</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Побочным достижением данных работ явилось изобретение им метода </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электроаэрозольтерапии</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электроокраски</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и </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электростимулирования</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химических реакций, что знаменовало становление электронной технологии.</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rPr>
              <a:t>В 1942 году А.Л.Чижевский был арестован и осужден на восемь лет, которые отбывал в </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лагерях Гулага.</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Calibri" pitchFamily="34" charset="0"/>
              </a:rPr>
              <a:t>И в лагере Чижевский оставался учёным. В </a:t>
            </a:r>
            <a:r>
              <a:rPr kumimoji="0" lang="ru-RU" sz="1200" b="0" i="0" u="none" strike="noStrike" cap="none" normalizeH="0" baseline="0" dirty="0" err="1" smtClean="0">
                <a:ln>
                  <a:noFill/>
                </a:ln>
                <a:solidFill>
                  <a:srgbClr val="000000"/>
                </a:solidFill>
                <a:effectLst/>
                <a:ea typeface="Times New Roman" pitchFamily="18" charset="0"/>
                <a:cs typeface="Calibri" pitchFamily="34" charset="0"/>
              </a:rPr>
              <a:t>Карлаге</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 Чижевский сделал фундаментальное открытие в </a:t>
            </a:r>
            <a:r>
              <a:rPr kumimoji="0" lang="ru-RU" sz="1200" b="1" i="0" u="none" strike="noStrike" cap="none" normalizeH="0" baseline="0" dirty="0" smtClean="0">
                <a:ln>
                  <a:noFill/>
                </a:ln>
                <a:solidFill>
                  <a:schemeClr val="tx1"/>
                </a:solidFill>
                <a:effectLst/>
                <a:ea typeface="Times New Roman" pitchFamily="18" charset="0"/>
                <a:cs typeface="Calibri" pitchFamily="34" charset="0"/>
              </a:rPr>
              <a:t>области диагностики раковых заболеваний</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 – структурно-системную организованность движущейся крови. </a:t>
            </a:r>
            <a:r>
              <a:rPr kumimoji="0" lang="ru-RU" sz="1200" b="0" i="1" u="none" strike="noStrike" cap="none" normalizeH="0" baseline="0" dirty="0" smtClean="0">
                <a:ln>
                  <a:noFill/>
                </a:ln>
                <a:solidFill>
                  <a:schemeClr val="tx1"/>
                </a:solidFill>
                <a:effectLst/>
                <a:ea typeface="Times New Roman" pitchFamily="18" charset="0"/>
                <a:cs typeface="Arial" pitchFamily="34" charset="0"/>
              </a:rPr>
              <a:t>Он обнаружил, что скорость движения эритроцитов у здорового человека и у того, кто страдает онкологическим заболеванием, разная.</a:t>
            </a:r>
            <a:r>
              <a:rPr kumimoji="0" lang="ru-RU" sz="1200" b="0" i="0" u="none" strike="noStrike" cap="none" normalizeH="0" baseline="0" dirty="0" smtClean="0">
                <a:ln>
                  <a:noFill/>
                </a:ln>
                <a:solidFill>
                  <a:schemeClr val="tx1"/>
                </a:solidFill>
                <a:effectLst/>
                <a:ea typeface="Times New Roman" pitchFamily="18" charset="0"/>
                <a:cs typeface="Arial" pitchFamily="34" charset="0"/>
              </a:rPr>
              <a:t> Этот метод диагностики до сих пор используется в США. Интересно, что кровь для своих исследований Чижевский брал в детском отделении лагерной больницы. А матери детей считали, что ученый ставит какие-то жуткие опыты для НКВД.</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В 1950 году А.Л.Чижевский, </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этапированный</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в Караганду</a:t>
            </a:r>
            <a:r>
              <a:rPr kumimoji="0" lang="ru-RU" sz="1200" b="1" i="0" u="none" strike="noStrike" cap="none" normalizeH="0" baseline="0" dirty="0" smtClean="0">
                <a:ln>
                  <a:noFill/>
                </a:ln>
                <a:solidFill>
                  <a:schemeClr val="tx1"/>
                </a:solidFill>
                <a:effectLst/>
                <a:ea typeface="Times New Roman" pitchFamily="18" charset="0"/>
                <a:cs typeface="Calibri" pitchFamily="34" charset="0"/>
              </a:rPr>
              <a:t>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на поселение уже экспериментально подтвердил созданную </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в </a:t>
            </a:r>
            <a:r>
              <a:rPr kumimoji="0" lang="ru-RU" sz="1200" b="0" i="0" u="none" strike="noStrike" cap="none" normalizeH="0" baseline="0" dirty="0" err="1" smtClean="0">
                <a:ln>
                  <a:noFill/>
                </a:ln>
                <a:solidFill>
                  <a:srgbClr val="000000"/>
                </a:solidFill>
                <a:effectLst/>
                <a:ea typeface="Times New Roman" pitchFamily="18" charset="0"/>
                <a:cs typeface="Calibri" pitchFamily="34" charset="0"/>
              </a:rPr>
              <a:t>Карлаге</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целостную теорию движущейся крови, что она является структурно организованной электрически обусловленной системой – СОЭ (скорость осаждения эритроцитов).</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262626"/>
                </a:solidFill>
                <a:effectLst/>
                <a:ea typeface="Times New Roman" pitchFamily="18" charset="0"/>
                <a:cs typeface="Calibri" pitchFamily="34" charset="0"/>
              </a:rPr>
              <a:t>А. Чижевскому принадлежит фундаментальное открытие – влияние солнечной активности на кроветворение. Это объяснило многие, ранее считавшиеся необъяснимыми случаи инфарктов миокарда и инсультов мозга.</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262626"/>
                </a:solidFill>
                <a:effectLst/>
                <a:ea typeface="Times New Roman" pitchFamily="18" charset="0"/>
                <a:cs typeface="Calibri" pitchFamily="34" charset="0"/>
              </a:rPr>
              <a:t>Александру Чижевскому всю жизнь не давало покоя, что его мысль опережает технические возможности его эпохи. Многие догадки ученого не подтверждены до сих пор: человечество просто не придумало пока, как это сделать. В одном из последних своих трудов основатель гелиобиологии оставил научное завещание своим последователям: </a:t>
            </a:r>
            <a:r>
              <a:rPr kumimoji="0" lang="ru-RU" sz="1200" b="0" i="1" u="none" strike="noStrike" cap="none" normalizeH="0" baseline="0" dirty="0" smtClean="0">
                <a:ln>
                  <a:noFill/>
                </a:ln>
                <a:solidFill>
                  <a:srgbClr val="262626"/>
                </a:solidFill>
                <a:effectLst/>
                <a:ea typeface="Times New Roman" pitchFamily="18" charset="0"/>
                <a:cs typeface="Calibri" pitchFamily="34" charset="0"/>
              </a:rPr>
              <a:t>«Арсеналы науки еще очень бедны, чтобы сразу же доставить нам необходимые орудия для уразумения явления природы. В то же время наука проторила узкие тропинки в дебри явлений окружающего нас мира, и по этим тропинкам следует идти вперед, не боясь того, что, может быть, на полпути нам придется повернуть обратно, </a:t>
            </a:r>
            <a:r>
              <a:rPr kumimoji="0" lang="ru-RU" sz="1200" b="0" i="1" u="none" strike="noStrike" cap="none" normalizeH="0" baseline="0" dirty="0" err="1" smtClean="0">
                <a:ln>
                  <a:noFill/>
                </a:ln>
                <a:solidFill>
                  <a:srgbClr val="262626"/>
                </a:solidFill>
                <a:effectLst/>
                <a:ea typeface="Times New Roman" pitchFamily="18" charset="0"/>
                <a:cs typeface="Calibri" pitchFamily="34" charset="0"/>
              </a:rPr>
              <a:t>увидя</a:t>
            </a:r>
            <a:r>
              <a:rPr kumimoji="0" lang="ru-RU" sz="1200" b="0" i="1" u="none" strike="noStrike" cap="none" normalizeH="0" baseline="0" dirty="0" smtClean="0">
                <a:ln>
                  <a:noFill/>
                </a:ln>
                <a:solidFill>
                  <a:srgbClr val="262626"/>
                </a:solidFill>
                <a:effectLst/>
                <a:ea typeface="Times New Roman" pitchFamily="18" charset="0"/>
                <a:cs typeface="Calibri" pitchFamily="34" charset="0"/>
              </a:rPr>
              <a:t>, что выбранный путь был неверен, или сойти с дороги и дальше двигаться ощупью по густой чаще неисследованных явлений.</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1" u="none" strike="noStrike" cap="none" normalizeH="0" baseline="0" dirty="0" smtClean="0">
                <a:ln>
                  <a:noFill/>
                </a:ln>
                <a:solidFill>
                  <a:srgbClr val="262626"/>
                </a:solidFill>
                <a:effectLst/>
                <a:ea typeface="Times New Roman" pitchFamily="18" charset="0"/>
                <a:cs typeface="Calibri" pitchFamily="34" charset="0"/>
              </a:rPr>
              <a:t>Как бы ни были ошибочны наши пути, как бы ни были неверны наши гипотезы, мы не имеем права складывать наше оружие и в бессилии коснеть на одном месте. Из боязни ничего не узнать впереди мы не должны бросать исследование».</a:t>
            </a:r>
            <a:endParaRPr kumimoji="0" lang="ru-RU" sz="1200" b="0" i="0" u="none" strike="noStrike" cap="none" normalizeH="0" baseline="0" dirty="0" smtClean="0">
              <a:ln>
                <a:noFill/>
              </a:ln>
              <a:solidFill>
                <a:schemeClr val="tx1"/>
              </a:solidFill>
              <a:effectLst/>
            </a:endParaRPr>
          </a:p>
        </p:txBody>
      </p:sp>
    </p:spTree>
  </p:cSld>
  <p:clrMapOvr>
    <a:masterClrMapping/>
  </p:clrMapOvr>
  <p:transition>
    <p:cover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5" name="Прямоугольник 4"/>
          <p:cNvSpPr/>
          <p:nvPr/>
        </p:nvSpPr>
        <p:spPr>
          <a:xfrm>
            <a:off x="179512" y="188640"/>
            <a:ext cx="8964488" cy="6324808"/>
          </a:xfrm>
          <a:prstGeom prst="rect">
            <a:avLst/>
          </a:prstGeom>
        </p:spPr>
        <p:txBody>
          <a:bodyPr wrap="square">
            <a:spAutoFit/>
          </a:bodyPr>
          <a:lstStyle/>
          <a:p>
            <a:pPr lvl="0" algn="just" eaLnBrk="0" fontAlgn="base" hangingPunct="0">
              <a:spcBef>
                <a:spcPct val="0"/>
              </a:spcBef>
              <a:spcAft>
                <a:spcPts val="600"/>
              </a:spcAft>
            </a:pPr>
            <a:r>
              <a:rPr lang="ru-RU" sz="1200" dirty="0" smtClean="0">
                <a:ea typeface="Times New Roman" pitchFamily="18" charset="0"/>
                <a:cs typeface="Arial" pitchFamily="34" charset="0"/>
              </a:rPr>
              <a:t>В полной мере научное наследие ученого было оценено только после его смерти благодаря усилиям его вдовы, Нины Вадимовны, немногочисленных сподвижников и учеников были опубликованы некоторые книги и мемуары ученого. В 1965 году Академия наук СССР образовала специальную комиссию, которая занялась изучением архивов А.Л.Чижевского. Однако многое еще осталось неизданным, неопубликованным, многое все еще хранится в архивах НКВД – ФСБ. </a:t>
            </a:r>
            <a:endParaRPr lang="ru-RU" sz="1200" dirty="0" smtClean="0"/>
          </a:p>
          <a:p>
            <a:pPr lvl="0" algn="just" eaLnBrk="0" fontAlgn="base" hangingPunct="0">
              <a:spcBef>
                <a:spcPct val="0"/>
              </a:spcBef>
              <a:spcAft>
                <a:spcPts val="600"/>
              </a:spcAft>
            </a:pPr>
            <a:r>
              <a:rPr lang="ru-RU" sz="1200" dirty="0" smtClean="0">
                <a:ea typeface="Times New Roman" pitchFamily="18" charset="0"/>
                <a:cs typeface="Arial" pitchFamily="34" charset="0"/>
              </a:rPr>
              <a:t>С тех пор прошло уже более 50 лет, и жизнь полностью подтвердила значение его работы для биологии и медицины. Его труды продолжают оставаться актуальными и сегодня.</a:t>
            </a:r>
          </a:p>
          <a:p>
            <a:pPr algn="just">
              <a:spcAft>
                <a:spcPts val="600"/>
              </a:spcAft>
            </a:pPr>
            <a:r>
              <a:rPr lang="ru-RU" sz="1200" dirty="0" smtClean="0"/>
              <a:t>– Космонавтам хорошо знакомы его работы, ведь космическая биология и космическая медицина помогают нам осваивать просторы Вселенной, – говорил об ученом советский летчик-космонавт </a:t>
            </a:r>
            <a:r>
              <a:rPr lang="ru-RU" sz="1200" b="1" dirty="0" smtClean="0"/>
              <a:t>Павел Попович</a:t>
            </a:r>
            <a:r>
              <a:rPr lang="ru-RU" sz="1200" dirty="0" smtClean="0"/>
              <a:t>.</a:t>
            </a:r>
          </a:p>
          <a:p>
            <a:pPr algn="just">
              <a:spcAft>
                <a:spcPts val="600"/>
              </a:spcAft>
            </a:pPr>
            <a:r>
              <a:rPr lang="ru-RU" sz="1200" dirty="0" smtClean="0"/>
              <a:t>В последнее время оживился интерес к трудам и личности основоположника гелиобиологии                </a:t>
            </a:r>
            <a:r>
              <a:rPr lang="ru-RU" sz="1200" b="1" dirty="0" smtClean="0"/>
              <a:t>А.Л. Чижевскому </a:t>
            </a:r>
            <a:r>
              <a:rPr lang="ru-RU" sz="1200" dirty="0" smtClean="0"/>
              <a:t>– одному из русских </a:t>
            </a:r>
            <a:r>
              <a:rPr lang="ru-RU" sz="1200" dirty="0" err="1" smtClean="0"/>
              <a:t>космистов</a:t>
            </a:r>
            <a:r>
              <a:rPr lang="ru-RU" sz="1200" dirty="0" smtClean="0"/>
              <a:t>, в число которых входят многие яркие отечественные ученые и мыслители: </a:t>
            </a:r>
            <a:r>
              <a:rPr lang="ru-RU" sz="1200" b="1" dirty="0" smtClean="0"/>
              <a:t>В.И. Вернадский, К.Э. Циолковский, Н.А. Морозов, А.Ф. Лосев, П.А. Флоренский, Л.Н. Гумилев </a:t>
            </a:r>
            <a:r>
              <a:rPr lang="ru-RU" sz="1200" dirty="0" smtClean="0"/>
              <a:t>и др.</a:t>
            </a:r>
          </a:p>
          <a:p>
            <a:pPr algn="just">
              <a:spcAft>
                <a:spcPts val="600"/>
              </a:spcAft>
            </a:pPr>
            <a:r>
              <a:rPr lang="ru-RU" sz="1200" dirty="0" smtClean="0"/>
              <a:t>В настоящее время в ряде стран </a:t>
            </a:r>
            <a:r>
              <a:rPr lang="ru-RU" sz="1200" dirty="0" err="1" smtClean="0"/>
              <a:t>аэроионифицируют</a:t>
            </a:r>
            <a:r>
              <a:rPr lang="ru-RU" sz="1200" dirty="0" smtClean="0"/>
              <a:t> больничные палаты, санатории, курзалы, классы, аудитории, служебные помещения, офисы, залы для физкультуры и спорта, заводы и фабрики, частные квартиры и т.д.</a:t>
            </a:r>
          </a:p>
          <a:p>
            <a:pPr algn="just">
              <a:spcAft>
                <a:spcPts val="600"/>
              </a:spcAft>
            </a:pPr>
            <a:r>
              <a:rPr lang="ru-RU" sz="1200" dirty="0" smtClean="0"/>
              <a:t>Сегодня метод </a:t>
            </a:r>
            <a:r>
              <a:rPr lang="ru-RU" sz="1200" dirty="0" err="1" smtClean="0"/>
              <a:t>электроокраски</a:t>
            </a:r>
            <a:r>
              <a:rPr lang="ru-RU" sz="1200" dirty="0" smtClean="0"/>
              <a:t> стал основным на любом крупном предприятии, имеющем дело с покраской материалов, поверхностей: вагон метро, самолёт, океанский лайнер или стол, детские игрушки – всё это красится в электрическом поле по методу Чижевского.</a:t>
            </a:r>
          </a:p>
          <a:p>
            <a:pPr algn="just">
              <a:spcAft>
                <a:spcPts val="600"/>
              </a:spcAft>
            </a:pPr>
            <a:r>
              <a:rPr lang="ru-RU" sz="1200" dirty="0" smtClean="0"/>
              <a:t>М.С.Мачабели, используя идеи Чижевского по </a:t>
            </a:r>
            <a:r>
              <a:rPr lang="ru-RU" sz="1200" dirty="0" err="1" smtClean="0"/>
              <a:t>электрогемодинамике</a:t>
            </a:r>
            <a:r>
              <a:rPr lang="ru-RU" sz="1200" dirty="0" smtClean="0"/>
              <a:t>, разработала теорию тромбогеморрагического синдрома.</a:t>
            </a:r>
          </a:p>
          <a:p>
            <a:pPr algn="just">
              <a:spcAft>
                <a:spcPts val="600"/>
              </a:spcAft>
            </a:pPr>
            <a:r>
              <a:rPr lang="ru-RU" sz="1200" dirty="0" smtClean="0"/>
              <a:t>Не зря в крупнейшем университете Европы – Парижском университете среди барельефов великих учёных находится барельеф Александра Леонидовича Чижевского. </a:t>
            </a:r>
          </a:p>
          <a:p>
            <a:pPr algn="just" fontAlgn="base">
              <a:spcAft>
                <a:spcPts val="600"/>
              </a:spcAft>
            </a:pPr>
            <a:r>
              <a:rPr lang="ru-RU" sz="1200" dirty="0" smtClean="0"/>
              <a:t>Научное наследие Александра Чижевского громадно. Его исследованием пристально занимаются ученые всего мира. Для многих направлений его труды имеют основополагающее значение. Их ценность возрастает еще и оттого, что они, как правило, имеют выход в практику. Труды ученого помогают сегодня медикам и ветеринарам, биологам и прогнозистам, астрономам и космонавтам. И, что самое главное, приносят ощутимую пользу каждому, абсолютно каждому человеку.</a:t>
            </a:r>
          </a:p>
          <a:p>
            <a:pPr algn="just" fontAlgn="base">
              <a:spcAft>
                <a:spcPts val="600"/>
              </a:spcAft>
            </a:pPr>
            <a:r>
              <a:rPr lang="ru-RU" sz="1200" dirty="0" smtClean="0"/>
              <a:t>Сегодня перед последователями А.Л. Чижевского из числа ученых стоит следующая задача – показать и доказать научными методами влияние на земные события и других небесных тел – планет и астероидов. Задача эта очень непростая, а потому и очень ответственная. Главное, чтобы нашлись самоотверженные и целеустремленные исследователи, готовые на материальные и моральные потери, и даже притеснения со стороны догматически настроенных руководителей отечественной Академии наук! Нужны исследователи, которые, как А.Л. Чижевский, сделавший свои открытия в условиях хаоса двух революций и гражданской войны в России, смогли бы повторить его научный подвиг ради торжества </a:t>
            </a:r>
            <a:r>
              <a:rPr lang="ru-RU" sz="1200" b="1" dirty="0" smtClean="0"/>
              <a:t>Небесной Истины</a:t>
            </a:r>
            <a:r>
              <a:rPr lang="ru-RU" sz="1200" dirty="0" smtClean="0"/>
              <a:t>, о которой знают астрологи, эзотерики и </a:t>
            </a:r>
            <a:r>
              <a:rPr lang="ru-RU" sz="1200" dirty="0" err="1" smtClean="0"/>
              <a:t>оккультисты</a:t>
            </a:r>
            <a:r>
              <a:rPr lang="ru-RU" sz="1200" dirty="0" smtClean="0"/>
              <a:t>, но пока не ведает, или не хочет ведать, остальной мир!</a:t>
            </a:r>
          </a:p>
        </p:txBody>
      </p:sp>
    </p:spTree>
  </p:cSld>
  <p:clrMapOvr>
    <a:masterClrMapping/>
  </p:clrMapOvr>
  <p:transition>
    <p:cover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35841" name="Rectangle 1"/>
          <p:cNvSpPr>
            <a:spLocks noChangeArrowheads="1"/>
          </p:cNvSpPr>
          <p:nvPr/>
        </p:nvSpPr>
        <p:spPr bwMode="auto">
          <a:xfrm>
            <a:off x="179512" y="-65969"/>
            <a:ext cx="8964488"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2000" b="1" i="0" u="none" strike="noStrike" cap="none" normalizeH="0" baseline="0" dirty="0" smtClean="0">
                <a:ln>
                  <a:noFill/>
                </a:ln>
                <a:solidFill>
                  <a:srgbClr val="002060"/>
                </a:solidFill>
                <a:effectLst/>
                <a:latin typeface="Cambria" pitchFamily="18" charset="0"/>
                <a:ea typeface="Times New Roman" pitchFamily="18" charset="0"/>
                <a:cs typeface="Arial" pitchFamily="34" charset="0"/>
              </a:rPr>
              <a:t>ОСНОВОПОЛОЖНИК «НАУЧНОЙ АСТРОЛОГИИ»</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Tx/>
              <a:buNone/>
              <a:tabLst/>
            </a:pPr>
            <a:endParaRPr kumimoji="0" lang="ru-RU" sz="5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А.Л.Чижевский питал к астрологии глубокий интерес, которая дала толчок его научным изысканиям, и считал себя, в какой-то мере, прямым продолжателем дела астрологов прошлого. Он открыто защищал, пока было возможно, эту древнейшую науку. В частности, в 1925 г. он опубликовал работу </a:t>
            </a:r>
            <a:r>
              <a:rPr kumimoji="0" lang="ru-RU"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"От астрологии к космической биологии"</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а через год напечатал в журнале "Огонек" статью </a:t>
            </a:r>
            <a:r>
              <a:rPr kumimoji="0" lang="ru-RU"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"Современная астрология"</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в которой, используя естественнонаучную терминологию, объяснял ее основные понятия. Однако позднее под давлением косного окружения А.Чижевский вынужден был маскироваться. Так, в 1928 г. работу, первоначально названную "Астрология, мантика, антропогеография", он переименовал </a:t>
            </a:r>
            <a:r>
              <a:rPr kumimoji="0" lang="ru-RU"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"От астрономии к космической биологии."</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Называемый в научных кругах "солнцепоклонником" А.Л. Чижевский хорошо знал и астрологию, отмечая, что </a:t>
            </a:r>
            <a:r>
              <a:rPr kumimoji="0" lang="ru-RU" sz="12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"идея о связи между человеком и силами внешней природы возникла на заре человеческого существования … и расцвела в древнейшей из наук - астрологии, которая (если отбросить все ее мистические заблуждения) учила о связи всех вещей и всех явлений".</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По мнению А.Чижевского, человечество и вся Земля окружены со всех сторон потоками космической энергии, которая </a:t>
            </a:r>
            <a:r>
              <a:rPr kumimoji="0" lang="ru-RU" sz="12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"притекает не только от Солнца, но и от далеких туманностей, звезд, метеорных потоков и т. д.".</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Многое в семейной жизни Чижевского долгое время оставалось покрытым тайной, а многое остается не выясненным и туманным до сих пор. Особенно то, что связано с оккультными и мистическими занятиями ученого.</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Однако, главные для астрологов труды Александра Леонидовича Чижевского – книги "</a:t>
            </a:r>
            <a:r>
              <a:rPr kumimoji="0" lang="ru-RU" sz="1200" b="1"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Физические факторы исторического процесса</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и "</a:t>
            </a:r>
            <a:r>
              <a:rPr kumimoji="0" lang="ru-RU" sz="1200" b="1"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Земное эхо солнечных бурь</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доступны всем желающим их прочесть. Возможно, некоторые данные в этих книгах слегка устарели или оказались не вполне точными, но главного они достигли – в обиход современной науки, пусть и не очень представительно, были введены основные постулаты астрологии о всеобщей связи земных явлений и событий (личных и общественных) с космическими факторами в лице "Державного Светила" – Солнца.</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Лучше всего и откровеннее об астрологии А.Л. Чижевский высказался в своей книге </a:t>
            </a:r>
            <a:r>
              <a:rPr kumimoji="0" lang="ru-RU" sz="1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"Земное эхо солнечных бурь"</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(М.: Мысль, 1976), где на стр. 30, он написал: </a:t>
            </a:r>
            <a:r>
              <a:rPr kumimoji="0" lang="ru-RU" sz="12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"…периодическая деятельность Солнца – процесс не вполне самостоятельный. Есть веские основания думать, что он находится в определенной зависимости от размещения планет солнечный системы в пространстве, от их констелляций по отношению друг к другу и к Солнцу. Уже много лет назад астрономы предположили, что Солнце представляет собой тончайший инструмент, который учитывает все влияние планет соответственными изменениями. Таким образом, и земные явления, зависящие от периодической деятельности Солнца, стоят, так сказать, под контролем планет, которые могут быть во много раз более удалены от нас, чем Солнце. Исследования, произведенные с целью выяснения влияния планет на деятельность Солнца, дали вполне положительные результаты: в периодах солнечной активности обнаруживаются периоды планетных движений".</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По стопам Чижевского шел и французский исследователь космических и психофизиологических ритмов, психолог и статистик Мишель </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Гоклен</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ссылавшийся на русского ученого в своих книгах, например, в </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Gauquelin</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М. </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L'astrologie</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devant</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la</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science</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 </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L'encyclopedie</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planete</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Ed</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Tlanene</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ru-RU" sz="12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Paris</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1965. Потому во многих учебниках астрологии А.Л.Чижевский упоминается как человек, научно доказавший влияние космических (по сути, астрологических) факторов на все земное, как </a:t>
            </a:r>
            <a:r>
              <a:rPr kumimoji="0" lang="ru-RU" sz="1200" b="0"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основоположник "научной астрологии«.</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cover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34817" name="Rectangle 1"/>
          <p:cNvSpPr>
            <a:spLocks noChangeArrowheads="1"/>
          </p:cNvSpPr>
          <p:nvPr/>
        </p:nvSpPr>
        <p:spPr bwMode="auto">
          <a:xfrm>
            <a:off x="179512" y="-13825"/>
            <a:ext cx="8964488" cy="18004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Cambria" pitchFamily="18" charset="0"/>
                <a:ea typeface="Times New Roman" pitchFamily="18" charset="0"/>
              </a:rPr>
              <a:t>ТВОРЧЕСКОЕ НАСЛЕДИЕ ВЕЛИКОГО УЧЕНОГО</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lang="ru-RU" sz="1200" b="1" i="1" dirty="0" smtClean="0">
              <a:latin typeface="Arial" pitchFamily="34" charset="0"/>
              <a:ea typeface="Times New Roman" pitchFamily="18" charset="0"/>
            </a:endParaRPr>
          </a:p>
          <a:p>
            <a:pPr marL="6181725" marR="0" lvl="0"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chemeClr val="tx1"/>
                </a:solidFill>
                <a:effectLst/>
                <a:latin typeface="Arial" pitchFamily="34" charset="0"/>
                <a:ea typeface="Times New Roman" pitchFamily="18" charset="0"/>
              </a:rPr>
              <a:t>В науке я прослыл поэтом,</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6181725" marR="0" lvl="0"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chemeClr val="tx1"/>
                </a:solidFill>
                <a:effectLst/>
                <a:latin typeface="Arial" pitchFamily="34" charset="0"/>
                <a:ea typeface="Times New Roman" pitchFamily="18" charset="0"/>
              </a:rPr>
              <a:t>Среди поэтов – я учёный,</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6181725" marR="0" lvl="0"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chemeClr val="tx1"/>
                </a:solidFill>
                <a:effectLst/>
                <a:latin typeface="Arial" pitchFamily="34" charset="0"/>
                <a:ea typeface="Times New Roman" pitchFamily="18" charset="0"/>
              </a:rPr>
              <a:t>Увы, не верю я при этом</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6181725" marR="0" lvl="0"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chemeClr val="tx1"/>
                </a:solidFill>
                <a:effectLst/>
                <a:latin typeface="Arial" pitchFamily="34" charset="0"/>
                <a:ea typeface="Times New Roman" pitchFamily="18" charset="0"/>
              </a:rPr>
              <a:t>Моей фортуне золочёной</a:t>
            </a:r>
          </a:p>
          <a:p>
            <a:pPr marL="6810375" marR="0" lvl="0"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mbria" pitchFamily="18" charset="0"/>
                <a:ea typeface="Times New Roman" pitchFamily="18" charset="0"/>
              </a:rPr>
              <a:t>А. Чижевский</a:t>
            </a:r>
            <a:endParaRPr kumimoji="0" lang="ru-RU" sz="1800" b="0" i="0" u="none" strike="noStrike" cap="none" normalizeH="0" baseline="0" dirty="0" smtClean="0">
              <a:ln>
                <a:noFill/>
              </a:ln>
              <a:solidFill>
                <a:schemeClr val="tx1"/>
              </a:solidFill>
              <a:effectLst/>
              <a:latin typeface="Arial" pitchFamily="34" charset="0"/>
            </a:endParaRPr>
          </a:p>
        </p:txBody>
      </p:sp>
      <p:sp>
        <p:nvSpPr>
          <p:cNvPr id="34819" name="Rectangle 3"/>
          <p:cNvSpPr>
            <a:spLocks noChangeArrowheads="1"/>
          </p:cNvSpPr>
          <p:nvPr/>
        </p:nvSpPr>
        <p:spPr bwMode="auto">
          <a:xfrm>
            <a:off x="251520" y="1715004"/>
            <a:ext cx="3744416"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2060"/>
                </a:solidFill>
                <a:effectLst/>
                <a:latin typeface="Cambria" pitchFamily="18" charset="0"/>
                <a:ea typeface="Times New Roman" pitchFamily="18" charset="0"/>
              </a:rPr>
              <a:t>А.Л. ЧИЖЕВСКИЙ. СТИХИ И АКВАРЕЛИ</a:t>
            </a:r>
            <a:endParaRPr kumimoji="0" lang="ru-RU" sz="1200" b="0" i="0" u="none" strike="noStrike" cap="none" normalizeH="0" baseline="0" dirty="0" smtClean="0">
              <a:ln>
                <a:noFill/>
              </a:ln>
              <a:solidFill>
                <a:srgbClr val="002060"/>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34818" name="Рисунок 21" descr="Чижевский Александр Леонидович"/>
          <p:cNvPicPr>
            <a:picLocks noChangeAspect="1" noChangeArrowheads="1"/>
          </p:cNvPicPr>
          <p:nvPr/>
        </p:nvPicPr>
        <p:blipFill>
          <a:blip r:embed="rId3" cstate="print"/>
          <a:srcRect/>
          <a:stretch>
            <a:fillRect/>
          </a:stretch>
        </p:blipFill>
        <p:spPr bwMode="auto">
          <a:xfrm>
            <a:off x="6300192" y="2204864"/>
            <a:ext cx="2686050" cy="2448272"/>
          </a:xfrm>
          <a:prstGeom prst="rect">
            <a:avLst/>
          </a:prstGeom>
          <a:noFill/>
        </p:spPr>
      </p:pic>
      <p:sp>
        <p:nvSpPr>
          <p:cNvPr id="34820" name="Rectangle 4"/>
          <p:cNvSpPr>
            <a:spLocks noChangeArrowheads="1"/>
          </p:cNvSpPr>
          <p:nvPr/>
        </p:nvSpPr>
        <p:spPr bwMode="auto">
          <a:xfrm>
            <a:off x="179512" y="2121325"/>
            <a:ext cx="6120680" cy="33393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Александр Леонидович Чижевский был человеком высокой культуры, в общении с окружающими простым, удивительно искренним и доброжелательным. </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Всю жизнь он смотрел на Солнце, изучал его, писал о нем стихи, изображал в акварелях. </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rPr>
              <a:t>А. Л. Чижевский автор более 400 научных трудов, написал цикл стихов о космосе, Вселенной и человеке.</a:t>
            </a: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Тема космоса, “державного светила” пронизывала все творчество Чижевского, и его научные труды и поэтические. Всё «солнечное» существо Александра Чижевского давало проявление множеству жизненных его творений и дало толчок многим другим следующим за ним.</a:t>
            </a:r>
          </a:p>
          <a:p>
            <a:pPr algn="just" eaLnBrk="0" fontAlgn="base" hangingPunct="0">
              <a:spcBef>
                <a:spcPct val="0"/>
              </a:spcBef>
              <a:spcAft>
                <a:spcPts val="600"/>
              </a:spcAft>
            </a:pPr>
            <a:r>
              <a:rPr lang="ru-RU" sz="1200" dirty="0" smtClean="0">
                <a:ea typeface="Times New Roman" pitchFamily="18" charset="0"/>
              </a:rPr>
              <a:t>Александр Леонидович считал, что </a:t>
            </a:r>
            <a:r>
              <a:rPr lang="ru-RU" sz="1200" i="1" dirty="0" smtClean="0">
                <a:ea typeface="Times New Roman" pitchFamily="18" charset="0"/>
              </a:rPr>
              <a:t>"литература и музыка, живопись и ваяние являются истинными двигателями мировой Культуры".</a:t>
            </a:r>
            <a:r>
              <a:rPr lang="ru-RU" sz="1200" dirty="0" smtClean="0">
                <a:ea typeface="Times New Roman" pitchFamily="18" charset="0"/>
              </a:rPr>
              <a:t> Он очень много работал над собой, развивая понимание музыкальности поэтического слова. Это был талант редкий, способный к одновременному охвату и мыслью, и чувством не только логической стройности, но и красоты мира. </a:t>
            </a:r>
            <a:endParaRPr lang="ru-RU" sz="1200" dirty="0" smtClean="0"/>
          </a:p>
          <a:p>
            <a:pPr marL="0" marR="0" lvl="0" indent="0" algn="just" defTabSz="914400" rtl="0" eaLnBrk="0" fontAlgn="base" latinLnBrk="0" hangingPunct="0">
              <a:lnSpc>
                <a:spcPct val="100000"/>
              </a:lnSpc>
              <a:spcBef>
                <a:spcPct val="0"/>
              </a:spcBef>
              <a:spcAft>
                <a:spcPts val="600"/>
              </a:spcAft>
              <a:buClrTx/>
              <a:buSzTx/>
              <a:buFontTx/>
              <a:buNone/>
              <a:tabLst/>
            </a:pPr>
            <a:endParaRPr kumimoji="0" lang="ru-RU" sz="1800" b="0" i="0" u="none" strike="noStrike" cap="none" normalizeH="0" baseline="0" dirty="0" smtClean="0">
              <a:ln>
                <a:noFill/>
              </a:ln>
              <a:solidFill>
                <a:schemeClr val="tx1"/>
              </a:solidFill>
              <a:effectLst/>
            </a:endParaRPr>
          </a:p>
        </p:txBody>
      </p:sp>
      <p:sp>
        <p:nvSpPr>
          <p:cNvPr id="34821" name="Rectangle 5"/>
          <p:cNvSpPr>
            <a:spLocks noChangeArrowheads="1"/>
          </p:cNvSpPr>
          <p:nvPr/>
        </p:nvSpPr>
        <p:spPr bwMode="auto">
          <a:xfrm>
            <a:off x="6444208" y="4671138"/>
            <a:ext cx="269979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А.Л. Чижевский среди своих картин. Караганда. 1957 г.  </a:t>
            </a:r>
            <a:endParaRPr kumimoji="0" lang="ru-RU" sz="1800" b="0" i="0" u="none" strike="noStrike" cap="none" normalizeH="0" baseline="0" dirty="0" smtClean="0">
              <a:ln>
                <a:noFill/>
              </a:ln>
              <a:solidFill>
                <a:schemeClr val="tx1"/>
              </a:solidFill>
              <a:effectLst/>
              <a:latin typeface="Arial" pitchFamily="34" charset="0"/>
            </a:endParaRPr>
          </a:p>
        </p:txBody>
      </p:sp>
      <p:sp>
        <p:nvSpPr>
          <p:cNvPr id="34823" name="Rectangle 7"/>
          <p:cNvSpPr>
            <a:spLocks noChangeArrowheads="1"/>
          </p:cNvSpPr>
          <p:nvPr/>
        </p:nvSpPr>
        <p:spPr bwMode="auto">
          <a:xfrm>
            <a:off x="179512" y="5176651"/>
            <a:ext cx="8964488"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Необычайная работоспособность, эмоциональность, постоянная связь с творческой мощью природы — все это помогало его поэтическому творчеству.</a:t>
            </a:r>
          </a:p>
          <a:p>
            <a:pPr algn="just" eaLnBrk="0" fontAlgn="base" hangingPunct="0">
              <a:spcBef>
                <a:spcPct val="0"/>
              </a:spcBef>
              <a:spcAft>
                <a:spcPts val="600"/>
              </a:spcAft>
            </a:pPr>
            <a:r>
              <a:rPr lang="ru-RU" sz="1200" dirty="0" smtClean="0"/>
              <a:t>Сочинять стихи он начал с шестилетнего возраста, но лишь к семейным праздникам — поздравительные верши папе, маме, бабушке, а так как они давались с трудом, то особенно себя не затруднял и предпочитал рисунки цветными карандашами или вышивки по канве ярким шелком или берлинской шерстью, что доставляло ему большое удовольствие.</a:t>
            </a:r>
          </a:p>
          <a:p>
            <a:pPr algn="just" eaLnBrk="0" fontAlgn="base" hangingPunct="0">
              <a:spcBef>
                <a:spcPct val="0"/>
              </a:spcBef>
              <a:spcAft>
                <a:spcPts val="600"/>
              </a:spcAft>
            </a:pPr>
            <a:r>
              <a:rPr lang="ru-RU" sz="1200" dirty="0" smtClean="0"/>
              <a:t>Именно поэзия, по мнению Чижевского, “в состоянии вызвать самые всеобъемлющие и полные значения чувства”, воспитать душу человека. “Истинному поэту, — пишет Чижевский, — достаточно сказать два, три слова, чтобы выразить почти невыразимое!..</a:t>
            </a:r>
            <a:endParaRPr kumimoji="0" lang="ru-RU" sz="1800" b="0" i="0" u="none" strike="noStrike" cap="none" normalizeH="0" baseline="0" dirty="0" smtClean="0">
              <a:ln>
                <a:noFill/>
              </a:ln>
              <a:solidFill>
                <a:schemeClr val="tx1"/>
              </a:solidFill>
              <a:effectLst/>
            </a:endParaRPr>
          </a:p>
        </p:txBody>
      </p:sp>
    </p:spTree>
  </p:cSld>
  <p:clrMapOvr>
    <a:masterClrMapping/>
  </p:clrMapOvr>
  <p:transition>
    <p:cover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51201" name="Rectangle 1"/>
          <p:cNvSpPr>
            <a:spLocks noChangeArrowheads="1"/>
          </p:cNvSpPr>
          <p:nvPr/>
        </p:nvSpPr>
        <p:spPr bwMode="auto">
          <a:xfrm>
            <a:off x="179512" y="-58026"/>
            <a:ext cx="8964488" cy="493948"/>
          </a:xfrm>
          <a:prstGeom prst="rect">
            <a:avLst/>
          </a:prstGeom>
          <a:noFill/>
          <a:ln w="9525">
            <a:noFill/>
            <a:miter lim="800000"/>
            <a:headEnd/>
            <a:tailEnd/>
          </a:ln>
          <a:effectLst/>
        </p:spPr>
        <p:txBody>
          <a:bodyPr vert="horz" wrap="square" lIns="91440" tIns="150765" rIns="91440" bIns="15552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ea typeface="Times New Roman" pitchFamily="18" charset="0"/>
                <a:cs typeface="Calibri" pitchFamily="34" charset="0"/>
              </a:rPr>
              <a:t>Вот и </a:t>
            </a:r>
            <a:r>
              <a:rPr kumimoji="0" lang="ru-RU" sz="1200" b="1" i="0" u="none" strike="noStrike" cap="none" normalizeH="0" baseline="0" dirty="0" smtClean="0">
                <a:ln>
                  <a:noFill/>
                </a:ln>
                <a:solidFill>
                  <a:srgbClr val="333333"/>
                </a:solidFill>
                <a:effectLst/>
                <a:ea typeface="Times New Roman" pitchFamily="18" charset="0"/>
                <a:cs typeface="Calibri" pitchFamily="34" charset="0"/>
              </a:rPr>
              <a:t>о своём имени</a:t>
            </a:r>
            <a:r>
              <a:rPr kumimoji="0" lang="ru-RU" sz="1200" b="0" i="0" u="none" strike="noStrike" cap="none" normalizeH="0" baseline="0" dirty="0" smtClean="0">
                <a:ln>
                  <a:noFill/>
                </a:ln>
                <a:solidFill>
                  <a:srgbClr val="333333"/>
                </a:solidFill>
                <a:effectLst/>
                <a:ea typeface="Times New Roman" pitchFamily="18" charset="0"/>
                <a:cs typeface="Calibri" pitchFamily="34" charset="0"/>
              </a:rPr>
              <a:t>, которое он любил, Чижевский сумел лаконично и точно сказать в стихотворении «ШУ-РА» (1913 г.).</a:t>
            </a:r>
            <a:endParaRPr kumimoji="0" lang="ru-RU" sz="1100" b="0" i="0" u="none" strike="noStrike" cap="none" normalizeH="0" baseline="0" dirty="0" smtClean="0">
              <a:ln>
                <a:noFill/>
              </a:ln>
              <a:solidFill>
                <a:schemeClr val="tx1"/>
              </a:solidFill>
              <a:effectLst/>
              <a:latin typeface="Arial" pitchFamily="34" charset="0"/>
            </a:endParaRPr>
          </a:p>
        </p:txBody>
      </p:sp>
      <p:sp>
        <p:nvSpPr>
          <p:cNvPr id="6" name="Прямоугольник 5"/>
          <p:cNvSpPr/>
          <p:nvPr/>
        </p:nvSpPr>
        <p:spPr>
          <a:xfrm>
            <a:off x="2286000" y="1340768"/>
            <a:ext cx="4572000" cy="707886"/>
          </a:xfrm>
          <a:prstGeom prst="rect">
            <a:avLst/>
          </a:prstGeom>
        </p:spPr>
        <p:txBody>
          <a:bodyPr wrap="square">
            <a:spAutoFit/>
          </a:bodyPr>
          <a:lstStyle/>
          <a:p>
            <a:pPr marL="982663" lvl="0"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Что будем мы друзья, - то знали при </a:t>
            </a:r>
            <a:r>
              <a:rPr lang="ru-RU" sz="1000" b="1" i="1" dirty="0" err="1" smtClean="0">
                <a:solidFill>
                  <a:srgbClr val="333333"/>
                </a:solidFill>
                <a:latin typeface="Arial" pitchFamily="34" charset="0"/>
                <a:ea typeface="Times New Roman" pitchFamily="18" charset="0"/>
                <a:cs typeface="Arial" pitchFamily="34" charset="0"/>
              </a:rPr>
              <a:t>рожденьи</a:t>
            </a:r>
            <a:endParaRPr lang="ru-RU" sz="1000" dirty="0" smtClean="0">
              <a:latin typeface="Arial" pitchFamily="34" charset="0"/>
              <a:ea typeface="Times New Roman" pitchFamily="18" charset="0"/>
              <a:cs typeface="Arial" pitchFamily="34" charset="0"/>
            </a:endParaRPr>
          </a:p>
          <a:p>
            <a:pPr marL="982663" lvl="0"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Мои родители – с небес извещены.</a:t>
            </a:r>
            <a:endParaRPr lang="ru-RU" sz="1000" dirty="0" smtClean="0">
              <a:latin typeface="Arial" pitchFamily="34" charset="0"/>
              <a:ea typeface="Times New Roman" pitchFamily="18" charset="0"/>
              <a:cs typeface="Arial" pitchFamily="34" charset="0"/>
            </a:endParaRPr>
          </a:p>
          <a:p>
            <a:pPr marL="982663" lvl="0"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Вы оба божества – довольны без сомненья,</a:t>
            </a:r>
            <a:endParaRPr lang="ru-RU" sz="1000" dirty="0" smtClean="0">
              <a:latin typeface="Arial" pitchFamily="34" charset="0"/>
              <a:ea typeface="Times New Roman" pitchFamily="18" charset="0"/>
              <a:cs typeface="Arial" pitchFamily="34" charset="0"/>
            </a:endParaRPr>
          </a:p>
          <a:p>
            <a:pPr marL="982663" lvl="0"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Что в имени моём в одно совмещены.</a:t>
            </a:r>
            <a:endParaRPr lang="ru-RU" sz="1000" dirty="0" smtClean="0">
              <a:latin typeface="Arial" pitchFamily="34" charset="0"/>
              <a:cs typeface="Arial" pitchFamily="34" charset="0"/>
            </a:endParaRPr>
          </a:p>
        </p:txBody>
      </p:sp>
      <p:sp>
        <p:nvSpPr>
          <p:cNvPr id="7" name="Прямоугольник 6"/>
          <p:cNvSpPr/>
          <p:nvPr/>
        </p:nvSpPr>
        <p:spPr>
          <a:xfrm>
            <a:off x="323528" y="404665"/>
            <a:ext cx="8640960" cy="1246495"/>
          </a:xfrm>
          <a:prstGeom prst="rect">
            <a:avLst/>
          </a:prstGeom>
        </p:spPr>
        <p:txBody>
          <a:bodyPr wrap="square" numCol="2">
            <a:spAutoFit/>
          </a:bodyPr>
          <a:lstStyle/>
          <a:p>
            <a:pPr marL="900113" lvl="0" eaLnBrk="0" fontAlgn="base" hangingPunct="0">
              <a:spcBef>
                <a:spcPct val="0"/>
              </a:spcBef>
              <a:spcAft>
                <a:spcPct val="0"/>
              </a:spcAft>
            </a:pPr>
            <a:endParaRPr lang="ru-RU" sz="1000" b="1" i="1" dirty="0" smtClean="0">
              <a:solidFill>
                <a:srgbClr val="333333"/>
              </a:solidFill>
              <a:latin typeface="Arial" pitchFamily="34" charset="0"/>
              <a:ea typeface="Times New Roman" pitchFamily="18" charset="0"/>
              <a:cs typeface="Arial" pitchFamily="34" charset="0"/>
            </a:endParaRPr>
          </a:p>
          <a:p>
            <a:pPr marL="900113" lvl="0"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Обоим, боги, вам я поклоняюсь страстно,-</a:t>
            </a:r>
            <a:endParaRPr lang="ru-RU" sz="1000" dirty="0" smtClean="0">
              <a:latin typeface="Arial" pitchFamily="34" charset="0"/>
              <a:ea typeface="Times New Roman" pitchFamily="18" charset="0"/>
              <a:cs typeface="Arial" pitchFamily="34" charset="0"/>
            </a:endParaRPr>
          </a:p>
          <a:p>
            <a:pPr marL="900113" lvl="0"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Бог чистый воздуха и Солнца ясный бог!</a:t>
            </a:r>
            <a:endParaRPr lang="ru-RU" sz="1000" dirty="0" smtClean="0">
              <a:latin typeface="Arial" pitchFamily="34" charset="0"/>
              <a:ea typeface="Times New Roman" pitchFamily="18" charset="0"/>
              <a:cs typeface="Arial" pitchFamily="34" charset="0"/>
            </a:endParaRPr>
          </a:p>
          <a:p>
            <a:pPr marL="900113" lvl="0"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Я посвятил вам жизнь - и будто б не напрасно:</a:t>
            </a:r>
            <a:endParaRPr lang="ru-RU" sz="1000" dirty="0" smtClean="0">
              <a:latin typeface="Arial" pitchFamily="34" charset="0"/>
              <a:ea typeface="Times New Roman" pitchFamily="18" charset="0"/>
              <a:cs typeface="Arial" pitchFamily="34" charset="0"/>
            </a:endParaRPr>
          </a:p>
          <a:p>
            <a:pPr marL="900113" lvl="0" eaLnBrk="0" fontAlgn="base" hangingPunct="0">
              <a:spcBef>
                <a:spcPct val="0"/>
              </a:spcBef>
              <a:spcAft>
                <a:spcPts val="600"/>
              </a:spcAft>
            </a:pPr>
            <a:r>
              <a:rPr lang="ru-RU" sz="1000" b="1" i="1" dirty="0" smtClean="0">
                <a:solidFill>
                  <a:srgbClr val="333333"/>
                </a:solidFill>
                <a:latin typeface="Arial" pitchFamily="34" charset="0"/>
                <a:ea typeface="Times New Roman" pitchFamily="18" charset="0"/>
                <a:cs typeface="Arial" pitchFamily="34" charset="0"/>
              </a:rPr>
              <a:t>Здоровье я своё, вам кланяясь, сберёг.</a:t>
            </a:r>
          </a:p>
          <a:p>
            <a:pPr marL="900113" lvl="0" eaLnBrk="0" fontAlgn="base" hangingPunct="0">
              <a:spcBef>
                <a:spcPct val="0"/>
              </a:spcBef>
              <a:spcAft>
                <a:spcPct val="0"/>
              </a:spcAft>
            </a:pPr>
            <a:endParaRPr lang="ru-RU" sz="1000" b="1" i="1" dirty="0" smtClean="0">
              <a:solidFill>
                <a:srgbClr val="333333"/>
              </a:solidFill>
              <a:latin typeface="Arial" pitchFamily="34" charset="0"/>
              <a:ea typeface="Times New Roman" pitchFamily="18" charset="0"/>
              <a:cs typeface="Arial" pitchFamily="34" charset="0"/>
            </a:endParaRPr>
          </a:p>
          <a:p>
            <a:pPr marL="900113" lvl="0" eaLnBrk="0" fontAlgn="base" hangingPunct="0">
              <a:spcBef>
                <a:spcPct val="0"/>
              </a:spcBef>
              <a:spcAft>
                <a:spcPct val="0"/>
              </a:spcAft>
            </a:pPr>
            <a:endParaRPr lang="ru-RU" sz="1000" b="1" i="1" dirty="0" smtClean="0">
              <a:solidFill>
                <a:srgbClr val="333333"/>
              </a:solidFill>
              <a:latin typeface="Arial" pitchFamily="34" charset="0"/>
              <a:ea typeface="Times New Roman" pitchFamily="18" charset="0"/>
              <a:cs typeface="Arial" pitchFamily="34" charset="0"/>
            </a:endParaRPr>
          </a:p>
          <a:p>
            <a:pPr marL="900113" lvl="0" eaLnBrk="0" fontAlgn="base" hangingPunct="0">
              <a:spcBef>
                <a:spcPct val="0"/>
              </a:spcBef>
              <a:spcAft>
                <a:spcPct val="0"/>
              </a:spcAft>
            </a:pPr>
            <a:endParaRPr lang="ru-RU" sz="1000" b="1" i="1" dirty="0" smtClean="0">
              <a:solidFill>
                <a:srgbClr val="333333"/>
              </a:solidFill>
              <a:latin typeface="Arial" pitchFamily="34" charset="0"/>
              <a:ea typeface="Times New Roman" pitchFamily="18" charset="0"/>
              <a:cs typeface="Arial" pitchFamily="34" charset="0"/>
            </a:endParaRPr>
          </a:p>
          <a:p>
            <a:pPr marL="900113" lvl="0"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Среди других божеств – вы лучшие два бога:</a:t>
            </a:r>
            <a:endParaRPr lang="ru-RU" sz="1000" dirty="0" smtClean="0">
              <a:latin typeface="Arial" pitchFamily="34" charset="0"/>
              <a:ea typeface="Times New Roman" pitchFamily="18" charset="0"/>
              <a:cs typeface="Arial" pitchFamily="34" charset="0"/>
            </a:endParaRPr>
          </a:p>
          <a:p>
            <a:pPr marL="900113" lvl="0"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Мы дышим воздухом – и солнце нас живит.</a:t>
            </a:r>
            <a:endParaRPr lang="ru-RU" sz="1000" dirty="0" smtClean="0">
              <a:latin typeface="Arial" pitchFamily="34" charset="0"/>
              <a:ea typeface="Times New Roman" pitchFamily="18" charset="0"/>
              <a:cs typeface="Arial" pitchFamily="34" charset="0"/>
            </a:endParaRPr>
          </a:p>
          <a:p>
            <a:pPr marL="900113" lvl="0"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Я изучаю вас прилежно, долго, строго;</a:t>
            </a:r>
            <a:endParaRPr lang="ru-RU" sz="1000" dirty="0" smtClean="0">
              <a:latin typeface="Arial" pitchFamily="34" charset="0"/>
              <a:ea typeface="Times New Roman" pitchFamily="18" charset="0"/>
              <a:cs typeface="Arial" pitchFamily="34" charset="0"/>
            </a:endParaRPr>
          </a:p>
          <a:p>
            <a:pPr marL="900113" lvl="0" eaLnBrk="0" fontAlgn="base" hangingPunct="0">
              <a:spcBef>
                <a:spcPct val="0"/>
              </a:spcBef>
              <a:spcAft>
                <a:spcPts val="600"/>
              </a:spcAft>
            </a:pPr>
            <a:r>
              <a:rPr lang="ru-RU" sz="1000" b="1" i="1" dirty="0" smtClean="0">
                <a:solidFill>
                  <a:srgbClr val="333333"/>
                </a:solidFill>
                <a:latin typeface="Arial" pitchFamily="34" charset="0"/>
                <a:ea typeface="Times New Roman" pitchFamily="18" charset="0"/>
                <a:cs typeface="Arial" pitchFamily="34" charset="0"/>
              </a:rPr>
              <a:t>Я нечто в вас открыл – и лаврами увит.</a:t>
            </a:r>
            <a:endParaRPr lang="ru-RU" sz="1000" dirty="0" smtClean="0">
              <a:ea typeface="Times New Roman" pitchFamily="18" charset="0"/>
            </a:endParaRPr>
          </a:p>
        </p:txBody>
      </p:sp>
      <p:sp>
        <p:nvSpPr>
          <p:cNvPr id="51202" name="Rectangle 2"/>
          <p:cNvSpPr>
            <a:spLocks noChangeArrowheads="1"/>
          </p:cNvSpPr>
          <p:nvPr/>
        </p:nvSpPr>
        <p:spPr bwMode="auto">
          <a:xfrm>
            <a:off x="179512" y="2004368"/>
            <a:ext cx="8964488"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333333"/>
                </a:solidFill>
                <a:effectLst/>
                <a:ea typeface="Times New Roman" pitchFamily="18" charset="0"/>
                <a:cs typeface="Calibri" pitchFamily="34" charset="0"/>
              </a:rPr>
              <a:t>На рубеже двух исторических эпох Чижевский много размышлял о месте и роли искусства, и в частности поэзии, в жизни общества. Результатом его размышлений (1917—1918 гг.) стал своеобразный </a:t>
            </a:r>
            <a:r>
              <a:rPr kumimoji="0" lang="ru-RU" sz="1200" b="1" i="0" u="none" strike="noStrike" cap="none" normalizeH="0" baseline="0" dirty="0" smtClean="0">
                <a:ln>
                  <a:noFill/>
                </a:ln>
                <a:solidFill>
                  <a:srgbClr val="333333"/>
                </a:solidFill>
                <a:effectLst/>
                <a:ea typeface="Times New Roman" pitchFamily="18" charset="0"/>
                <a:cs typeface="Calibri" pitchFamily="34" charset="0"/>
              </a:rPr>
              <a:t>эстетический трактат “Академия поэзии”</a:t>
            </a:r>
            <a:r>
              <a:rPr kumimoji="0" lang="ru-RU" sz="1200" b="0" i="0" u="none" strike="noStrike" cap="none" normalizeH="0" baseline="0" dirty="0" smtClean="0">
                <a:ln>
                  <a:noFill/>
                </a:ln>
                <a:solidFill>
                  <a:srgbClr val="333333"/>
                </a:solidFill>
                <a:effectLst/>
                <a:ea typeface="Times New Roman" pitchFamily="18" charset="0"/>
                <a:cs typeface="Calibri" pitchFamily="34" charset="0"/>
              </a:rPr>
              <a:t>. В нем содержится небывалый проект академии, в которой “поэты... объединяются для общего плодотворного труда”, а все желающие смогут получить “академическое” образование по грандиозной программе, насчитывающей 60 предметов. Среди них физика, химия, геология, биология, космография, философия и многое другое.</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333333"/>
                </a:solidFill>
                <a:effectLst/>
                <a:ea typeface="Times New Roman" pitchFamily="18" charset="0"/>
                <a:cs typeface="Calibri" pitchFamily="34" charset="0"/>
              </a:rPr>
              <a:t>Такой проект был трудно исполнимым в то суровое послереволюционное время. Но, служит одним из свидетельств “</a:t>
            </a:r>
            <a:r>
              <a:rPr kumimoji="0" lang="ru-RU" sz="1200" b="0" i="0" u="none" strike="noStrike" cap="none" normalizeH="0" baseline="0" dirty="0" err="1" smtClean="0">
                <a:ln>
                  <a:noFill/>
                </a:ln>
                <a:solidFill>
                  <a:srgbClr val="333333"/>
                </a:solidFill>
                <a:effectLst/>
                <a:ea typeface="Times New Roman" pitchFamily="18" charset="0"/>
                <a:cs typeface="Calibri" pitchFamily="34" charset="0"/>
              </a:rPr>
              <a:t>возрожденческого</a:t>
            </a:r>
            <a:r>
              <a:rPr kumimoji="0" lang="ru-RU" sz="1200" b="0" i="0" u="none" strike="noStrike" cap="none" normalizeH="0" baseline="0" dirty="0" smtClean="0">
                <a:ln>
                  <a:noFill/>
                </a:ln>
                <a:solidFill>
                  <a:srgbClr val="333333"/>
                </a:solidFill>
                <a:effectLst/>
                <a:ea typeface="Times New Roman" pitchFamily="18" charset="0"/>
                <a:cs typeface="Calibri" pitchFamily="34" charset="0"/>
              </a:rPr>
              <a:t>” </a:t>
            </a:r>
            <a:r>
              <a:rPr kumimoji="0" lang="ru-RU" sz="1200" b="1" i="0" u="none" strike="noStrike" cap="none" normalizeH="0" baseline="0" dirty="0" smtClean="0">
                <a:ln>
                  <a:noFill/>
                </a:ln>
                <a:solidFill>
                  <a:srgbClr val="333333"/>
                </a:solidFill>
                <a:effectLst/>
                <a:ea typeface="Times New Roman" pitchFamily="18" charset="0"/>
                <a:cs typeface="Calibri" pitchFamily="34" charset="0"/>
              </a:rPr>
              <a:t>духовного универсализма</a:t>
            </a:r>
            <a:r>
              <a:rPr kumimoji="0" lang="ru-RU" sz="1200" b="0" i="0" u="none" strike="noStrike" cap="none" normalizeH="0" baseline="0" dirty="0" smtClean="0">
                <a:ln>
                  <a:noFill/>
                </a:ln>
                <a:solidFill>
                  <a:srgbClr val="333333"/>
                </a:solidFill>
                <a:effectLst/>
                <a:ea typeface="Times New Roman" pitchFamily="18" charset="0"/>
                <a:cs typeface="Calibri" pitchFamily="34" charset="0"/>
              </a:rPr>
              <a:t> </a:t>
            </a:r>
            <a:r>
              <a:rPr kumimoji="0" lang="ru-RU" sz="1200" b="1" i="0" u="none" strike="noStrike" cap="none" normalizeH="0" baseline="0" dirty="0" smtClean="0">
                <a:ln>
                  <a:noFill/>
                </a:ln>
                <a:solidFill>
                  <a:srgbClr val="333333"/>
                </a:solidFill>
                <a:effectLst/>
                <a:ea typeface="Times New Roman" pitchFamily="18" charset="0"/>
                <a:cs typeface="Calibri" pitchFamily="34" charset="0"/>
              </a:rPr>
              <a:t>Чижевского</a:t>
            </a:r>
            <a:r>
              <a:rPr kumimoji="0" lang="ru-RU" sz="1200" b="0" i="0" u="none" strike="noStrike" cap="none" normalizeH="0" baseline="0" dirty="0" smtClean="0">
                <a:ln>
                  <a:noFill/>
                </a:ln>
                <a:solidFill>
                  <a:srgbClr val="333333"/>
                </a:solidFill>
                <a:effectLst/>
                <a:ea typeface="Times New Roman" pitchFamily="18" charset="0"/>
                <a:cs typeface="Calibri" pitchFamily="34" charset="0"/>
              </a:rPr>
              <a:t>, сумевшего собственной жизнью блестяще воплотить, вместить идеи своего юношеского трактата «Академия поэзии».</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333333"/>
                </a:solidFill>
                <a:effectLst/>
                <a:ea typeface="Times New Roman" pitchFamily="18" charset="0"/>
                <a:cs typeface="Calibri" pitchFamily="34" charset="0"/>
              </a:rPr>
              <a:t>Основные положения эстетики Чижевского, и его поэзия 1910—1920 годов близки к произведениям “космической” поэзии                  В. Брюсова, М. Волошина, А. Белого.</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333333"/>
                </a:solidFill>
                <a:effectLst/>
                <a:ea typeface="Times New Roman" pitchFamily="18" charset="0"/>
                <a:cs typeface="Calibri" pitchFamily="34" charset="0"/>
              </a:rPr>
              <a:t>Совершенство стихов Чижевского отмечали многие известные поэты — </a:t>
            </a:r>
            <a:r>
              <a:rPr kumimoji="0" lang="ru-RU" sz="1200" b="1" i="0" u="none" strike="noStrike" cap="none" normalizeH="0" baseline="0" dirty="0" smtClean="0">
                <a:ln>
                  <a:noFill/>
                </a:ln>
                <a:solidFill>
                  <a:srgbClr val="333333"/>
                </a:solidFill>
                <a:effectLst/>
                <a:ea typeface="Times New Roman" pitchFamily="18" charset="0"/>
                <a:cs typeface="Calibri" pitchFamily="34" charset="0"/>
              </a:rPr>
              <a:t>М. Волошин, П. Флоренский, В. Маяковский, В. Брюсов, А. Толстой</a:t>
            </a:r>
            <a:r>
              <a:rPr kumimoji="0" lang="ru-RU" sz="1200" b="0" i="0" u="none" strike="noStrike" cap="none" normalizeH="0" baseline="0" dirty="0" smtClean="0">
                <a:ln>
                  <a:noFill/>
                </a:ln>
                <a:solidFill>
                  <a:srgbClr val="333333"/>
                </a:solidFill>
                <a:effectLst/>
                <a:ea typeface="Times New Roman" pitchFamily="18" charset="0"/>
                <a:cs typeface="Calibri" pitchFamily="34" charset="0"/>
              </a:rPr>
              <a:t> и другие. </a:t>
            </a:r>
            <a:r>
              <a:rPr kumimoji="0" lang="ru-RU" sz="1200" b="1" i="0" u="none" strike="noStrike" cap="none" normalizeH="0" baseline="0" dirty="0" smtClean="0">
                <a:ln>
                  <a:noFill/>
                </a:ln>
                <a:solidFill>
                  <a:srgbClr val="333333"/>
                </a:solidFill>
                <a:effectLst/>
                <a:ea typeface="Times New Roman" pitchFamily="18" charset="0"/>
                <a:cs typeface="Calibri" pitchFamily="34" charset="0"/>
              </a:rPr>
              <a:t>Вячеслав Иванов</a:t>
            </a:r>
            <a:r>
              <a:rPr kumimoji="0" lang="ru-RU" sz="1200" b="0" i="0" u="none" strike="noStrike" cap="none" normalizeH="0" baseline="0" dirty="0" smtClean="0">
                <a:ln>
                  <a:noFill/>
                </a:ln>
                <a:solidFill>
                  <a:srgbClr val="333333"/>
                </a:solidFill>
                <a:effectLst/>
                <a:ea typeface="Times New Roman" pitchFamily="18" charset="0"/>
                <a:cs typeface="Calibri" pitchFamily="34" charset="0"/>
              </a:rPr>
              <a:t> писал Чижевскому: </a:t>
            </a:r>
            <a:r>
              <a:rPr kumimoji="0" lang="ru-RU" sz="1200" b="0" i="1" u="none" strike="noStrike" cap="none" normalizeH="0" baseline="0" dirty="0" smtClean="0">
                <a:ln>
                  <a:noFill/>
                </a:ln>
                <a:solidFill>
                  <a:srgbClr val="333333"/>
                </a:solidFill>
                <a:effectLst/>
                <a:ea typeface="Times New Roman" pitchFamily="18" charset="0"/>
                <a:cs typeface="Calibri" pitchFamily="34" charset="0"/>
              </a:rPr>
              <a:t>“Могу смело предсказать вам блестящую будущность лирического поэта”.</a:t>
            </a:r>
          </a:p>
          <a:p>
            <a:pPr algn="just"/>
            <a:r>
              <a:rPr lang="ru-RU" sz="1200" dirty="0" smtClean="0"/>
              <a:t>Особенно следует выделить </a:t>
            </a:r>
            <a:r>
              <a:rPr lang="ru-RU" sz="1200" b="1" dirty="0" smtClean="0"/>
              <a:t>пейзажную лирику</a:t>
            </a:r>
            <a:r>
              <a:rPr lang="ru-RU" sz="1200" dirty="0" smtClean="0"/>
              <a:t> ученого. Именно про нее писал А. Н. Толстой: </a:t>
            </a:r>
            <a:r>
              <a:rPr lang="ru-RU" sz="1200" i="1" dirty="0" smtClean="0"/>
              <a:t>“Ваши стихи являются плодом большой души и большого художественного чутья, а потому значение их в русской литературе весьма велико... Никто из современных нам поэтов не передает лучше Вас тончайших настроений, вызванных явлениями природы. Со времени Тютчева в этой области большой пробел. Ваши произведения должны заполнить его”</a:t>
            </a:r>
            <a:r>
              <a:rPr lang="ru-RU" sz="1200" dirty="0" smtClean="0"/>
              <a:t>. Чижевского, как и Тютчева, можно назвать вдохновенным певцом природы. Природа в его стихах запечатлена в движении, смене явлений, пейзажи в них проникнуты напряжением и драматизмом. «КОНЕЦ ПОЛОВОДЬЯ»</a:t>
            </a:r>
            <a:r>
              <a:rPr lang="ru-RU" sz="1200" b="1" u="sng" dirty="0" smtClean="0"/>
              <a:t> </a:t>
            </a:r>
            <a:r>
              <a:rPr lang="ru-RU" sz="1200" dirty="0" smtClean="0"/>
              <a:t>(1913 г.)</a:t>
            </a:r>
          </a:p>
        </p:txBody>
      </p:sp>
      <p:sp>
        <p:nvSpPr>
          <p:cNvPr id="11" name="Прямоугольник 10"/>
          <p:cNvSpPr/>
          <p:nvPr/>
        </p:nvSpPr>
        <p:spPr>
          <a:xfrm>
            <a:off x="2627784" y="5805264"/>
            <a:ext cx="4230216" cy="707886"/>
          </a:xfrm>
          <a:prstGeom prst="rect">
            <a:avLst/>
          </a:prstGeom>
        </p:spPr>
        <p:txBody>
          <a:bodyPr wrap="square" numCol="2">
            <a:spAutoFit/>
          </a:bodyPr>
          <a:lstStyle/>
          <a:p>
            <a:r>
              <a:rPr lang="ru-RU" sz="1000" b="1" i="1" dirty="0" smtClean="0">
                <a:latin typeface="Arial" pitchFamily="34" charset="0"/>
                <a:cs typeface="Arial" pitchFamily="34" charset="0"/>
              </a:rPr>
              <a:t>Лиловые поля</a:t>
            </a:r>
            <a:endParaRPr lang="ru-RU" sz="1000" dirty="0" smtClean="0">
              <a:latin typeface="Arial" pitchFamily="34" charset="0"/>
              <a:cs typeface="Arial" pitchFamily="34" charset="0"/>
            </a:endParaRPr>
          </a:p>
          <a:p>
            <a:r>
              <a:rPr lang="ru-RU" sz="1000" b="1" i="1" dirty="0" smtClean="0">
                <a:latin typeface="Arial" pitchFamily="34" charset="0"/>
                <a:cs typeface="Arial" pitchFamily="34" charset="0"/>
              </a:rPr>
              <a:t>Лежат в недвижной мгле,</a:t>
            </a:r>
            <a:endParaRPr lang="ru-RU" sz="1000" dirty="0" smtClean="0">
              <a:latin typeface="Arial" pitchFamily="34" charset="0"/>
              <a:cs typeface="Arial" pitchFamily="34" charset="0"/>
            </a:endParaRPr>
          </a:p>
          <a:p>
            <a:r>
              <a:rPr lang="ru-RU" sz="1000" b="1" i="1" dirty="0" smtClean="0">
                <a:latin typeface="Arial" pitchFamily="34" charset="0"/>
                <a:cs typeface="Arial" pitchFamily="34" charset="0"/>
              </a:rPr>
              <a:t>Раскинулась земля</a:t>
            </a:r>
            <a:endParaRPr lang="ru-RU" sz="1000" dirty="0" smtClean="0">
              <a:latin typeface="Arial" pitchFamily="34" charset="0"/>
              <a:cs typeface="Arial" pitchFamily="34" charset="0"/>
            </a:endParaRPr>
          </a:p>
          <a:p>
            <a:r>
              <a:rPr lang="ru-RU" sz="1000" b="1" i="1" dirty="0" smtClean="0">
                <a:latin typeface="Arial" pitchFamily="34" charset="0"/>
                <a:cs typeface="Arial" pitchFamily="34" charset="0"/>
              </a:rPr>
              <a:t>В ласкающем тепле.</a:t>
            </a:r>
          </a:p>
          <a:p>
            <a:r>
              <a:rPr lang="ru-RU" sz="1000" b="1" i="1" dirty="0" smtClean="0">
                <a:latin typeface="Arial" pitchFamily="34" charset="0"/>
                <a:cs typeface="Arial" pitchFamily="34" charset="0"/>
              </a:rPr>
              <a:t>Туманный небосвод</a:t>
            </a:r>
            <a:endParaRPr lang="ru-RU" sz="1000" dirty="0" smtClean="0">
              <a:latin typeface="Arial" pitchFamily="34" charset="0"/>
              <a:cs typeface="Arial" pitchFamily="34" charset="0"/>
            </a:endParaRPr>
          </a:p>
          <a:p>
            <a:r>
              <a:rPr lang="ru-RU" sz="1000" b="1" i="1" dirty="0" smtClean="0">
                <a:latin typeface="Arial" pitchFamily="34" charset="0"/>
                <a:cs typeface="Arial" pitchFamily="34" charset="0"/>
              </a:rPr>
              <a:t>Овеян вешним сном-</a:t>
            </a:r>
            <a:endParaRPr lang="ru-RU" sz="1000" dirty="0" smtClean="0">
              <a:latin typeface="Arial" pitchFamily="34" charset="0"/>
              <a:cs typeface="Arial" pitchFamily="34" charset="0"/>
            </a:endParaRPr>
          </a:p>
          <a:p>
            <a:r>
              <a:rPr lang="ru-RU" sz="1000" b="1" i="1" dirty="0" smtClean="0">
                <a:latin typeface="Arial" pitchFamily="34" charset="0"/>
                <a:cs typeface="Arial" pitchFamily="34" charset="0"/>
              </a:rPr>
              <a:t>И блеск зеркальных вод</a:t>
            </a:r>
            <a:endParaRPr lang="ru-RU" sz="1000" dirty="0" smtClean="0">
              <a:latin typeface="Arial" pitchFamily="34" charset="0"/>
              <a:cs typeface="Arial" pitchFamily="34" charset="0"/>
            </a:endParaRPr>
          </a:p>
          <a:p>
            <a:r>
              <a:rPr lang="ru-RU" sz="1000" b="1" i="1" dirty="0" smtClean="0">
                <a:latin typeface="Arial" pitchFamily="34" charset="0"/>
                <a:cs typeface="Arial" pitchFamily="34" charset="0"/>
              </a:rPr>
              <a:t>В спокойствии немом.</a:t>
            </a:r>
            <a:endParaRPr lang="ru-RU" sz="1000" dirty="0" smtClean="0">
              <a:latin typeface="Arial" pitchFamily="34" charset="0"/>
              <a:cs typeface="Arial" pitchFamily="34" charset="0"/>
            </a:endParaRPr>
          </a:p>
        </p:txBody>
      </p:sp>
    </p:spTree>
  </p:cSld>
  <p:clrMapOvr>
    <a:masterClrMapping/>
  </p:clrMapOvr>
  <p:transition>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16385" name="Rectangle 1"/>
          <p:cNvSpPr>
            <a:spLocks noChangeArrowheads="1"/>
          </p:cNvSpPr>
          <p:nvPr/>
        </p:nvSpPr>
        <p:spPr bwMode="auto">
          <a:xfrm>
            <a:off x="683568" y="309993"/>
            <a:ext cx="7776864"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dirty="0" smtClean="0">
                <a:ln>
                  <a:noFill/>
                </a:ln>
                <a:solidFill>
                  <a:srgbClr val="002060"/>
                </a:solidFill>
                <a:effectLst/>
                <a:latin typeface="Cambria" pitchFamily="18" charset="0"/>
                <a:ea typeface="Times New Roman" pitchFamily="18" charset="0"/>
                <a:cs typeface="Calibri" pitchFamily="34" charset="0"/>
              </a:rPr>
              <a:t>СОДЕРЖАНИЕ</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2060"/>
              </a:solidFill>
              <a:effectLst/>
              <a:latin typeface="Cambr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Cambria" pitchFamily="18" charset="0"/>
                <a:ea typeface="Times New Roman" pitchFamily="18" charset="0"/>
              </a:rPr>
              <a:t>ИЗ БИОГРАФИИ УЧЁНОГО</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2060"/>
                </a:solidFill>
                <a:effectLst/>
                <a:latin typeface="Cambria" pitchFamily="18" charset="0"/>
                <a:ea typeface="Times New Roman" pitchFamily="18" charset="0"/>
                <a:cs typeface="Calibri" pitchFamily="34" charset="0"/>
              </a:rPr>
              <a:t>СЕМЬЯ А. Л. ЧИЖЕВСКОГО</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2060"/>
                </a:solidFill>
                <a:effectLst/>
                <a:latin typeface="Cambria" pitchFamily="18" charset="0"/>
                <a:ea typeface="Times New Roman" pitchFamily="18" charset="0"/>
              </a:rPr>
              <a:t>ДЕТСТВО </a:t>
            </a:r>
            <a:r>
              <a:rPr kumimoji="0" lang="ru-RU" sz="1600" b="0" i="1" u="none" strike="noStrike" cap="none" normalizeH="0" baseline="0" dirty="0" smtClean="0">
                <a:ln>
                  <a:noFill/>
                </a:ln>
                <a:solidFill>
                  <a:srgbClr val="002060"/>
                </a:solidFill>
                <a:effectLst/>
                <a:latin typeface="Cambria" pitchFamily="18" charset="0"/>
                <a:ea typeface="Times New Roman" pitchFamily="18" charset="0"/>
                <a:cs typeface="Calibri" pitchFamily="34" charset="0"/>
              </a:rPr>
              <a:t>А. Л. ЧИЖЕВСКОГО</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2060"/>
                </a:solidFill>
                <a:effectLst/>
                <a:latin typeface="Cambria" pitchFamily="18" charset="0"/>
                <a:ea typeface="Times New Roman" pitchFamily="18" charset="0"/>
              </a:rPr>
              <a:t>СТУДЕНЧЕСКИЕ ГОДЫ А.Л.</a:t>
            </a:r>
            <a:r>
              <a:rPr kumimoji="0" lang="ru-RU" sz="1600" b="0" i="1" u="none" strike="noStrike" cap="none" normalizeH="0" baseline="0" dirty="0" smtClean="0">
                <a:ln>
                  <a:noFill/>
                </a:ln>
                <a:solidFill>
                  <a:srgbClr val="002060"/>
                </a:solidFill>
                <a:effectLst/>
                <a:latin typeface="Cambria" pitchFamily="18" charset="0"/>
                <a:ea typeface="Times New Roman" pitchFamily="18" charset="0"/>
                <a:cs typeface="Arial" pitchFamily="34" charset="0"/>
              </a:rPr>
              <a:t>ЧИЖЕВСКОГО И ЕГО НАУЧНАЯ ДЕЯТЕЛЬНОСТЬ</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2060"/>
              </a:solidFill>
              <a:effectLst/>
              <a:latin typeface="Cambr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Cambria" pitchFamily="18" charset="0"/>
                <a:ea typeface="Times New Roman" pitchFamily="18" charset="0"/>
              </a:rPr>
              <a:t>ПОСЛАННИК СОЛНЦА НА ЗЕМЛЕ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Cambria" pitchFamily="18" charset="0"/>
                <a:ea typeface="Times New Roman" pitchFamily="18" charset="0"/>
              </a:rPr>
              <a:t>(</a:t>
            </a:r>
            <a:r>
              <a:rPr kumimoji="0" lang="ru-RU" sz="1600" b="0" i="1" u="none" strike="noStrike" cap="none" normalizeH="0" baseline="0" dirty="0" smtClean="0">
                <a:ln>
                  <a:noFill/>
                </a:ln>
                <a:solidFill>
                  <a:srgbClr val="002060"/>
                </a:solidFill>
                <a:effectLst/>
                <a:latin typeface="Cambria" pitchFamily="18" charset="0"/>
                <a:ea typeface="Times New Roman" pitchFamily="18" charset="0"/>
                <a:cs typeface="Arial" pitchFamily="34" charset="0"/>
              </a:rPr>
              <a:t>НАУЧНЫЕ ДОСТИЖЕНИЯ УЧЕНОГО</a:t>
            </a:r>
            <a:r>
              <a:rPr kumimoji="0" lang="ru-RU" sz="1600" b="0" i="0" u="none" strike="noStrike" cap="none" normalizeH="0" baseline="0" dirty="0" smtClean="0">
                <a:ln>
                  <a:noFill/>
                </a:ln>
                <a:solidFill>
                  <a:srgbClr val="002060"/>
                </a:solidFill>
                <a:effectLst/>
                <a:latin typeface="Cambria" pitchFamily="18" charset="0"/>
                <a:ea typeface="Times New Roman" pitchFamily="18" charset="0"/>
                <a:cs typeface="Arial" pitchFamily="34" charset="0"/>
              </a:rPr>
              <a:t>)</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rgbClr val="002060"/>
              </a:solidFill>
              <a:effectLst/>
              <a:latin typeface="Cambria"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Cambria" pitchFamily="18" charset="0"/>
                <a:ea typeface="Times New Roman" pitchFamily="18" charset="0"/>
                <a:cs typeface="Arial" pitchFamily="34" charset="0"/>
              </a:rPr>
              <a:t>ОСНОВОПОЛОЖНИК «НАУЧНОЙ АСТРОЛОГИИ»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Cambria" pitchFamily="18" charset="0"/>
                <a:ea typeface="Times New Roman" pitchFamily="18" charset="0"/>
              </a:rPr>
              <a:t>ТВОРЧЕСКОЕ НАСЛЕДИЕ ВЕЛИКОГО УЧЕНОГО</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2060"/>
                </a:solidFill>
                <a:effectLst/>
                <a:latin typeface="Cambria" pitchFamily="18" charset="0"/>
                <a:ea typeface="Times New Roman" pitchFamily="18" charset="0"/>
              </a:rPr>
              <a:t>А.Л. ЧИЖЕВСКИЙ. СТИХИ И АКВАРЕЛИ</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2060"/>
                </a:solidFill>
                <a:effectLst/>
                <a:latin typeface="Cambria" pitchFamily="18" charset="0"/>
                <a:ea typeface="Times New Roman" pitchFamily="18" charset="0"/>
              </a:rPr>
              <a:t>ТРУДЫ А.Л. ЧИЖЕВСКОГО</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2060"/>
                </a:solidFill>
                <a:effectLst/>
                <a:latin typeface="Cambria" pitchFamily="18" charset="0"/>
                <a:ea typeface="Times New Roman" pitchFamily="18" charset="0"/>
              </a:rPr>
              <a:t>ЛИТЕРАТУРНОЕ НАСЛЕДИЕ А.ЧИЖЕВСКОГО</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2060"/>
                </a:solidFill>
                <a:effectLst/>
                <a:latin typeface="Cambria" pitchFamily="18" charset="0"/>
                <a:ea typeface="Times New Roman" pitchFamily="18" charset="0"/>
              </a:rPr>
              <a:t>ФИЛЬМОГРАФИЯ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Cambria" pitchFamily="18" charset="0"/>
                <a:ea typeface="Times New Roman" pitchFamily="18" charset="0"/>
              </a:rPr>
              <a:t>ЗАКЛЮЧЕНИЕ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2060"/>
                </a:solidFill>
                <a:effectLst/>
                <a:latin typeface="Cambria" pitchFamily="18" charset="0"/>
                <a:ea typeface="Times New Roman" pitchFamily="18" charset="0"/>
                <a:cs typeface="Calibri" pitchFamily="34" charset="0"/>
              </a:rPr>
              <a:t>УВЕКОВЕЧЕНИЕ ПАМЯТИ о А.Л. ЧИЖЕВСКОМ</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50177" name="Rectangle 1"/>
          <p:cNvSpPr>
            <a:spLocks noChangeArrowheads="1"/>
          </p:cNvSpPr>
          <p:nvPr/>
        </p:nvSpPr>
        <p:spPr bwMode="auto">
          <a:xfrm>
            <a:off x="251520" y="136548"/>
            <a:ext cx="889248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ea typeface="Times New Roman" pitchFamily="18" charset="0"/>
                <a:cs typeface="Calibri" pitchFamily="34" charset="0"/>
              </a:rPr>
              <a:t>Стихи Чижевского отражают его стремление познать противостояние жизни и смерти, противоречие предельного и беспредельного, коллизию конечного и бесконечного в человеке, природе, мироздании.</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ea typeface="Times New Roman" pitchFamily="18" charset="0"/>
                <a:cs typeface="Calibri" pitchFamily="34" charset="0"/>
              </a:rPr>
              <a:t>Мысль о </a:t>
            </a:r>
            <a:r>
              <a:rPr kumimoji="0" lang="ru-RU" sz="1200" b="1" i="0" u="none" strike="noStrike" cap="none" normalizeH="0" baseline="0" dirty="0" err="1" smtClean="0">
                <a:ln>
                  <a:noFill/>
                </a:ln>
                <a:solidFill>
                  <a:srgbClr val="333333"/>
                </a:solidFill>
                <a:effectLst/>
                <a:ea typeface="Times New Roman" pitchFamily="18" charset="0"/>
                <a:cs typeface="Calibri" pitchFamily="34" charset="0"/>
              </a:rPr>
              <a:t>космичности</a:t>
            </a:r>
            <a:r>
              <a:rPr kumimoji="0" lang="ru-RU" sz="1200" b="1" i="0" u="none" strike="noStrike" cap="none" normalizeH="0" baseline="0" dirty="0" smtClean="0">
                <a:ln>
                  <a:noFill/>
                </a:ln>
                <a:solidFill>
                  <a:srgbClr val="333333"/>
                </a:solidFill>
                <a:effectLst/>
                <a:ea typeface="Times New Roman" pitchFamily="18" charset="0"/>
                <a:cs typeface="Calibri" pitchFamily="34" charset="0"/>
              </a:rPr>
              <a:t> человека</a:t>
            </a:r>
            <a:r>
              <a:rPr kumimoji="0" lang="ru-RU" sz="1200" b="0" i="0" u="none" strike="noStrike" cap="none" normalizeH="0" baseline="0" dirty="0" smtClean="0">
                <a:ln>
                  <a:noFill/>
                </a:ln>
                <a:solidFill>
                  <a:srgbClr val="333333"/>
                </a:solidFill>
                <a:effectLst/>
                <a:ea typeface="Times New Roman" pitchFamily="18" charset="0"/>
                <a:cs typeface="Calibri" pitchFamily="34" charset="0"/>
              </a:rPr>
              <a:t> проходит через многие его поэтические произведения. Именно на этой мысли основывались все естественнонаучные искания ученого, и, как следствие, она перешла и в его философию, и в поэзию.</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ea typeface="Times New Roman" pitchFamily="18" charset="0"/>
                <a:cs typeface="Calibri" pitchFamily="34" charset="0"/>
              </a:rPr>
              <a:t>«НАСТУПЛЕНИЕ МИФОЛОГИЧЕСКОЙ НОЧИ» (1915 Г.)</a:t>
            </a:r>
            <a:endParaRPr kumimoji="0" lang="ru-RU" sz="1200" b="1" i="1" u="none" strike="noStrike" cap="none" normalizeH="0" baseline="0" dirty="0" smtClean="0">
              <a:ln>
                <a:noFill/>
              </a:ln>
              <a:solidFill>
                <a:srgbClr val="333333"/>
              </a:solidFill>
              <a:effectLst/>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Лишь только знак подаст Юпитер,</a:t>
            </a:r>
            <a:endParaRPr lang="ru-RU" sz="10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Как будет тьма и тишина</a:t>
            </a:r>
            <a:endParaRPr lang="ru-RU" sz="10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В пространствах неба необъятных </a:t>
            </a:r>
            <a:endParaRPr lang="ru-RU" sz="1000" dirty="0" smtClean="0">
              <a:latin typeface="Arial" pitchFamily="34" charset="0"/>
              <a:ea typeface="Times New Roman" pitchFamily="18" charset="0"/>
              <a:cs typeface="Arial" pitchFamily="34" charset="0"/>
            </a:endParaRPr>
          </a:p>
          <a:p>
            <a:pPr lvl="0" algn="just" eaLnBrk="0" fontAlgn="base" hangingPunct="0">
              <a:spcBef>
                <a:spcPct val="0"/>
              </a:spcBef>
              <a:spcAft>
                <a:spcPts val="600"/>
              </a:spcAft>
            </a:pPr>
            <a:r>
              <a:rPr lang="ru-RU" sz="1000" b="1" i="1" dirty="0" smtClean="0">
                <a:solidFill>
                  <a:srgbClr val="333333"/>
                </a:solidFill>
                <a:latin typeface="Arial" pitchFamily="34" charset="0"/>
                <a:ea typeface="Times New Roman" pitchFamily="18" charset="0"/>
                <a:cs typeface="Arial" pitchFamily="34" charset="0"/>
              </a:rPr>
              <a:t>Немедленно учреждена.</a:t>
            </a:r>
            <a:endParaRPr lang="ru-RU" sz="10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Так солнце – жгучий повелитель</a:t>
            </a:r>
            <a:endParaRPr lang="ru-RU" sz="10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ru-RU" sz="1000" b="1" i="1" dirty="0" err="1" smtClean="0">
                <a:solidFill>
                  <a:srgbClr val="333333"/>
                </a:solidFill>
                <a:latin typeface="Arial" pitchFamily="34" charset="0"/>
                <a:ea typeface="Times New Roman" pitchFamily="18" charset="0"/>
                <a:cs typeface="Arial" pitchFamily="34" charset="0"/>
              </a:rPr>
              <a:t>Золотолитых</a:t>
            </a:r>
            <a:r>
              <a:rPr lang="ru-RU" sz="1000" b="1" i="1" dirty="0" smtClean="0">
                <a:solidFill>
                  <a:srgbClr val="333333"/>
                </a:solidFill>
                <a:latin typeface="Arial" pitchFamily="34" charset="0"/>
                <a:ea typeface="Times New Roman" pitchFamily="18" charset="0"/>
                <a:cs typeface="Arial" pitchFamily="34" charset="0"/>
              </a:rPr>
              <a:t> наших дней, </a:t>
            </a:r>
            <a:endParaRPr lang="ru-RU" sz="1000" dirty="0" smtClean="0">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Удержит </a:t>
            </a:r>
            <a:r>
              <a:rPr lang="ru-RU" sz="1000" b="1" i="1" dirty="0" err="1" smtClean="0">
                <a:solidFill>
                  <a:srgbClr val="333333"/>
                </a:solidFill>
                <a:latin typeface="Arial" pitchFamily="34" charset="0"/>
                <a:ea typeface="Times New Roman" pitchFamily="18" charset="0"/>
                <a:cs typeface="Arial" pitchFamily="34" charset="0"/>
              </a:rPr>
              <a:t>звонко-огненогих</a:t>
            </a:r>
            <a:endParaRPr lang="ru-RU" sz="1000" dirty="0" smtClean="0">
              <a:latin typeface="Arial" pitchFamily="34" charset="0"/>
              <a:ea typeface="Times New Roman" pitchFamily="18" charset="0"/>
              <a:cs typeface="Arial" pitchFamily="34" charset="0"/>
            </a:endParaRPr>
          </a:p>
          <a:p>
            <a:pPr lvl="0" algn="just" eaLnBrk="0" fontAlgn="base" hangingPunct="0">
              <a:spcBef>
                <a:spcPct val="0"/>
              </a:spcBef>
              <a:spcAft>
                <a:spcPts val="600"/>
              </a:spcAft>
            </a:pPr>
            <a:r>
              <a:rPr lang="ru-RU" sz="1000" b="1" i="1" dirty="0" smtClean="0">
                <a:solidFill>
                  <a:srgbClr val="333333"/>
                </a:solidFill>
                <a:latin typeface="Arial" pitchFamily="34" charset="0"/>
                <a:ea typeface="Times New Roman" pitchFamily="18" charset="0"/>
                <a:cs typeface="Arial" pitchFamily="34" charset="0"/>
              </a:rPr>
              <a:t>И проницающих коней.</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И пригвоздит морские бури</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Трезубцем к лону вод Нептун:</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Утихнет мировое море,</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Погаснут блески звёзд и лун</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Всё остановится в природе:</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Прервётся трав и листьев речь,</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И ветер сложит свои крылья,</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И реки перестанут течь.</a:t>
            </a:r>
            <a:endParaRPr kumimoji="0" lang="ru-RU" sz="10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ea typeface="Times New Roman" pitchFamily="18" charset="0"/>
                <a:cs typeface="Calibri" pitchFamily="34" charset="0"/>
              </a:rPr>
              <a:t>По мнению Чижевского – человечество, и вся Земля, окружены со всех сторон потоками космической энергии, которая </a:t>
            </a:r>
            <a:r>
              <a:rPr kumimoji="0" lang="ru-RU" sz="1200" b="0" i="1" u="none" strike="noStrike" cap="none" normalizeH="0" baseline="0" dirty="0" smtClean="0">
                <a:ln>
                  <a:noFill/>
                </a:ln>
                <a:solidFill>
                  <a:srgbClr val="333333"/>
                </a:solidFill>
                <a:effectLst/>
                <a:ea typeface="Times New Roman" pitchFamily="18" charset="0"/>
                <a:cs typeface="Calibri" pitchFamily="34" charset="0"/>
              </a:rPr>
              <a:t>“притекает не только от Солнца, но и от далеких туманностей, звезд, метеорных потоков и т.д.”</a:t>
            </a:r>
            <a:r>
              <a:rPr kumimoji="0" lang="ru-RU" sz="1200" b="0" i="0" u="none" strike="noStrike" cap="none" normalizeH="0" baseline="0" dirty="0" smtClean="0">
                <a:ln>
                  <a:noFill/>
                </a:ln>
                <a:solidFill>
                  <a:srgbClr val="333333"/>
                </a:solidFill>
                <a:effectLst/>
                <a:ea typeface="Times New Roman" pitchFamily="18" charset="0"/>
                <a:cs typeface="Calibri" pitchFamily="34" charset="0"/>
              </a:rPr>
              <a:t>. </a:t>
            </a:r>
            <a:r>
              <a:rPr kumimoji="0" lang="ru-RU" sz="1200" b="0" i="1" u="none" strike="noStrike" cap="none" normalizeH="0" baseline="0" dirty="0" smtClean="0">
                <a:ln>
                  <a:noFill/>
                </a:ln>
                <a:solidFill>
                  <a:srgbClr val="333333"/>
                </a:solidFill>
                <a:effectLst/>
                <a:ea typeface="Times New Roman" pitchFamily="18" charset="0"/>
                <a:cs typeface="Calibri" pitchFamily="34" charset="0"/>
              </a:rPr>
              <a:t>“Было бы совершенно неверным считать только энергию Солнца единственным созидателем земной жизни в ее органическом и неорганическом плане</a:t>
            </a:r>
            <a:r>
              <a:rPr kumimoji="0" lang="ru-RU" sz="1200" b="0" i="0" u="none" strike="noStrike" cap="none" normalizeH="0" baseline="0" dirty="0" smtClean="0">
                <a:ln>
                  <a:noFill/>
                </a:ln>
                <a:solidFill>
                  <a:srgbClr val="333333"/>
                </a:solidFill>
                <a:effectLst/>
                <a:ea typeface="Times New Roman" pitchFamily="18" charset="0"/>
                <a:cs typeface="Calibri" pitchFamily="34" charset="0"/>
              </a:rPr>
              <a:t>, — писал ученый. — </a:t>
            </a:r>
            <a:r>
              <a:rPr kumimoji="0" lang="ru-RU" sz="1200" b="0" i="1" u="none" strike="noStrike" cap="none" normalizeH="0" baseline="0" dirty="0" smtClean="0">
                <a:ln>
                  <a:noFill/>
                </a:ln>
                <a:solidFill>
                  <a:srgbClr val="333333"/>
                </a:solidFill>
                <a:effectLst/>
                <a:ea typeface="Times New Roman" pitchFamily="18" charset="0"/>
                <a:cs typeface="Calibri" pitchFamily="34" charset="0"/>
              </a:rPr>
              <a:t>Следует думать, что в течение очень долгого времени развития живой материи энергия далеких космических тел, таких как звезды и туманности, оказала на эволюцию живого вещества огромное воздействие….</a:t>
            </a:r>
          </a:p>
          <a:p>
            <a:pPr lvl="0" algn="just" eaLnBrk="0" fontAlgn="base" hangingPunct="0">
              <a:spcBef>
                <a:spcPct val="0"/>
              </a:spcBef>
              <a:spcAft>
                <a:spcPct val="0"/>
              </a:spcAft>
            </a:pPr>
            <a:r>
              <a:rPr lang="ru-RU" sz="1200" i="1" dirty="0" smtClean="0"/>
              <a:t>Но, несомненно, лишь одно: живая клетка представляет собой результат космического, солярного и теллурического воздействия и является тем объектом, который был создан напряжением творческих способностей всей Вселенной. И кто знает, быть может, мы, “дети Солнца”, представляем собой лишь слабый отзвук тех вибраций стихийных сил космоса, которые, проходя окрест Земли, слегка коснулись ее, настроив в унисон дотоле дремавшие в ней возможности”</a:t>
            </a:r>
            <a:r>
              <a:rPr lang="ru-RU" sz="1200" dirty="0" smtClean="0"/>
              <a:t>. </a:t>
            </a:r>
          </a:p>
          <a:p>
            <a:pPr lvl="0" algn="just" eaLnBrk="0" fontAlgn="base" hangingPunct="0">
              <a:spcBef>
                <a:spcPct val="0"/>
              </a:spcBef>
              <a:spcAft>
                <a:spcPct val="0"/>
              </a:spcAft>
            </a:pPr>
            <a:r>
              <a:rPr lang="ru-RU" sz="1200" dirty="0" smtClean="0"/>
              <a:t>Так рассуждал Чижевский-ученый. </a:t>
            </a:r>
            <a:endParaRPr kumimoji="0" lang="ru-RU" sz="1200" b="0" i="0" u="none" strike="noStrike" cap="none" normalizeH="0" baseline="0" dirty="0" smtClean="0">
              <a:ln>
                <a:noFill/>
              </a:ln>
              <a:solidFill>
                <a:schemeClr val="tx1"/>
              </a:solidFill>
              <a:effectLst/>
            </a:endParaRPr>
          </a:p>
        </p:txBody>
      </p:sp>
    </p:spTree>
  </p:cSld>
  <p:clrMapOvr>
    <a:masterClrMapping/>
  </p:clrMapOvr>
  <p:transition>
    <p:cover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5" name="Прямоугольник 4"/>
          <p:cNvSpPr/>
          <p:nvPr/>
        </p:nvSpPr>
        <p:spPr>
          <a:xfrm>
            <a:off x="179512" y="0"/>
            <a:ext cx="8964488" cy="461665"/>
          </a:xfrm>
          <a:prstGeom prst="rect">
            <a:avLst/>
          </a:prstGeom>
        </p:spPr>
        <p:txBody>
          <a:bodyPr wrap="square">
            <a:spAutoFit/>
          </a:bodyPr>
          <a:lstStyle/>
          <a:p>
            <a:r>
              <a:rPr lang="ru-RU" sz="1200" dirty="0" smtClean="0"/>
              <a:t>Те же самые мысли о взаимосвязи космоса и человека, только образно, всего лишь несколькими строками Чижевский-поэт отразил в своем стихотворении “ГИППОКРАТУ”</a:t>
            </a:r>
            <a:r>
              <a:rPr lang="ru-RU" sz="1200" b="1" dirty="0" smtClean="0"/>
              <a:t> </a:t>
            </a:r>
            <a:r>
              <a:rPr lang="ru-RU" sz="1200" dirty="0" smtClean="0"/>
              <a:t>(1915 г.):</a:t>
            </a:r>
            <a:endParaRPr lang="ru-RU" sz="1200" dirty="0"/>
          </a:p>
        </p:txBody>
      </p:sp>
      <p:sp>
        <p:nvSpPr>
          <p:cNvPr id="49155" name="Rectangle 3"/>
          <p:cNvSpPr>
            <a:spLocks noChangeArrowheads="1"/>
          </p:cNvSpPr>
          <p:nvPr/>
        </p:nvSpPr>
        <p:spPr bwMode="auto">
          <a:xfrm>
            <a:off x="1187624" y="542015"/>
            <a:ext cx="338437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Ночные небеса в сиянье тайном звезд</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Роднят меня с тобой сквозь бег тысячелетий.</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Все те ж они, как встарь. И те ж миллиарды верст</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Разъединяют нас. А мы – земные дети –</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Глядим в ночной простор с поднятой головой,</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Хотим в сиянье звезд постичь законы мира,</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Соединив в одно их с жизнью роковой</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 тросы протянув от нас до Альтаира.</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Я, как и ты, смотря на лучезарный хор,</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Стараюсь пристально проникнуть в сочетанья</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Живой мозаики, хочу понять узор</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Явлений жизненных и звездного сиянья.</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Для нас с тобою мир – родное существо,</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Столь близкое душе, столь родственно-простое,</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Что наблюдать за ним – для мысли торжество,</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 радостно будить молчанье вековое</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 туманностях, во мглах, во глубине земной</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 в излучениях – солярном или звездном,</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Вскрывать покрытые глухою пеленой</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Перед невеждами – космические бездны.</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Для нас едино – всё: и в малом и большом.</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Кровь общая течет по жилам всей вселенной.</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Ты подошел ко мне, и мыслим мы вдвоем,</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Вне всех времен земных, в отраде вдохновенной</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56" name="Rectangle 4"/>
          <p:cNvSpPr>
            <a:spLocks noChangeArrowheads="1"/>
          </p:cNvSpPr>
          <p:nvPr/>
        </p:nvSpPr>
        <p:spPr bwMode="auto">
          <a:xfrm>
            <a:off x="4932040" y="539297"/>
            <a:ext cx="352839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 вне пространств земных. Бежит под нами мгла,</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Стихии движутся в работе повсеместной,</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Бьет хаос в берег наш; приветлива, светла,</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Глядится жизнь сама из глубины небесной.</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 явственно сквозь бег измышленных времен</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 многомерные, крылатые пространства</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Пронизывает мир незыблемый закон –</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Стихий изменчивых под маской постоянства,</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 вот редеет мгла. Из хаоса стремят</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Формотворящие</a:t>
            </a: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строительные токи,</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Иные времена иным мирам дарят</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 утверждают их движения на сроки.</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 в созиданиях мы чувствуем полней</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Взаимодействие стихий между собою –</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 сопряженное влияние теней,</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Отброшенных на нас вселенскою борьбою.</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Мы – дети Космоса. И наш родимый дом</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Так спаян общностью и неразрывно прочен,</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Что чувствуем себя мы слитыми в одном,</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Что в каждой точке мир – весь мир сосредоточен…</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И жизнь – повсюду жизнь в материи самой,</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В глубинах вещества – от края и до края</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Торжественно течет в борьбе с великой тьмой,</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Страдает и горит, нигде не умолкая.</a:t>
            </a:r>
            <a:r>
              <a:rPr kumimoji="0" lang="ru-RU" sz="1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49157" name="Rectangle 5"/>
          <p:cNvSpPr>
            <a:spLocks noChangeArrowheads="1"/>
          </p:cNvSpPr>
          <p:nvPr/>
        </p:nvSpPr>
        <p:spPr bwMode="auto">
          <a:xfrm>
            <a:off x="179512" y="4359748"/>
            <a:ext cx="896448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ea typeface="Times New Roman" pitchFamily="18" charset="0"/>
                <a:cs typeface="Calibri" pitchFamily="34" charset="0"/>
              </a:rPr>
              <a:t>В поэзии, как и в науке, Чижевский стремится философски осмыслить жизнь вселенной, заглянуть в тайны космической жизни и человеческого бытия. Овладев достижениями философской и поэтической мысли своих предшественников и современников, он в своих поэтических и научных произведениях дает собственное неповторимое художественное и научное решение </a:t>
            </a:r>
            <a:r>
              <a:rPr kumimoji="0" lang="ru-RU" sz="1200" b="1" i="0" u="none" strike="noStrike" cap="none" normalizeH="0" baseline="0" dirty="0" smtClean="0">
                <a:ln>
                  <a:noFill/>
                </a:ln>
                <a:solidFill>
                  <a:srgbClr val="333333"/>
                </a:solidFill>
                <a:effectLst/>
                <a:ea typeface="Times New Roman" pitchFamily="18" charset="0"/>
                <a:cs typeface="Calibri" pitchFamily="34" charset="0"/>
              </a:rPr>
              <a:t>философских проблем жизни и ее течения во времени. </a:t>
            </a:r>
            <a:r>
              <a:rPr kumimoji="0" lang="ru-RU" sz="1200" b="0" i="0" u="none" strike="noStrike" cap="none" normalizeH="0" baseline="0" dirty="0" smtClean="0">
                <a:ln>
                  <a:noFill/>
                </a:ln>
                <a:solidFill>
                  <a:srgbClr val="333333"/>
                </a:solidFill>
                <a:effectLst/>
                <a:ea typeface="Times New Roman" pitchFamily="18" charset="0"/>
                <a:cs typeface="Calibri" pitchFamily="34" charset="0"/>
              </a:rPr>
              <a:t>Все аспекты влияния космоса, и в частности Солнца, на Землю и человечество отражены Чижевским в стихотворении “ГАЛИЛЕЙ”</a:t>
            </a:r>
            <a:r>
              <a:rPr kumimoji="0" lang="ru-RU" sz="1200" b="1" i="0" u="none" strike="noStrike" cap="none" normalizeH="0" baseline="0" dirty="0" smtClean="0">
                <a:ln>
                  <a:noFill/>
                </a:ln>
                <a:solidFill>
                  <a:srgbClr val="333333"/>
                </a:solidFill>
                <a:effectLst/>
                <a:ea typeface="Times New Roman" pitchFamily="18" charset="0"/>
                <a:cs typeface="Calibri" pitchFamily="34" charset="0"/>
              </a:rPr>
              <a:t> </a:t>
            </a:r>
            <a:r>
              <a:rPr kumimoji="0" lang="ru-RU" sz="1200" b="0" i="0" u="none" strike="noStrike" cap="none" normalizeH="0" baseline="0" dirty="0" smtClean="0">
                <a:ln>
                  <a:noFill/>
                </a:ln>
                <a:solidFill>
                  <a:srgbClr val="333333"/>
                </a:solidFill>
                <a:effectLst/>
                <a:ea typeface="Times New Roman" pitchFamily="18" charset="0"/>
                <a:cs typeface="Calibri" pitchFamily="34" charset="0"/>
              </a:rPr>
              <a:t>(1921 г.).</a:t>
            </a:r>
            <a:r>
              <a:rPr kumimoji="0" lang="ru-RU" sz="1200" b="0" i="0" u="none" strike="noStrike" cap="none" normalizeH="0" baseline="0" dirty="0" smtClean="0">
                <a:ln>
                  <a:noFill/>
                </a:ln>
                <a:solidFill>
                  <a:schemeClr val="tx1"/>
                </a:solidFill>
                <a:effectLst/>
              </a:rPr>
              <a:t> </a:t>
            </a:r>
          </a:p>
        </p:txBody>
      </p:sp>
      <p:sp>
        <p:nvSpPr>
          <p:cNvPr id="49158" name="Rectangle 6"/>
          <p:cNvSpPr>
            <a:spLocks noChangeArrowheads="1"/>
          </p:cNvSpPr>
          <p:nvPr/>
        </p:nvSpPr>
        <p:spPr bwMode="auto">
          <a:xfrm>
            <a:off x="899592" y="5013176"/>
            <a:ext cx="8244408" cy="1323439"/>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531813" marR="0" lvl="0" algn="l" defTabSz="914400" rtl="0" eaLnBrk="1" fontAlgn="base" latinLnBrk="0" hangingPunct="1">
              <a:lnSpc>
                <a:spcPct val="100000"/>
              </a:lnSpc>
              <a:spcBef>
                <a:spcPct val="0"/>
              </a:spcBef>
              <a:spcAft>
                <a:spcPct val="0"/>
              </a:spcAft>
              <a:buClrTx/>
              <a:buSzTx/>
              <a:buFontTx/>
              <a:buNone/>
              <a:tabLst/>
            </a:pPr>
            <a:endParaRPr kumimoji="0" lang="ru-RU" sz="1000" b="1" i="1" u="none" strike="noStrike" cap="none" normalizeH="0" baseline="0" dirty="0" smtClean="0">
              <a:ln>
                <a:noFill/>
              </a:ln>
              <a:solidFill>
                <a:srgbClr val="333333"/>
              </a:solidFill>
              <a:effectLst/>
              <a:ea typeface="Times New Roman" pitchFamily="18" charset="0"/>
              <a:cs typeface="Calibri" pitchFamily="34" charset="0"/>
            </a:endParaRPr>
          </a:p>
          <a:p>
            <a:pPr marL="531813" marR="0" lvl="0" algn="l" defTabSz="914400" rtl="0" eaLnBrk="1" fontAlgn="base" latinLnBrk="0" hangingPunct="1">
              <a:lnSpc>
                <a:spcPct val="100000"/>
              </a:lnSpc>
              <a:spcBef>
                <a:spcPct val="0"/>
              </a:spcBef>
              <a:spcAft>
                <a:spcPct val="0"/>
              </a:spcAft>
              <a:buClrTx/>
              <a:buSzTx/>
              <a:buFontTx/>
              <a:buNone/>
              <a:tabLst/>
            </a:pPr>
            <a:endParaRPr lang="ru-RU" sz="1000" b="1" i="1" dirty="0" smtClean="0">
              <a:solidFill>
                <a:srgbClr val="333333"/>
              </a:solidFill>
              <a:ea typeface="Times New Roman" pitchFamily="18" charset="0"/>
              <a:cs typeface="Calibri" pitchFamily="34" charset="0"/>
            </a:endParaRPr>
          </a:p>
          <a:p>
            <a:pPr marL="531813" marR="0" lvl="0" algn="l" defTabSz="914400" rtl="0" eaLnBrk="1" fontAlgn="base" latinLnBrk="0" hangingPunct="1">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И вновь и вновь взошли на Солнце пятна,</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531813" marR="0" lvl="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И омрачились трезвые умы,</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531813" marR="0" lvl="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И пал престол, и были неотвратны</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450850" marR="0" lvl="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Голодный мор и ужасы войны.</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000" b="1" i="1" dirty="0" smtClean="0">
              <a:solidFill>
                <a:srgbClr val="333333"/>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И жизни лик подёрнулся гримасой</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Метался компас – буйствовал народ,</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А над землёй и над людскою массой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Свершало Солнце свой законный ход.</a:t>
            </a:r>
            <a:r>
              <a:rPr kumimoji="0" lang="ru-RU" sz="1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49159" name="Rectangle 7"/>
          <p:cNvSpPr>
            <a:spLocks noChangeArrowheads="1"/>
          </p:cNvSpPr>
          <p:nvPr/>
        </p:nvSpPr>
        <p:spPr bwMode="auto">
          <a:xfrm>
            <a:off x="3203848" y="5926635"/>
            <a:ext cx="266429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О, ты, узревший солнечные пятна</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С великолепной дерзостью своей –</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Не ведал ты, как будут мне понятны</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И близки твои скорби, Галилей!</a:t>
            </a:r>
            <a:r>
              <a:rPr kumimoji="0" lang="ru-RU" sz="10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cover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48129" name="Rectangle 1"/>
          <p:cNvSpPr>
            <a:spLocks noChangeArrowheads="1"/>
          </p:cNvSpPr>
          <p:nvPr/>
        </p:nvSpPr>
        <p:spPr bwMode="auto">
          <a:xfrm>
            <a:off x="179512" y="80951"/>
            <a:ext cx="8964488"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333333"/>
                </a:solidFill>
                <a:effectLst/>
                <a:ea typeface="Times New Roman" pitchFamily="18" charset="0"/>
                <a:cs typeface="Calibri" pitchFamily="34" charset="0"/>
              </a:rPr>
              <a:t>Анализируя эти стихотворения Чижевского, А. Н. Толстой писал: </a:t>
            </a:r>
            <a:r>
              <a:rPr kumimoji="0" lang="ru-RU" sz="1200" b="0" i="1" u="none" strike="noStrike" cap="none" normalizeH="0" baseline="0" dirty="0" smtClean="0">
                <a:ln>
                  <a:noFill/>
                </a:ln>
                <a:solidFill>
                  <a:srgbClr val="333333"/>
                </a:solidFill>
                <a:effectLst/>
                <a:ea typeface="Times New Roman" pitchFamily="18" charset="0"/>
                <a:cs typeface="Calibri" pitchFamily="34" charset="0"/>
              </a:rPr>
              <a:t>“Я не буду касаться других Ваших более чем удивительных по содержанию и виртуозному исполнению стихотворений... Их оценка может быть дана только в будущем”.</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333333"/>
                </a:solidFill>
                <a:effectLst/>
                <a:ea typeface="Times New Roman" pitchFamily="18" charset="0"/>
                <a:cs typeface="Calibri" pitchFamily="34" charset="0"/>
              </a:rPr>
              <a:t>Органическая потребность познавать, отображать мир в стихах и красках помогали ему выстоять в нечеловеческих условиях, в которых он оказался. Не случайно между строк его стихотворения “Гиппократу” появляется такая запись: </a:t>
            </a:r>
            <a:r>
              <a:rPr kumimoji="0" lang="ru-RU" sz="1200" b="0" i="1" u="none" strike="noStrike" cap="none" normalizeH="0" baseline="0" dirty="0" smtClean="0">
                <a:ln>
                  <a:noFill/>
                </a:ln>
                <a:solidFill>
                  <a:srgbClr val="333333"/>
                </a:solidFill>
                <a:effectLst/>
                <a:ea typeface="Times New Roman" pitchFamily="18" charset="0"/>
                <a:cs typeface="Calibri" pitchFamily="34" charset="0"/>
              </a:rPr>
              <a:t>“5.1.43 г. Холод +5°С в камере, ветер дует насквозь. Жутко дрогнем. Кипятку не дают”.</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333333"/>
                </a:solidFill>
                <a:effectLst/>
                <a:ea typeface="Times New Roman" pitchFamily="18" charset="0"/>
                <a:cs typeface="Calibri" pitchFamily="34" charset="0"/>
              </a:rPr>
              <a:t>Глубокие философские размышления, новое мировосприятие позволили Чижевскому проникновенно и верно запечатлеть природу не только в стихах, но и в живописных творениях.</a:t>
            </a:r>
            <a:endParaRPr kumimoji="0" lang="ru-RU" sz="1200" b="0" i="0" u="none" strike="noStrike" cap="none" normalizeH="0" baseline="0" dirty="0" smtClean="0">
              <a:ln>
                <a:noFill/>
              </a:ln>
              <a:solidFill>
                <a:schemeClr val="tx1"/>
              </a:solidFill>
              <a:effectLst/>
            </a:endParaRPr>
          </a:p>
        </p:txBody>
      </p:sp>
      <p:pic>
        <p:nvPicPr>
          <p:cNvPr id="6" name="Рисунок 5" descr="Живопись Чижевского. Чижевский за мольбертом Кратово Подмосковье. Ионизаторы воздуха люстры Чижевского Мордовского университета"/>
          <p:cNvPicPr/>
          <p:nvPr/>
        </p:nvPicPr>
        <p:blipFill>
          <a:blip r:embed="rId3" cstate="print"/>
          <a:srcRect/>
          <a:stretch>
            <a:fillRect/>
          </a:stretch>
        </p:blipFill>
        <p:spPr bwMode="auto">
          <a:xfrm>
            <a:off x="7308304" y="1484784"/>
            <a:ext cx="1668338" cy="2524125"/>
          </a:xfrm>
          <a:prstGeom prst="rect">
            <a:avLst/>
          </a:prstGeom>
          <a:noFill/>
          <a:ln w="9525">
            <a:noFill/>
            <a:miter lim="800000"/>
            <a:headEnd/>
            <a:tailEnd/>
          </a:ln>
        </p:spPr>
      </p:pic>
      <p:sp>
        <p:nvSpPr>
          <p:cNvPr id="4813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8130" name="Рисунок 4" descr="Живопись Чижевского. Чижевский на фоне своих картин в  квартире на Звездном бульваре. Ионизаторы воздуха люстры Чижевского Мордовского университета"/>
          <p:cNvPicPr>
            <a:picLocks noChangeAspect="1" noChangeArrowheads="1"/>
          </p:cNvPicPr>
          <p:nvPr/>
        </p:nvPicPr>
        <p:blipFill>
          <a:blip r:embed="rId4" cstate="print"/>
          <a:srcRect/>
          <a:stretch>
            <a:fillRect/>
          </a:stretch>
        </p:blipFill>
        <p:spPr bwMode="auto">
          <a:xfrm>
            <a:off x="251520" y="4005064"/>
            <a:ext cx="1838325" cy="2638425"/>
          </a:xfrm>
          <a:prstGeom prst="rect">
            <a:avLst/>
          </a:prstGeom>
          <a:noFill/>
        </p:spPr>
      </p:pic>
      <p:sp>
        <p:nvSpPr>
          <p:cNvPr id="48132" name="Rectangle 4"/>
          <p:cNvSpPr>
            <a:spLocks noChangeArrowheads="1"/>
          </p:cNvSpPr>
          <p:nvPr/>
        </p:nvSpPr>
        <p:spPr bwMode="auto">
          <a:xfrm>
            <a:off x="7164288" y="4033160"/>
            <a:ext cx="1800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А.Л.Чижевский за мольбертом в </a:t>
            </a:r>
            <a:r>
              <a:rPr kumimoji="0" lang="ru-RU" sz="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Кратово</a:t>
            </a: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(Подмосковье)</a:t>
            </a:r>
            <a:endParaRPr kumimoji="0" lang="ru-RU" sz="1800" b="0" i="0" u="none" strike="noStrike" cap="none" normalizeH="0" baseline="0" dirty="0" smtClean="0">
              <a:ln>
                <a:noFill/>
              </a:ln>
              <a:solidFill>
                <a:schemeClr val="tx1"/>
              </a:solidFill>
              <a:effectLst/>
              <a:latin typeface="Arial" pitchFamily="34" charset="0"/>
            </a:endParaRPr>
          </a:p>
        </p:txBody>
      </p:sp>
      <p:sp>
        <p:nvSpPr>
          <p:cNvPr id="4813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8135" name="Rectangle 7"/>
          <p:cNvSpPr>
            <a:spLocks noChangeArrowheads="1"/>
          </p:cNvSpPr>
          <p:nvPr/>
        </p:nvSpPr>
        <p:spPr bwMode="auto">
          <a:xfrm>
            <a:off x="179512" y="1552420"/>
            <a:ext cx="7056784"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rPr>
              <a:t>Всего же ученым создано около 2000 законченных живописных произведений в самой разнообразной, по преимуществу смешанной технике: масло, темпера, акварель, гуашь, пастель, даже цветные карандаши. </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rPr>
              <a:t>Сохранилась лишь малая часть его живописных работ – около 400 акварелей, рисунков цветными карандашами, в основном периода 40-х - 50-х годов.</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rPr>
              <a:t>Самые ранние картины, написанные маслом на холсте, относятся к 1914 году и написаны в окрестностях Александровки – имения бабушки А.П. </a:t>
            </a:r>
            <a:r>
              <a:rPr kumimoji="0" lang="ru-RU" sz="1200" b="0" i="0" u="none" strike="noStrike" cap="none" normalizeH="0" baseline="0" dirty="0" err="1" smtClean="0">
                <a:ln>
                  <a:noFill/>
                </a:ln>
                <a:solidFill>
                  <a:srgbClr val="000000"/>
                </a:solidFill>
                <a:effectLst/>
                <a:ea typeface="Times New Roman" pitchFamily="18" charset="0"/>
              </a:rPr>
              <a:t>Невиандт</a:t>
            </a:r>
            <a:r>
              <a:rPr kumimoji="0" lang="ru-RU" sz="1200" b="0" i="0" u="none" strike="noStrike" cap="none" normalizeH="0" baseline="0" dirty="0" smtClean="0">
                <a:ln>
                  <a:noFill/>
                </a:ln>
                <a:solidFill>
                  <a:srgbClr val="000000"/>
                </a:solidFill>
                <a:effectLst/>
                <a:ea typeface="Times New Roman" pitchFamily="18" charset="0"/>
              </a:rPr>
              <a:t> на </a:t>
            </a:r>
            <a:r>
              <a:rPr kumimoji="0" lang="ru-RU" sz="1200" b="0" i="0" u="none" strike="noStrike" cap="none" normalizeH="0" baseline="0" dirty="0" err="1" smtClean="0">
                <a:ln>
                  <a:noFill/>
                </a:ln>
                <a:solidFill>
                  <a:srgbClr val="000000"/>
                </a:solidFill>
                <a:effectLst/>
                <a:ea typeface="Times New Roman" pitchFamily="18" charset="0"/>
              </a:rPr>
              <a:t>Брянщине</a:t>
            </a:r>
            <a:r>
              <a:rPr kumimoji="0" lang="ru-RU" sz="1200" b="0" i="0" u="none" strike="noStrike" cap="none" normalizeH="0" baseline="0" dirty="0" smtClean="0">
                <a:ln>
                  <a:noFill/>
                </a:ln>
                <a:solidFill>
                  <a:srgbClr val="000000"/>
                </a:solidFill>
                <a:effectLst/>
                <a:ea typeface="Times New Roman" pitchFamily="18" charset="0"/>
              </a:rPr>
              <a:t>.</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rPr>
              <a:t>Несколько картин, написанных также масляными красками, датированы 1937 и 1939 г., в период его отдыха на подмосковной даче </a:t>
            </a:r>
            <a:r>
              <a:rPr kumimoji="0" lang="ru-RU" sz="1200" b="0" i="0" u="none" strike="noStrike" cap="none" normalizeH="0" baseline="0" dirty="0" err="1" smtClean="0">
                <a:ln>
                  <a:noFill/>
                </a:ln>
                <a:solidFill>
                  <a:srgbClr val="000000"/>
                </a:solidFill>
                <a:effectLst/>
                <a:ea typeface="Times New Roman" pitchFamily="18" charset="0"/>
              </a:rPr>
              <a:t>Кратово</a:t>
            </a:r>
            <a:r>
              <a:rPr kumimoji="0" lang="ru-RU" sz="1200" b="0" i="0" u="none" strike="noStrike" cap="none" normalizeH="0" baseline="0" dirty="0" smtClean="0">
                <a:ln>
                  <a:noFill/>
                </a:ln>
                <a:solidFill>
                  <a:srgbClr val="000000"/>
                </a:solidFill>
                <a:effectLst/>
                <a:ea typeface="Times New Roman" pitchFamily="18" charset="0"/>
              </a:rPr>
              <a:t>.</a:t>
            </a:r>
            <a:r>
              <a:rPr kumimoji="0" lang="ru-RU" sz="1200" b="0" i="0" u="none" strike="noStrike" cap="none" normalizeH="0" baseline="0" dirty="0" smtClean="0">
                <a:ln>
                  <a:noFill/>
                </a:ln>
                <a:solidFill>
                  <a:schemeClr val="tx1"/>
                </a:solidFill>
                <a:effectLst/>
                <a:ea typeface="Times New Roman" pitchFamily="18" charset="0"/>
              </a:rPr>
              <a:t> </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rPr>
              <a:t>Следующая серия (одиннадцать) уже акварельных рисунков выполнена Чижевским летом 1941 года в </a:t>
            </a:r>
            <a:r>
              <a:rPr kumimoji="0" lang="ru-RU" sz="1200" b="0" i="0" u="none" strike="noStrike" cap="none" normalizeH="0" baseline="0" dirty="0" err="1" smtClean="0">
                <a:ln>
                  <a:noFill/>
                </a:ln>
                <a:solidFill>
                  <a:srgbClr val="000000"/>
                </a:solidFill>
                <a:effectLst/>
                <a:ea typeface="Times New Roman" pitchFamily="18" charset="0"/>
              </a:rPr>
              <a:t>Щелыково</a:t>
            </a:r>
            <a:r>
              <a:rPr kumimoji="0" lang="ru-RU" sz="1200" b="0" i="0" u="none" strike="noStrike" cap="none" normalizeH="0" baseline="0" dirty="0" smtClean="0">
                <a:ln>
                  <a:noFill/>
                </a:ln>
                <a:solidFill>
                  <a:srgbClr val="000000"/>
                </a:solidFill>
                <a:effectLst/>
                <a:ea typeface="Times New Roman" pitchFamily="18" charset="0"/>
              </a:rPr>
              <a:t> Костромской области в Доме отдыха актеров Малого театра.</a:t>
            </a:r>
            <a:endParaRPr kumimoji="0" lang="ru-RU" sz="1200" b="0" i="0" u="none" strike="noStrike" cap="none" normalizeH="0" baseline="0" dirty="0" smtClean="0">
              <a:ln>
                <a:noFill/>
              </a:ln>
              <a:solidFill>
                <a:schemeClr val="tx1"/>
              </a:solidFill>
              <a:effectLst/>
            </a:endParaRPr>
          </a:p>
        </p:txBody>
      </p:sp>
      <p:sp>
        <p:nvSpPr>
          <p:cNvPr id="48136" name="Rectangle 8"/>
          <p:cNvSpPr>
            <a:spLocks noChangeArrowheads="1"/>
          </p:cNvSpPr>
          <p:nvPr/>
        </p:nvSpPr>
        <p:spPr bwMode="auto">
          <a:xfrm>
            <a:off x="2123728" y="4371063"/>
            <a:ext cx="702027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Times New Roman" pitchFamily="18" charset="0"/>
              </a:rPr>
              <a:t>Главная же часть акварелей (их более 150) написана Чижевским в период его заключения и пребывания в </a:t>
            </a:r>
            <a:r>
              <a:rPr kumimoji="0" lang="ru-RU" sz="1200" b="0" i="0" u="none" strike="noStrike" cap="none" normalizeH="0" baseline="0" dirty="0" err="1" smtClean="0">
                <a:ln>
                  <a:noFill/>
                </a:ln>
                <a:solidFill>
                  <a:srgbClr val="000000"/>
                </a:solidFill>
                <a:effectLst/>
                <a:latin typeface="Calibri" pitchFamily="34" charset="0"/>
                <a:ea typeface="Times New Roman" pitchFamily="18" charset="0"/>
              </a:rPr>
              <a:t>Ивдельлаге</a:t>
            </a:r>
            <a:r>
              <a:rPr kumimoji="0" lang="ru-RU" sz="1200" b="0" i="0" u="none" strike="noStrike" cap="none" normalizeH="0" baseline="0" dirty="0" smtClean="0">
                <a:ln>
                  <a:noFill/>
                </a:ln>
                <a:solidFill>
                  <a:srgbClr val="000000"/>
                </a:solidFill>
                <a:effectLst/>
                <a:latin typeface="Calibri" pitchFamily="34" charset="0"/>
                <a:ea typeface="Times New Roman" pitchFamily="18" charset="0"/>
              </a:rPr>
              <a:t> Свердловской области, в </a:t>
            </a:r>
            <a:r>
              <a:rPr kumimoji="0" lang="ru-RU" sz="1200" b="0" i="0" u="none" strike="noStrike" cap="none" normalizeH="0" baseline="0" dirty="0" err="1" smtClean="0">
                <a:ln>
                  <a:noFill/>
                </a:ln>
                <a:solidFill>
                  <a:srgbClr val="000000"/>
                </a:solidFill>
                <a:effectLst/>
                <a:latin typeface="Calibri" pitchFamily="34" charset="0"/>
                <a:ea typeface="Times New Roman" pitchFamily="18" charset="0"/>
              </a:rPr>
              <a:t>Кучино</a:t>
            </a:r>
            <a:r>
              <a:rPr kumimoji="0" lang="ru-RU" sz="1200" b="0" i="0" u="none" strike="noStrike" cap="none" normalizeH="0" baseline="0" dirty="0" smtClean="0">
                <a:ln>
                  <a:noFill/>
                </a:ln>
                <a:solidFill>
                  <a:srgbClr val="000000"/>
                </a:solidFill>
                <a:effectLst/>
                <a:latin typeface="Calibri" pitchFamily="34" charset="0"/>
                <a:ea typeface="Times New Roman" pitchFamily="18" charset="0"/>
              </a:rPr>
              <a:t> под Москвой, в Долинском и Спасском отделениях </a:t>
            </a:r>
            <a:r>
              <a:rPr kumimoji="0" lang="ru-RU" sz="1200" b="0" i="0" u="none" strike="noStrike" cap="none" normalizeH="0" baseline="0" dirty="0" err="1" smtClean="0">
                <a:ln>
                  <a:noFill/>
                </a:ln>
                <a:solidFill>
                  <a:srgbClr val="000000"/>
                </a:solidFill>
                <a:effectLst/>
                <a:latin typeface="Calibri" pitchFamily="34" charset="0"/>
                <a:ea typeface="Times New Roman" pitchFamily="18" charset="0"/>
              </a:rPr>
              <a:t>Карлага</a:t>
            </a:r>
            <a:r>
              <a:rPr kumimoji="0" lang="ru-RU" sz="1200" b="0" i="0" u="none" strike="noStrike" cap="none" normalizeH="0" baseline="0" dirty="0" smtClean="0">
                <a:ln>
                  <a:noFill/>
                </a:ln>
                <a:solidFill>
                  <a:srgbClr val="000000"/>
                </a:solidFill>
                <a:effectLst/>
                <a:latin typeface="Calibri" pitchFamily="34" charset="0"/>
                <a:ea typeface="Times New Roman" pitchFamily="18" charset="0"/>
              </a:rPr>
              <a:t>, а также во время ссылки в Караганде. Последняя картина датирована 1957 годом.</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Times New Roman" pitchFamily="18" charset="0"/>
              </a:rPr>
              <a:t>Из них 178 хранятся в Государственном музее истории космонавтики (ГМИК) им. К.Э.Циолковского (Калуга) и 8 – в Калужском государственном объединенном краеведческом музее, 2 – в архиве Российской Академии наук, 1 – в Тамбовском музее истории медицины.</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Times New Roman" pitchFamily="18" charset="0"/>
              </a:rPr>
              <a:t>Некоторые полотна ученого находятся в частных собраниях: две своих картины он подарил К.В.Смирнову (Москва), десять – </a:t>
            </a:r>
            <a:r>
              <a:rPr kumimoji="0" lang="ru-RU" sz="1200" b="0" i="0" u="none" strike="noStrike" cap="none" normalizeH="0" baseline="0" dirty="0" err="1" smtClean="0">
                <a:ln>
                  <a:noFill/>
                </a:ln>
                <a:solidFill>
                  <a:srgbClr val="000000"/>
                </a:solidFill>
                <a:effectLst/>
                <a:latin typeface="Calibri" pitchFamily="34" charset="0"/>
                <a:ea typeface="Times New Roman" pitchFamily="18" charset="0"/>
              </a:rPr>
              <a:t>Г.Н.Перлатову</a:t>
            </a:r>
            <a:r>
              <a:rPr kumimoji="0" lang="ru-RU" sz="1200" b="0" i="0" u="none" strike="noStrike" cap="none" normalizeH="0" baseline="0" dirty="0" smtClean="0">
                <a:ln>
                  <a:noFill/>
                </a:ln>
                <a:solidFill>
                  <a:srgbClr val="000000"/>
                </a:solidFill>
                <a:effectLst/>
                <a:latin typeface="Calibri" pitchFamily="34" charset="0"/>
                <a:ea typeface="Times New Roman" pitchFamily="18" charset="0"/>
              </a:rPr>
              <a:t> (Калуга), одну (“Калужский базар”) – В.Е.Киселеву, внуку К.Э.Циолковского (Калуга).</a:t>
            </a:r>
            <a:endParaRPr kumimoji="0" lang="ru-RU" sz="1800" b="0" i="0" u="none" strike="noStrike" cap="none" normalizeH="0" baseline="0" dirty="0" smtClean="0">
              <a:ln>
                <a:noFill/>
              </a:ln>
              <a:solidFill>
                <a:schemeClr val="tx1"/>
              </a:solidFill>
              <a:effectLst/>
              <a:latin typeface="Arial" pitchFamily="34" charset="0"/>
            </a:endParaRPr>
          </a:p>
        </p:txBody>
      </p:sp>
      <p:sp>
        <p:nvSpPr>
          <p:cNvPr id="48137" name="Rectangle 9"/>
          <p:cNvSpPr>
            <a:spLocks noChangeArrowheads="1"/>
          </p:cNvSpPr>
          <p:nvPr/>
        </p:nvSpPr>
        <p:spPr bwMode="auto">
          <a:xfrm>
            <a:off x="2195736" y="6277648"/>
            <a:ext cx="266429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А.Л.Чижевский на фоне своих картин </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 своей квартире на "Звездном бульваре ". 1960 г.</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cover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47108" name="Rectangle 4"/>
          <p:cNvSpPr>
            <a:spLocks noChangeArrowheads="1"/>
          </p:cNvSpPr>
          <p:nvPr/>
        </p:nvSpPr>
        <p:spPr bwMode="auto">
          <a:xfrm>
            <a:off x="179512" y="62106"/>
            <a:ext cx="896448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1" i="0" u="none" strike="noStrike" cap="none" normalizeH="0" baseline="0" dirty="0" smtClean="0">
                <a:ln>
                  <a:noFill/>
                </a:ln>
                <a:solidFill>
                  <a:srgbClr val="000000"/>
                </a:solidFill>
                <a:effectLst/>
                <a:ea typeface="Times New Roman" pitchFamily="18" charset="0"/>
              </a:rPr>
              <a:t>Из воспоминаний А.Л.Чижевского. </a:t>
            </a:r>
            <a:r>
              <a:rPr kumimoji="0" lang="ru-RU" sz="1200" b="0" i="1" u="none" strike="noStrike" cap="none" normalizeH="0" baseline="0" dirty="0" smtClean="0">
                <a:ln>
                  <a:noFill/>
                </a:ln>
                <a:solidFill>
                  <a:srgbClr val="000000"/>
                </a:solidFill>
                <a:effectLst/>
                <a:ea typeface="Times New Roman" pitchFamily="18" charset="0"/>
              </a:rPr>
              <a:t>“В общей сложности на Калужском базаре, что около Ивановской церкви, за 1918-1922 годы было обменено на съестные припасы около ста картин «моей кисти». Возможно, что некоторые из моих картин до сих пор висят в колхозных домах, где-нибудь вблизи города Калуги”.</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rPr>
              <a:t>Свои первые уроки живописи А.Л.Чижевский получил, будучи семилетним мальчиком в Париже, где с ним занимался </a:t>
            </a:r>
            <a:r>
              <a:rPr kumimoji="0" lang="ru-RU" sz="1200" b="1" i="0" u="none" strike="noStrike" cap="none" normalizeH="0" baseline="0" dirty="0" smtClean="0">
                <a:ln>
                  <a:noFill/>
                </a:ln>
                <a:solidFill>
                  <a:srgbClr val="333333"/>
                </a:solidFill>
                <a:effectLst/>
                <a:ea typeface="Times New Roman" pitchFamily="18" charset="0"/>
                <a:cs typeface="Calibri" pitchFamily="34" charset="0"/>
              </a:rPr>
              <a:t>Гюстав </a:t>
            </a:r>
            <a:r>
              <a:rPr kumimoji="0" lang="ru-RU" sz="1200" b="1" i="0" u="none" strike="noStrike" cap="none" normalizeH="0" baseline="0" dirty="0" err="1" smtClean="0">
                <a:ln>
                  <a:noFill/>
                </a:ln>
                <a:solidFill>
                  <a:srgbClr val="333333"/>
                </a:solidFill>
                <a:effectLst/>
                <a:ea typeface="Times New Roman" pitchFamily="18" charset="0"/>
                <a:cs typeface="Calibri" pitchFamily="34" charset="0"/>
              </a:rPr>
              <a:t>Нодье</a:t>
            </a:r>
            <a:r>
              <a:rPr kumimoji="0" lang="ru-RU" sz="1200" b="0" i="0" u="none" strike="noStrike" cap="none" normalizeH="0" baseline="0" dirty="0" smtClean="0">
                <a:ln>
                  <a:noFill/>
                </a:ln>
                <a:solidFill>
                  <a:srgbClr val="000000"/>
                </a:solidFill>
                <a:effectLst/>
                <a:ea typeface="Times New Roman" pitchFamily="18" charset="0"/>
              </a:rPr>
              <a:t> – талантливый последователь плеяды импрессионистов, ученик одного из основоположников этого направления живописи Э.Дега. Большое влияние на развитие художественного вкуса оказали и путешествия Шуры с родителями по Италии, Франции, Египту, Греции, где он знакомился с культурой этих стран. А окрепнуть и окончательно сформироваться его художественным способностям помогли посещения богатейших музеев, художественных выставок и библиотек Парижа – вся общая атмосфера “столицы мирового искусства”, к которой его приобщали родные.</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rPr>
              <a:t>В то время импрессионизм стал почти классикой. Слово “импрессионизм” происходит от французского слова, означающего “впечатление”. Импрессионизм зародился в 1860-х годах во Франции, когда живопись Эдуарда Моне, Огюста Ренуара и Эдгара Дега внесли в искусство разнообразие, динамику и сложность современного городского быта, свежесть и непосредственность восприятия мира.</a:t>
            </a:r>
          </a:p>
          <a:p>
            <a:pPr lvl="0" algn="just" eaLnBrk="0" fontAlgn="base" hangingPunct="0">
              <a:spcBef>
                <a:spcPct val="0"/>
              </a:spcBef>
              <a:spcAft>
                <a:spcPts val="600"/>
              </a:spcAft>
            </a:pPr>
            <a:r>
              <a:rPr lang="ru-RU" sz="1200" dirty="0" smtClean="0"/>
              <a:t>Импрессионисты стремились запечатлеть реальный мир в его подвижности и изменчивости, правдиво передать мгновения жизни.</a:t>
            </a:r>
          </a:p>
          <a:p>
            <a:pPr lvl="0" algn="just" eaLnBrk="0" fontAlgn="base" hangingPunct="0">
              <a:spcBef>
                <a:spcPct val="0"/>
              </a:spcBef>
              <a:spcAft>
                <a:spcPts val="600"/>
              </a:spcAft>
            </a:pPr>
            <a:endParaRPr kumimoji="0" lang="ru-RU" sz="1200" b="0" i="0" u="none" strike="noStrike" cap="none" normalizeH="0" baseline="0" dirty="0" smtClean="0">
              <a:ln>
                <a:noFill/>
              </a:ln>
              <a:solidFill>
                <a:schemeClr val="tx1"/>
              </a:solidFill>
              <a:effectLst/>
            </a:endParaRPr>
          </a:p>
        </p:txBody>
      </p:sp>
      <p:sp>
        <p:nvSpPr>
          <p:cNvPr id="47109" name="Rectangle 5"/>
          <p:cNvSpPr>
            <a:spLocks noChangeArrowheads="1"/>
          </p:cNvSpPr>
          <p:nvPr/>
        </p:nvSpPr>
        <p:spPr bwMode="auto">
          <a:xfrm>
            <a:off x="4572000" y="3059959"/>
            <a:ext cx="3240360" cy="30315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3538"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А над тобой, на страшной высоте,</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363538"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Железный ритм, как облачные строи,</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363538"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Поющие в священной наготе,</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363538"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Свергают вниз размерные устои.</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363538"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 укротив неистовых коней,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363538"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Небесных всадников, одним мгновеньем</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363538"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Ты вспышки неожиданных огней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363538"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По строкам рассыпаешь мановеньем!</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363538"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Но зорко бди и мысль не остужай,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363538"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Дабы бессмыслица – хаос звучаний,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363538"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Во имя рифм, не пролилась на край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363538"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Твоих </a:t>
            </a:r>
            <a:r>
              <a:rPr kumimoji="0" lang="ru-RU" sz="1000" b="1"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аполлинийских</a:t>
            </a: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начертаний.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363538"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Так мир живет… Видения свои</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363538"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Таит он за оградой скучной.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363538"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Внемли, поэт, – они твои –</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363538"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Шумят толпой </a:t>
            </a:r>
            <a:r>
              <a:rPr kumimoji="0" lang="ru-RU" sz="1000" b="1"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тысячезвучной</a:t>
            </a: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363538" algn="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ru-RU"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363538" algn="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000000"/>
                </a:solidFill>
                <a:effectLst/>
                <a:latin typeface="Calibri" pitchFamily="34" charset="0"/>
                <a:ea typeface="Times New Roman" pitchFamily="18" charset="0"/>
              </a:rPr>
              <a:t>А.Л.Чижевский.</a:t>
            </a:r>
            <a:endParaRPr kumimoji="0" lang="ru-RU" sz="1800" b="0" i="0" u="none" strike="noStrike" cap="none" normalizeH="0" baseline="0" dirty="0" smtClean="0">
              <a:ln>
                <a:noFill/>
              </a:ln>
              <a:solidFill>
                <a:schemeClr val="tx1"/>
              </a:solidFill>
              <a:effectLst/>
              <a:latin typeface="Arial" pitchFamily="34" charset="0"/>
            </a:endParaRPr>
          </a:p>
        </p:txBody>
      </p:sp>
      <p:sp>
        <p:nvSpPr>
          <p:cNvPr id="10" name="Прямоугольник 9"/>
          <p:cNvSpPr/>
          <p:nvPr/>
        </p:nvSpPr>
        <p:spPr>
          <a:xfrm>
            <a:off x="755576" y="3068960"/>
            <a:ext cx="3384376" cy="2554545"/>
          </a:xfrm>
          <a:prstGeom prst="rect">
            <a:avLst/>
          </a:prstGeom>
        </p:spPr>
        <p:txBody>
          <a:bodyPr wrap="square">
            <a:spAutoFit/>
          </a:bodyPr>
          <a:lstStyle/>
          <a:p>
            <a:pPr lvl="0" indent="363538" fontAlgn="base">
              <a:spcBef>
                <a:spcPct val="0"/>
              </a:spcBef>
              <a:spcAft>
                <a:spcPct val="0"/>
              </a:spcAft>
            </a:pPr>
            <a:r>
              <a:rPr lang="ru-RU" sz="1000" b="1" i="1" dirty="0" smtClean="0">
                <a:solidFill>
                  <a:srgbClr val="000000"/>
                </a:solidFill>
                <a:latin typeface="Arial" pitchFamily="34" charset="0"/>
                <a:ea typeface="Times New Roman" pitchFamily="18" charset="0"/>
                <a:cs typeface="Arial" pitchFamily="34" charset="0"/>
              </a:rPr>
              <a:t>Мгновенья есть – познай природу их!</a:t>
            </a:r>
            <a:endParaRPr lang="ru-RU" sz="1000" dirty="0" smtClean="0">
              <a:latin typeface="Arial" pitchFamily="34" charset="0"/>
              <a:cs typeface="Arial" pitchFamily="34" charset="0"/>
            </a:endParaRPr>
          </a:p>
          <a:p>
            <a:pPr lvl="0" indent="363538" eaLnBrk="0" fontAlgn="base" hangingPunct="0">
              <a:spcBef>
                <a:spcPct val="0"/>
              </a:spcBef>
              <a:spcAft>
                <a:spcPct val="0"/>
              </a:spcAft>
            </a:pPr>
            <a:r>
              <a:rPr lang="ru-RU" sz="1000" b="1" i="1" dirty="0" smtClean="0">
                <a:solidFill>
                  <a:srgbClr val="000000"/>
                </a:solidFill>
                <a:latin typeface="Arial" pitchFamily="34" charset="0"/>
                <a:ea typeface="Times New Roman" pitchFamily="18" charset="0"/>
                <a:cs typeface="Arial" pitchFamily="34" charset="0"/>
              </a:rPr>
              <a:t>Порой сидишь и дремлется невольно,</a:t>
            </a:r>
            <a:endParaRPr lang="ru-RU" sz="1000" dirty="0" smtClean="0">
              <a:latin typeface="Arial" pitchFamily="34" charset="0"/>
              <a:cs typeface="Arial" pitchFamily="34" charset="0"/>
            </a:endParaRPr>
          </a:p>
          <a:p>
            <a:pPr lvl="0" indent="363538" eaLnBrk="0" fontAlgn="base" hangingPunct="0">
              <a:spcBef>
                <a:spcPct val="0"/>
              </a:spcBef>
              <a:spcAft>
                <a:spcPct val="0"/>
              </a:spcAft>
            </a:pPr>
            <a:r>
              <a:rPr lang="ru-RU" sz="1000" b="1" i="1" dirty="0" smtClean="0">
                <a:solidFill>
                  <a:srgbClr val="000000"/>
                </a:solidFill>
                <a:latin typeface="Arial" pitchFamily="34" charset="0"/>
                <a:ea typeface="Times New Roman" pitchFamily="18" charset="0"/>
                <a:cs typeface="Arial" pitchFamily="34" charset="0"/>
              </a:rPr>
              <a:t>Ползет, как черепаха, стих,</a:t>
            </a:r>
            <a:endParaRPr lang="ru-RU" sz="1000" dirty="0" smtClean="0">
              <a:latin typeface="Arial" pitchFamily="34" charset="0"/>
              <a:cs typeface="Arial" pitchFamily="34" charset="0"/>
            </a:endParaRPr>
          </a:p>
          <a:p>
            <a:pPr lvl="0" indent="363538" eaLnBrk="0" fontAlgn="base" hangingPunct="0">
              <a:spcBef>
                <a:spcPct val="0"/>
              </a:spcBef>
              <a:spcAft>
                <a:spcPct val="0"/>
              </a:spcAft>
            </a:pPr>
            <a:r>
              <a:rPr lang="ru-RU" sz="1000" b="1" i="1" dirty="0" smtClean="0">
                <a:solidFill>
                  <a:srgbClr val="000000"/>
                </a:solidFill>
                <a:latin typeface="Arial" pitchFamily="34" charset="0"/>
                <a:ea typeface="Times New Roman" pitchFamily="18" charset="0"/>
                <a:cs typeface="Arial" pitchFamily="34" charset="0"/>
              </a:rPr>
              <a:t>А не блистает своевольно…</a:t>
            </a:r>
            <a:endParaRPr lang="ru-RU" sz="1000" dirty="0" smtClean="0">
              <a:latin typeface="Arial" pitchFamily="34" charset="0"/>
              <a:cs typeface="Arial" pitchFamily="34" charset="0"/>
            </a:endParaRPr>
          </a:p>
          <a:p>
            <a:pPr lvl="0" indent="363538" eaLnBrk="0" fontAlgn="base" hangingPunct="0">
              <a:spcBef>
                <a:spcPct val="0"/>
              </a:spcBef>
              <a:spcAft>
                <a:spcPct val="0"/>
              </a:spcAft>
            </a:pPr>
            <a:r>
              <a:rPr lang="ru-RU" sz="1000" b="1" i="1" dirty="0" smtClean="0">
                <a:solidFill>
                  <a:srgbClr val="000000"/>
                </a:solidFill>
                <a:latin typeface="Arial" pitchFamily="34" charset="0"/>
                <a:ea typeface="Times New Roman" pitchFamily="18" charset="0"/>
                <a:cs typeface="Arial" pitchFamily="34" charset="0"/>
              </a:rPr>
              <a:t>Но яркий луч вдруг сумрак озарил,</a:t>
            </a:r>
            <a:endParaRPr lang="ru-RU" sz="1000" dirty="0" smtClean="0">
              <a:latin typeface="Arial" pitchFamily="34" charset="0"/>
              <a:cs typeface="Arial" pitchFamily="34" charset="0"/>
            </a:endParaRPr>
          </a:p>
          <a:p>
            <a:pPr lvl="0" indent="363538" eaLnBrk="0" fontAlgn="base" hangingPunct="0">
              <a:spcBef>
                <a:spcPct val="0"/>
              </a:spcBef>
              <a:spcAft>
                <a:spcPct val="0"/>
              </a:spcAft>
            </a:pPr>
            <a:r>
              <a:rPr lang="ru-RU" sz="1000" b="1" i="1" dirty="0" smtClean="0">
                <a:solidFill>
                  <a:srgbClr val="000000"/>
                </a:solidFill>
                <a:latin typeface="Arial" pitchFamily="34" charset="0"/>
                <a:ea typeface="Times New Roman" pitchFamily="18" charset="0"/>
                <a:cs typeface="Arial" pitchFamily="34" charset="0"/>
              </a:rPr>
              <a:t>И мысль твоя рванулась, точно птица,</a:t>
            </a:r>
            <a:endParaRPr lang="ru-RU" sz="1000" dirty="0" smtClean="0">
              <a:latin typeface="Arial" pitchFamily="34" charset="0"/>
              <a:cs typeface="Arial" pitchFamily="34" charset="0"/>
            </a:endParaRPr>
          </a:p>
          <a:p>
            <a:pPr lvl="0" indent="363538" eaLnBrk="0" fontAlgn="base" hangingPunct="0">
              <a:spcBef>
                <a:spcPct val="0"/>
              </a:spcBef>
              <a:spcAft>
                <a:spcPct val="0"/>
              </a:spcAft>
            </a:pPr>
            <a:r>
              <a:rPr lang="ru-RU" sz="1000" b="1" i="1" dirty="0" smtClean="0">
                <a:solidFill>
                  <a:srgbClr val="000000"/>
                </a:solidFill>
                <a:latin typeface="Arial" pitchFamily="34" charset="0"/>
                <a:ea typeface="Times New Roman" pitchFamily="18" charset="0"/>
                <a:cs typeface="Arial" pitchFamily="34" charset="0"/>
              </a:rPr>
              <a:t>И этот свет действительность затмил,</a:t>
            </a:r>
            <a:endParaRPr lang="ru-RU" sz="1000" dirty="0" smtClean="0">
              <a:latin typeface="Arial" pitchFamily="34" charset="0"/>
              <a:cs typeface="Arial" pitchFamily="34" charset="0"/>
            </a:endParaRPr>
          </a:p>
          <a:p>
            <a:pPr lvl="0" indent="363538" eaLnBrk="0" fontAlgn="base" hangingPunct="0">
              <a:spcBef>
                <a:spcPct val="0"/>
              </a:spcBef>
              <a:spcAft>
                <a:spcPct val="0"/>
              </a:spcAft>
            </a:pPr>
            <a:r>
              <a:rPr lang="ru-RU" sz="1000" b="1" i="1" dirty="0" smtClean="0">
                <a:solidFill>
                  <a:srgbClr val="000000"/>
                </a:solidFill>
                <a:latin typeface="Arial" pitchFamily="34" charset="0"/>
                <a:ea typeface="Times New Roman" pitchFamily="18" charset="0"/>
                <a:cs typeface="Arial" pitchFamily="34" charset="0"/>
              </a:rPr>
              <a:t>И образов промчалась вереница.</a:t>
            </a:r>
            <a:endParaRPr lang="ru-RU" sz="1000" dirty="0" smtClean="0">
              <a:latin typeface="Arial" pitchFamily="34" charset="0"/>
              <a:cs typeface="Arial" pitchFamily="34" charset="0"/>
            </a:endParaRPr>
          </a:p>
          <a:p>
            <a:pPr lvl="0" indent="363538" eaLnBrk="0" fontAlgn="base" hangingPunct="0">
              <a:spcBef>
                <a:spcPct val="0"/>
              </a:spcBef>
              <a:spcAft>
                <a:spcPct val="0"/>
              </a:spcAft>
            </a:pPr>
            <a:r>
              <a:rPr lang="ru-RU" sz="1000" b="1" i="1" dirty="0" smtClean="0">
                <a:solidFill>
                  <a:srgbClr val="000000"/>
                </a:solidFill>
                <a:latin typeface="Arial" pitchFamily="34" charset="0"/>
                <a:ea typeface="Times New Roman" pitchFamily="18" charset="0"/>
                <a:cs typeface="Arial" pitchFamily="34" charset="0"/>
              </a:rPr>
              <a:t>Не выразят их тусклые слова,</a:t>
            </a:r>
            <a:endParaRPr lang="ru-RU" sz="1000" dirty="0" smtClean="0">
              <a:latin typeface="Arial" pitchFamily="34" charset="0"/>
              <a:cs typeface="Arial" pitchFamily="34" charset="0"/>
            </a:endParaRPr>
          </a:p>
          <a:p>
            <a:pPr lvl="0" indent="363538" eaLnBrk="0" fontAlgn="base" hangingPunct="0">
              <a:spcBef>
                <a:spcPct val="0"/>
              </a:spcBef>
              <a:spcAft>
                <a:spcPct val="0"/>
              </a:spcAft>
            </a:pPr>
            <a:r>
              <a:rPr lang="ru-RU" sz="1000" b="1" i="1" dirty="0" smtClean="0">
                <a:solidFill>
                  <a:srgbClr val="000000"/>
                </a:solidFill>
                <a:latin typeface="Arial" pitchFamily="34" charset="0"/>
                <a:ea typeface="Times New Roman" pitchFamily="18" charset="0"/>
                <a:cs typeface="Arial" pitchFamily="34" charset="0"/>
              </a:rPr>
              <a:t>А изольют – мучительные звуки,</a:t>
            </a:r>
            <a:endParaRPr lang="ru-RU" sz="1000" dirty="0" smtClean="0">
              <a:latin typeface="Arial" pitchFamily="34" charset="0"/>
              <a:cs typeface="Arial" pitchFamily="34" charset="0"/>
            </a:endParaRPr>
          </a:p>
          <a:p>
            <a:pPr lvl="0" indent="363538" eaLnBrk="0" fontAlgn="base" hangingPunct="0">
              <a:spcBef>
                <a:spcPct val="0"/>
              </a:spcBef>
              <a:spcAft>
                <a:spcPct val="0"/>
              </a:spcAft>
            </a:pPr>
            <a:r>
              <a:rPr lang="ru-RU" sz="1000" b="1" i="1" dirty="0" smtClean="0">
                <a:solidFill>
                  <a:srgbClr val="000000"/>
                </a:solidFill>
                <a:latin typeface="Arial" pitchFamily="34" charset="0"/>
                <a:ea typeface="Times New Roman" pitchFamily="18" charset="0"/>
                <a:cs typeface="Arial" pitchFamily="34" charset="0"/>
              </a:rPr>
              <a:t>И кружится в хаосе голова,</a:t>
            </a:r>
            <a:endParaRPr lang="ru-RU" sz="1000" dirty="0" smtClean="0">
              <a:latin typeface="Arial" pitchFamily="34" charset="0"/>
              <a:cs typeface="Arial" pitchFamily="34" charset="0"/>
            </a:endParaRPr>
          </a:p>
          <a:p>
            <a:pPr lvl="0" indent="363538" eaLnBrk="0" fontAlgn="base" hangingPunct="0">
              <a:spcBef>
                <a:spcPct val="0"/>
              </a:spcBef>
              <a:spcAft>
                <a:spcPct val="0"/>
              </a:spcAft>
            </a:pPr>
            <a:r>
              <a:rPr lang="ru-RU" sz="1000" b="1" i="1" dirty="0" smtClean="0">
                <a:solidFill>
                  <a:srgbClr val="000000"/>
                </a:solidFill>
                <a:latin typeface="Arial" pitchFamily="34" charset="0"/>
                <a:ea typeface="Times New Roman" pitchFamily="18" charset="0"/>
                <a:cs typeface="Arial" pitchFamily="34" charset="0"/>
              </a:rPr>
              <a:t>Трепещут, холодеют руки.</a:t>
            </a:r>
            <a:endParaRPr lang="ru-RU" sz="1000" dirty="0" smtClean="0">
              <a:latin typeface="Arial" pitchFamily="34" charset="0"/>
              <a:cs typeface="Arial" pitchFamily="34" charset="0"/>
            </a:endParaRPr>
          </a:p>
          <a:p>
            <a:pPr lvl="0" indent="363538" eaLnBrk="0" fontAlgn="base" hangingPunct="0">
              <a:spcBef>
                <a:spcPct val="0"/>
              </a:spcBef>
              <a:spcAft>
                <a:spcPct val="0"/>
              </a:spcAft>
            </a:pPr>
            <a:r>
              <a:rPr lang="ru-RU" sz="1000" b="1" i="1" dirty="0" smtClean="0">
                <a:solidFill>
                  <a:srgbClr val="000000"/>
                </a:solidFill>
                <a:latin typeface="Arial" pitchFamily="34" charset="0"/>
                <a:ea typeface="Times New Roman" pitchFamily="18" charset="0"/>
                <a:cs typeface="Arial" pitchFamily="34" charset="0"/>
              </a:rPr>
              <a:t>И мир шумит, и </a:t>
            </a:r>
            <a:r>
              <a:rPr lang="ru-RU" sz="1000" b="1" i="1" dirty="0" err="1" smtClean="0">
                <a:solidFill>
                  <a:srgbClr val="000000"/>
                </a:solidFill>
                <a:latin typeface="Arial" pitchFamily="34" charset="0"/>
                <a:ea typeface="Times New Roman" pitchFamily="18" charset="0"/>
                <a:cs typeface="Arial" pitchFamily="34" charset="0"/>
              </a:rPr>
              <a:t>быстролетный</a:t>
            </a:r>
            <a:r>
              <a:rPr lang="ru-RU" sz="1000" b="1" i="1" dirty="0" smtClean="0">
                <a:solidFill>
                  <a:srgbClr val="000000"/>
                </a:solidFill>
                <a:latin typeface="Arial" pitchFamily="34" charset="0"/>
                <a:ea typeface="Times New Roman" pitchFamily="18" charset="0"/>
                <a:cs typeface="Arial" pitchFamily="34" charset="0"/>
              </a:rPr>
              <a:t> рой</a:t>
            </a:r>
            <a:endParaRPr lang="ru-RU" sz="1000" dirty="0" smtClean="0">
              <a:latin typeface="Arial" pitchFamily="34" charset="0"/>
              <a:cs typeface="Arial" pitchFamily="34" charset="0"/>
            </a:endParaRPr>
          </a:p>
          <a:p>
            <a:pPr lvl="0" indent="363538" eaLnBrk="0" fontAlgn="base" hangingPunct="0">
              <a:spcBef>
                <a:spcPct val="0"/>
              </a:spcBef>
              <a:spcAft>
                <a:spcPct val="0"/>
              </a:spcAft>
            </a:pPr>
            <a:r>
              <a:rPr lang="ru-RU" sz="1000" b="1" i="1" dirty="0" smtClean="0">
                <a:solidFill>
                  <a:srgbClr val="000000"/>
                </a:solidFill>
                <a:latin typeface="Arial" pitchFamily="34" charset="0"/>
                <a:ea typeface="Times New Roman" pitchFamily="18" charset="0"/>
                <a:cs typeface="Arial" pitchFamily="34" charset="0"/>
              </a:rPr>
              <a:t>Звучаний, ускользающих намеков</a:t>
            </a:r>
            <a:endParaRPr lang="ru-RU" sz="1000" dirty="0" smtClean="0">
              <a:latin typeface="Arial" pitchFamily="34" charset="0"/>
              <a:cs typeface="Arial" pitchFamily="34" charset="0"/>
            </a:endParaRPr>
          </a:p>
          <a:p>
            <a:pPr lvl="0" indent="363538" eaLnBrk="0" fontAlgn="base" hangingPunct="0">
              <a:spcBef>
                <a:spcPct val="0"/>
              </a:spcBef>
              <a:spcAft>
                <a:spcPct val="0"/>
              </a:spcAft>
            </a:pPr>
            <a:r>
              <a:rPr lang="ru-RU" sz="1000" b="1" i="1" dirty="0" smtClean="0">
                <a:solidFill>
                  <a:srgbClr val="000000"/>
                </a:solidFill>
                <a:latin typeface="Arial" pitchFamily="34" charset="0"/>
                <a:ea typeface="Times New Roman" pitchFamily="18" charset="0"/>
                <a:cs typeface="Arial" pitchFamily="34" charset="0"/>
              </a:rPr>
              <a:t>Объял тебя колдующей игрой,</a:t>
            </a:r>
            <a:endParaRPr lang="ru-RU" sz="1000" dirty="0" smtClean="0">
              <a:latin typeface="Arial" pitchFamily="34" charset="0"/>
              <a:cs typeface="Arial" pitchFamily="34" charset="0"/>
            </a:endParaRPr>
          </a:p>
          <a:p>
            <a:pPr lvl="0" indent="363538" eaLnBrk="0" fontAlgn="base" hangingPunct="0">
              <a:spcBef>
                <a:spcPct val="0"/>
              </a:spcBef>
              <a:spcAft>
                <a:spcPct val="0"/>
              </a:spcAft>
            </a:pPr>
            <a:r>
              <a:rPr lang="ru-RU" sz="1000" b="1" i="1" dirty="0" smtClean="0">
                <a:solidFill>
                  <a:srgbClr val="000000"/>
                </a:solidFill>
                <a:latin typeface="Arial" pitchFamily="34" charset="0"/>
                <a:ea typeface="Times New Roman" pitchFamily="18" charset="0"/>
                <a:cs typeface="Arial" pitchFamily="34" charset="0"/>
              </a:rPr>
              <a:t>Стремительно врываясь издалека…</a:t>
            </a:r>
            <a:endParaRPr lang="ru-RU" sz="1000" dirty="0" smtClean="0">
              <a:latin typeface="Arial" pitchFamily="34" charset="0"/>
              <a:cs typeface="Arial" pitchFamily="34" charset="0"/>
            </a:endParaRPr>
          </a:p>
        </p:txBody>
      </p:sp>
    </p:spTree>
  </p:cSld>
  <p:clrMapOvr>
    <a:masterClrMapping/>
  </p:clrMapOvr>
  <p:transition>
    <p:cover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46081" name="Rectangle 1"/>
          <p:cNvSpPr>
            <a:spLocks noChangeArrowheads="1"/>
          </p:cNvSpPr>
          <p:nvPr/>
        </p:nvSpPr>
        <p:spPr bwMode="auto">
          <a:xfrm>
            <a:off x="179512" y="159688"/>
            <a:ext cx="8964488" cy="30931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0" i="0" u="none" strike="noStrike" cap="none" normalizeH="0" baseline="0" dirty="0" smtClean="0">
                <a:ln>
                  <a:noFill/>
                </a:ln>
                <a:effectLst/>
                <a:ea typeface="Times New Roman" pitchFamily="18" charset="0"/>
              </a:rPr>
              <a:t>При своем появлении импрессионизм подвергался нападкам официальных кругов, публики и прессы, поскольку он нес новые темы и новые формы восприятия мира. В творчестве импрессионистов нет анализа и оценки явлений социальной действительности, как у художников-передвижников (И.Н.Крамской, И.Н.Репин, В.И.Суриков, В.Г.Перов и др.) Классик импрессионистического искусства Поль </a:t>
            </a:r>
            <a:r>
              <a:rPr kumimoji="0" lang="ru-RU" sz="1200" b="0" i="0" u="none" strike="noStrike" cap="none" normalizeH="0" baseline="0" dirty="0" err="1" smtClean="0">
                <a:ln>
                  <a:noFill/>
                </a:ln>
                <a:effectLst/>
                <a:ea typeface="Times New Roman" pitchFamily="18" charset="0"/>
              </a:rPr>
              <a:t>Сезан</a:t>
            </a:r>
            <a:r>
              <a:rPr kumimoji="0" lang="ru-RU" sz="1200" b="0" i="0" u="none" strike="noStrike" cap="none" normalizeH="0" baseline="0" dirty="0" smtClean="0">
                <a:ln>
                  <a:noFill/>
                </a:ln>
                <a:effectLst/>
                <a:ea typeface="Times New Roman" pitchFamily="18" charset="0"/>
              </a:rPr>
              <a:t> сказал про импрессионистов, что они размышляют с кистью в руках, то есть художник-импрессионист через картину передает кистью свои впечатления и побуждает к размышлениям. А не созвучно ли это с философской поэзией, которая тоже через стих передает размышления автора? Конечно. Так соединим эти два потока размышлений и направим их в одно русло – в русло познания богатства внутреннего мира многогранного гения А.Л.Чижевского.</a:t>
            </a:r>
            <a:endParaRPr kumimoji="0" lang="ru-RU" sz="12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1" i="0" u="none" strike="noStrike" cap="none" normalizeH="0" baseline="0" dirty="0" smtClean="0">
                <a:ln>
                  <a:noFill/>
                </a:ln>
                <a:effectLst/>
                <a:ea typeface="Times New Roman" pitchFamily="18" charset="0"/>
                <a:cs typeface="Calibri" pitchFamily="34" charset="0"/>
              </a:rPr>
              <a:t>Импрессионизм</a:t>
            </a:r>
            <a:r>
              <a:rPr kumimoji="0" lang="ru-RU" sz="1200" b="0" i="0" u="none" strike="noStrike" cap="none" normalizeH="0" baseline="0" dirty="0" smtClean="0">
                <a:ln>
                  <a:noFill/>
                </a:ln>
                <a:effectLst/>
                <a:ea typeface="Times New Roman" pitchFamily="18" charset="0"/>
                <a:cs typeface="Calibri" pitchFamily="34" charset="0"/>
              </a:rPr>
              <a:t> оказал большое влияние на формирование его как художника, он открыл ему глаза на непосредственную, живописную и чувственную прелесть солнечного света, показал ему трепетание красок на поверхности предметов и в пространстве между ними. “Пейзажем настроения” называли немцы импрессионистские пейзажи, ибо здесь живописец становится поэтом.</a:t>
            </a:r>
            <a:endParaRPr kumimoji="0" lang="ru-RU" sz="12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effectLst/>
                <a:ea typeface="Times New Roman" pitchFamily="18" charset="0"/>
              </a:rPr>
              <a:t>Чижевский был страстно влюблен в окружающий его мир. Будучи учеником импрессионистов, он, подобно учителям, в полотнах передавал свое впечатление от увиденного. И золотой огонь красок, и особая лиричность навсегда вошли в яркие картины А.Л.Чижевского, в его стихотворные строки, стали чертой стиля мышления ученого. </a:t>
            </a:r>
            <a:endParaRPr kumimoji="0" lang="ru-RU" sz="12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effectLst/>
                <a:ea typeface="Times New Roman" pitchFamily="18" charset="0"/>
                <a:cs typeface="Calibri" pitchFamily="34" charset="0"/>
              </a:rPr>
              <a:t>Взяв у импрессионистов отдельные моменты, Чижевский, бесспорно, нашел свой художественный язык. С 1911 года он работает и гуашью, и акварелью, и цветными карандашами, чего не делали импрессионисты. </a:t>
            </a:r>
            <a:endParaRPr kumimoji="0" lang="ru-RU" sz="1200" b="0" i="0" u="none" strike="noStrike" cap="none" normalizeH="0" baseline="0" dirty="0" smtClean="0">
              <a:ln>
                <a:noFill/>
              </a:ln>
              <a:effectLst/>
            </a:endParaRPr>
          </a:p>
        </p:txBody>
      </p:sp>
      <p:pic>
        <p:nvPicPr>
          <p:cNvPr id="6" name="Рисунок 5" descr="http://xn--80aedgelrc7abnlgh1f9e.xn--p1ai/LC/Dopoln/Sem/Uroki/07/Urok07_image001.jpg"/>
          <p:cNvPicPr/>
          <p:nvPr/>
        </p:nvPicPr>
        <p:blipFill>
          <a:blip r:embed="rId3" cstate="print"/>
          <a:srcRect/>
          <a:stretch>
            <a:fillRect/>
          </a:stretch>
        </p:blipFill>
        <p:spPr bwMode="auto">
          <a:xfrm>
            <a:off x="179512" y="3284984"/>
            <a:ext cx="2376264" cy="2134741"/>
          </a:xfrm>
          <a:prstGeom prst="rect">
            <a:avLst/>
          </a:prstGeom>
          <a:noFill/>
          <a:ln w="9525">
            <a:noFill/>
            <a:miter lim="800000"/>
            <a:headEnd/>
            <a:tailEnd/>
          </a:ln>
        </p:spPr>
      </p:pic>
      <p:sp>
        <p:nvSpPr>
          <p:cNvPr id="46083"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6084" name="Rectangle 4"/>
          <p:cNvSpPr>
            <a:spLocks noChangeArrowheads="1"/>
          </p:cNvSpPr>
          <p:nvPr/>
        </p:nvSpPr>
        <p:spPr bwMode="auto">
          <a:xfrm>
            <a:off x="2627784" y="3140968"/>
            <a:ext cx="6516216" cy="24224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0" i="0" u="none" strike="noStrike" cap="none" normalizeH="0" baseline="0" dirty="0" smtClean="0">
                <a:ln>
                  <a:noFill/>
                </a:ln>
                <a:effectLst/>
                <a:ea typeface="Times New Roman" pitchFamily="18" charset="0"/>
              </a:rPr>
              <a:t>Пейзажи А.Л.Чижевского 10-30-х годов. в подавляющем большинстве выполнены с натуры и имеют точный адрес: “Дорога в Александровку”, “Сосновый лес в солнечный день. </a:t>
            </a:r>
            <a:r>
              <a:rPr kumimoji="0" lang="ru-RU" sz="1200" b="0" i="0" u="none" strike="noStrike" cap="none" normalizeH="0" baseline="0" dirty="0" err="1" smtClean="0">
                <a:ln>
                  <a:noFill/>
                </a:ln>
                <a:effectLst/>
                <a:ea typeface="Times New Roman" pitchFamily="18" charset="0"/>
              </a:rPr>
              <a:t>Кратово</a:t>
            </a:r>
            <a:r>
              <a:rPr kumimoji="0" lang="ru-RU" sz="1200" b="0" i="0" u="none" strike="noStrike" cap="none" normalizeH="0" baseline="0" dirty="0" smtClean="0">
                <a:ln>
                  <a:noFill/>
                </a:ln>
                <a:effectLst/>
                <a:ea typeface="Times New Roman" pitchFamily="18" charset="0"/>
              </a:rPr>
              <a:t>” и т.д.</a:t>
            </a:r>
            <a:endParaRPr kumimoji="0" lang="ru-RU" sz="12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effectLst/>
                <a:ea typeface="Times New Roman" pitchFamily="18" charset="0"/>
                <a:cs typeface="Calibri" pitchFamily="34" charset="0"/>
              </a:rPr>
              <a:t>Мастерски овладев искусством работы акварелью в два-три цвета, умело пользуясь размывкой, добиваясь чистоты цвета, красоты тона, художник сумел передать пластическую форму лепестков, причудливые изгибы стволов деревьев, сложные переходы от одного тона к другому.</a:t>
            </a:r>
          </a:p>
          <a:p>
            <a:pPr algn="just" eaLnBrk="0" fontAlgn="base" hangingPunct="0">
              <a:spcBef>
                <a:spcPct val="0"/>
              </a:spcBef>
              <a:spcAft>
                <a:spcPts val="600"/>
              </a:spcAft>
            </a:pPr>
            <a:r>
              <a:rPr lang="ru-RU" sz="1200" dirty="0" smtClean="0"/>
              <a:t>«Меня увлекала передача трудноуловимых, быстро меняющихся явлений природы: неудержимый бег облаков (“Вечер после дождя”, “Перед грозой”), трепет листвы от порыва ветра </a:t>
            </a:r>
            <a:r>
              <a:rPr lang="ru-RU" sz="1200" b="1" dirty="0" smtClean="0"/>
              <a:t>(“Листья падают”)</a:t>
            </a:r>
            <a:r>
              <a:rPr lang="ru-RU" sz="1200" dirty="0" smtClean="0"/>
              <a:t>, стелющиеся туманы (</a:t>
            </a:r>
            <a:r>
              <a:rPr lang="ru-RU" sz="1200" b="1" dirty="0" smtClean="0"/>
              <a:t>“Спустился туман”</a:t>
            </a:r>
            <a:r>
              <a:rPr lang="ru-RU" sz="1200" dirty="0" smtClean="0"/>
              <a:t>)», </a:t>
            </a:r>
            <a:r>
              <a:rPr lang="ru-RU" sz="1200" b="1" dirty="0" smtClean="0"/>
              <a:t>(«Лунные блики», «Морозное солнце»</a:t>
            </a:r>
            <a:r>
              <a:rPr lang="ru-RU" sz="1200" dirty="0" smtClean="0"/>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effectLst/>
            </a:endParaRPr>
          </a:p>
        </p:txBody>
      </p:sp>
      <p:sp>
        <p:nvSpPr>
          <p:cNvPr id="46085" name="Rectangle 5"/>
          <p:cNvSpPr>
            <a:spLocks noChangeArrowheads="1"/>
          </p:cNvSpPr>
          <p:nvPr/>
        </p:nvSpPr>
        <p:spPr bwMode="auto">
          <a:xfrm>
            <a:off x="251520" y="5545681"/>
            <a:ext cx="216024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А.Л.Чижевский за мольбертом (Калуга) </a:t>
            </a:r>
            <a:endParaRPr kumimoji="0" lang="ru-RU" sz="1800" b="0" i="0" u="none" strike="noStrike" cap="none" normalizeH="0" baseline="0" dirty="0" smtClean="0">
              <a:ln>
                <a:noFill/>
              </a:ln>
              <a:solidFill>
                <a:schemeClr val="tx1"/>
              </a:solidFill>
              <a:effectLst/>
              <a:latin typeface="Arial" pitchFamily="34" charset="0"/>
            </a:endParaRPr>
          </a:p>
        </p:txBody>
      </p:sp>
      <p:pic>
        <p:nvPicPr>
          <p:cNvPr id="11" name="Picture 4" descr="http://www.etheroneph.com/images/gnosis/tm/chizhevsky1.jpg"/>
          <p:cNvPicPr>
            <a:picLocks noChangeAspect="1" noChangeArrowheads="1"/>
          </p:cNvPicPr>
          <p:nvPr/>
        </p:nvPicPr>
        <p:blipFill>
          <a:blip r:embed="rId4" cstate="print"/>
          <a:srcRect/>
          <a:stretch>
            <a:fillRect/>
          </a:stretch>
        </p:blipFill>
        <p:spPr bwMode="auto">
          <a:xfrm>
            <a:off x="6588224" y="5085184"/>
            <a:ext cx="2376264" cy="1619250"/>
          </a:xfrm>
          <a:prstGeom prst="rect">
            <a:avLst/>
          </a:prstGeom>
          <a:noFill/>
        </p:spPr>
      </p:pic>
      <p:sp>
        <p:nvSpPr>
          <p:cNvPr id="12" name="Прямоугольник 11"/>
          <p:cNvSpPr/>
          <p:nvPr/>
        </p:nvSpPr>
        <p:spPr>
          <a:xfrm>
            <a:off x="5220072" y="6237312"/>
            <a:ext cx="1368152" cy="369332"/>
          </a:xfrm>
          <a:prstGeom prst="rect">
            <a:avLst/>
          </a:prstGeom>
        </p:spPr>
        <p:txBody>
          <a:bodyPr wrap="square">
            <a:spAutoFit/>
          </a:bodyPr>
          <a:lstStyle/>
          <a:p>
            <a:pPr lvl="0" fontAlgn="base">
              <a:spcBef>
                <a:spcPct val="0"/>
              </a:spcBef>
              <a:spcAft>
                <a:spcPct val="0"/>
              </a:spcAft>
            </a:pPr>
            <a:r>
              <a:rPr lang="ru-RU" dirty="0" smtClean="0">
                <a:solidFill>
                  <a:srgbClr val="000000"/>
                </a:solidFill>
                <a:latin typeface="Arial" pitchFamily="34" charset="0"/>
                <a:ea typeface="Times New Roman" pitchFamily="18" charset="0"/>
                <a:cs typeface="Arial" pitchFamily="34" charset="0"/>
              </a:rPr>
              <a:t> </a:t>
            </a:r>
            <a:r>
              <a:rPr lang="ru-RU" sz="800" i="1" dirty="0" smtClean="0">
                <a:solidFill>
                  <a:srgbClr val="000000"/>
                </a:solidFill>
                <a:latin typeface="Arial" pitchFamily="34" charset="0"/>
                <a:ea typeface="Times New Roman" pitchFamily="18" charset="0"/>
                <a:cs typeface="Arial" pitchFamily="34" charset="0"/>
              </a:rPr>
              <a:t>«Листья падают».</a:t>
            </a:r>
            <a:endParaRPr lang="ru-RU" sz="4800" dirty="0" smtClean="0">
              <a:latin typeface="Arial" pitchFamily="34" charset="0"/>
            </a:endParaRPr>
          </a:p>
        </p:txBody>
      </p:sp>
    </p:spTree>
  </p:cSld>
  <p:clrMapOvr>
    <a:masterClrMapping/>
  </p:clrMapOvr>
  <p:transition>
    <p:cover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pic>
        <p:nvPicPr>
          <p:cNvPr id="45059" name="Рисунок 1" descr="http://images.myshared.ru/5/504540/slide_8.jpg"/>
          <p:cNvPicPr>
            <a:picLocks noChangeAspect="1" noChangeArrowheads="1"/>
          </p:cNvPicPr>
          <p:nvPr/>
        </p:nvPicPr>
        <p:blipFill>
          <a:blip r:embed="rId3" cstate="print"/>
          <a:srcRect l="57967" t="7945" r="9183" b="56203"/>
          <a:stretch>
            <a:fillRect/>
          </a:stretch>
        </p:blipFill>
        <p:spPr bwMode="auto">
          <a:xfrm>
            <a:off x="539552" y="332656"/>
            <a:ext cx="2520280" cy="1562100"/>
          </a:xfrm>
          <a:prstGeom prst="rect">
            <a:avLst/>
          </a:prstGeom>
          <a:noFill/>
        </p:spPr>
      </p:pic>
      <p:pic>
        <p:nvPicPr>
          <p:cNvPr id="45058" name="Рисунок 2" descr="img50"/>
          <p:cNvPicPr>
            <a:picLocks noChangeAspect="1" noChangeArrowheads="1"/>
          </p:cNvPicPr>
          <p:nvPr/>
        </p:nvPicPr>
        <p:blipFill>
          <a:blip r:embed="rId4" cstate="print"/>
          <a:srcRect l="2733" t="3636" r="1154" b="3636"/>
          <a:stretch>
            <a:fillRect/>
          </a:stretch>
        </p:blipFill>
        <p:spPr bwMode="auto">
          <a:xfrm>
            <a:off x="3203848" y="332656"/>
            <a:ext cx="2592288" cy="1562100"/>
          </a:xfrm>
          <a:prstGeom prst="rect">
            <a:avLst/>
          </a:prstGeom>
          <a:noFill/>
        </p:spPr>
      </p:pic>
      <p:pic>
        <p:nvPicPr>
          <p:cNvPr id="45057" name="Рисунок 6" descr="3624016_Moroznoe_solnce (600x397, 23Kb)"/>
          <p:cNvPicPr>
            <a:picLocks noChangeAspect="1" noChangeArrowheads="1"/>
          </p:cNvPicPr>
          <p:nvPr/>
        </p:nvPicPr>
        <p:blipFill>
          <a:blip r:embed="rId5" cstate="print"/>
          <a:srcRect/>
          <a:stretch>
            <a:fillRect/>
          </a:stretch>
        </p:blipFill>
        <p:spPr bwMode="auto">
          <a:xfrm>
            <a:off x="6012160" y="332656"/>
            <a:ext cx="2592288" cy="1634108"/>
          </a:xfrm>
          <a:prstGeom prst="rect">
            <a:avLst/>
          </a:prstGeom>
          <a:noFill/>
        </p:spPr>
      </p:pic>
      <p:sp>
        <p:nvSpPr>
          <p:cNvPr id="45063" name="Rectangle 7"/>
          <p:cNvSpPr>
            <a:spLocks noChangeArrowheads="1"/>
          </p:cNvSpPr>
          <p:nvPr/>
        </p:nvSpPr>
        <p:spPr bwMode="auto">
          <a:xfrm>
            <a:off x="0" y="3638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333333"/>
                </a:solidFill>
                <a:effectLst/>
                <a:latin typeface="Arial" pitchFamily="34" charset="0"/>
                <a:ea typeface="Times New Roman" pitchFamily="18" charset="0"/>
                <a:cs typeface="Calibri" pitchFamily="34"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45064" name="Rectangle 8"/>
          <p:cNvSpPr>
            <a:spLocks noChangeArrowheads="1"/>
          </p:cNvSpPr>
          <p:nvPr/>
        </p:nvSpPr>
        <p:spPr bwMode="auto">
          <a:xfrm>
            <a:off x="0" y="5200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45065" name="Rectangle 9"/>
          <p:cNvSpPr>
            <a:spLocks noChangeArrowheads="1"/>
          </p:cNvSpPr>
          <p:nvPr/>
        </p:nvSpPr>
        <p:spPr bwMode="auto">
          <a:xfrm>
            <a:off x="179512" y="1946510"/>
            <a:ext cx="878497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rPr>
              <a:t>                          «С</a:t>
            </a:r>
            <a:r>
              <a:rPr kumimoji="0" lang="ru-RU" sz="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пустился туман»                                                                  «Лунные блики» 1941 г.                                                         </a:t>
            </a: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"Морозное солнце"</a:t>
            </a:r>
            <a:endParaRPr kumimoji="0" lang="ru-RU" sz="1800" b="0" i="0" u="none" strike="noStrike" cap="none" normalizeH="0" baseline="0" dirty="0" smtClean="0">
              <a:ln>
                <a:noFill/>
              </a:ln>
              <a:solidFill>
                <a:schemeClr val="tx1"/>
              </a:solidFill>
              <a:effectLst/>
              <a:latin typeface="Arial" pitchFamily="34" charset="0"/>
            </a:endParaRPr>
          </a:p>
        </p:txBody>
      </p:sp>
      <p:pic>
        <p:nvPicPr>
          <p:cNvPr id="14" name="Рисунок 13" descr="3624016_692449_original (700x490, 420Kb)"/>
          <p:cNvPicPr/>
          <p:nvPr/>
        </p:nvPicPr>
        <p:blipFill>
          <a:blip r:embed="rId6" cstate="print"/>
          <a:srcRect/>
          <a:stretch>
            <a:fillRect/>
          </a:stretch>
        </p:blipFill>
        <p:spPr bwMode="auto">
          <a:xfrm>
            <a:off x="6300192" y="4365104"/>
            <a:ext cx="2638425" cy="1847850"/>
          </a:xfrm>
          <a:prstGeom prst="rect">
            <a:avLst/>
          </a:prstGeom>
          <a:noFill/>
          <a:ln w="9525">
            <a:noFill/>
            <a:miter lim="800000"/>
            <a:headEnd/>
            <a:tailEnd/>
          </a:ln>
        </p:spPr>
      </p:pic>
      <p:sp>
        <p:nvSpPr>
          <p:cNvPr id="15" name="Прямоугольник 14"/>
          <p:cNvSpPr/>
          <p:nvPr/>
        </p:nvSpPr>
        <p:spPr>
          <a:xfrm>
            <a:off x="7092280" y="6309320"/>
            <a:ext cx="2051720" cy="215444"/>
          </a:xfrm>
          <a:prstGeom prst="rect">
            <a:avLst/>
          </a:prstGeom>
        </p:spPr>
        <p:txBody>
          <a:bodyPr wrap="square">
            <a:spAutoFit/>
          </a:bodyPr>
          <a:lstStyle/>
          <a:p>
            <a:r>
              <a:rPr lang="ru-RU" sz="800" dirty="0" smtClean="0">
                <a:latin typeface="Arial" pitchFamily="34" charset="0"/>
                <a:cs typeface="Arial" pitchFamily="34" charset="0"/>
              </a:rPr>
              <a:t>«Холодное солнце». </a:t>
            </a:r>
            <a:r>
              <a:rPr lang="ru-RU" sz="800" dirty="0" err="1" smtClean="0">
                <a:latin typeface="Arial" pitchFamily="34" charset="0"/>
                <a:cs typeface="Arial" pitchFamily="34" charset="0"/>
              </a:rPr>
              <a:t>Акв</a:t>
            </a:r>
            <a:r>
              <a:rPr lang="ru-RU" sz="800" dirty="0" smtClean="0">
                <a:latin typeface="Arial" pitchFamily="34" charset="0"/>
                <a:cs typeface="Arial" pitchFamily="34" charset="0"/>
              </a:rPr>
              <a:t>. 1948 г.</a:t>
            </a:r>
            <a:endParaRPr lang="ru-RU" sz="800" dirty="0">
              <a:latin typeface="Arial" pitchFamily="34" charset="0"/>
              <a:cs typeface="Arial" pitchFamily="34" charset="0"/>
            </a:endParaRPr>
          </a:p>
        </p:txBody>
      </p:sp>
      <p:sp>
        <p:nvSpPr>
          <p:cNvPr id="4506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5068" name="Rectangle 12"/>
          <p:cNvSpPr>
            <a:spLocks noChangeArrowheads="1"/>
          </p:cNvSpPr>
          <p:nvPr/>
        </p:nvSpPr>
        <p:spPr bwMode="auto">
          <a:xfrm>
            <a:off x="179512" y="2137988"/>
            <a:ext cx="8964488"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rPr>
              <a:t>В 40-50-е годы ученый уже пишет не с натуры, а по памяти и воображению. В его пейзажах – природа средней полосы России, Урала, Северного Казахстана. В его полотнах мы не найдем суровых будней лагерной действительности, он как бы отдыхает в своих картинах, расслабляется, мыслями и душой, уходит от окружающей его жестокой обыденности в природу, в которой черпает силы для вдохновения, и где находятся истоки его творчества. </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rPr>
              <a:t>Биограф ученого </a:t>
            </a:r>
            <a:r>
              <a:rPr kumimoji="0" lang="ru-RU" sz="1200" b="0" i="0" u="none" strike="noStrike" cap="none" normalizeH="0" baseline="0" dirty="0" err="1" smtClean="0">
                <a:ln>
                  <a:noFill/>
                </a:ln>
                <a:solidFill>
                  <a:srgbClr val="000000"/>
                </a:solidFill>
                <a:effectLst/>
                <a:ea typeface="Times New Roman" pitchFamily="18" charset="0"/>
              </a:rPr>
              <a:t>гелиобиолог</a:t>
            </a:r>
            <a:r>
              <a:rPr kumimoji="0" lang="ru-RU" sz="1200" b="0" i="0" u="none" strike="noStrike" cap="none" normalizeH="0" baseline="0" dirty="0" smtClean="0">
                <a:ln>
                  <a:noFill/>
                </a:ln>
                <a:solidFill>
                  <a:srgbClr val="000000"/>
                </a:solidFill>
                <a:effectLst/>
                <a:ea typeface="Times New Roman" pitchFamily="18" charset="0"/>
              </a:rPr>
              <a:t> </a:t>
            </a:r>
            <a:r>
              <a:rPr kumimoji="0" lang="ru-RU" sz="1200" b="0" i="0" u="none" strike="noStrike" cap="none" normalizeH="0" baseline="0" dirty="0" err="1" smtClean="0">
                <a:ln>
                  <a:noFill/>
                </a:ln>
                <a:solidFill>
                  <a:srgbClr val="000000"/>
                </a:solidFill>
                <a:effectLst/>
                <a:ea typeface="Times New Roman" pitchFamily="18" charset="0"/>
              </a:rPr>
              <a:t>В.Н.Ягодинский</a:t>
            </a:r>
            <a:r>
              <a:rPr kumimoji="0" lang="ru-RU" sz="1200" b="0" i="0" u="none" strike="noStrike" cap="none" normalizeH="0" baseline="0" dirty="0" smtClean="0">
                <a:ln>
                  <a:noFill/>
                </a:ln>
                <a:solidFill>
                  <a:srgbClr val="000000"/>
                </a:solidFill>
                <a:effectLst/>
                <a:ea typeface="Times New Roman" pitchFamily="18" charset="0"/>
              </a:rPr>
              <a:t>, оценивая картины этого периода, называет их “графическим и цветовым изображением мыслей, чувств, настроений ученого”.</a:t>
            </a:r>
            <a:endParaRPr kumimoji="0" lang="ru-RU" sz="1200" b="0" i="0" u="none" strike="noStrike" cap="none" normalizeH="0" baseline="0" dirty="0" smtClean="0">
              <a:ln>
                <a:noFill/>
              </a:ln>
              <a:solidFill>
                <a:schemeClr val="tx1"/>
              </a:solidFill>
              <a:effectLst/>
            </a:endParaRPr>
          </a:p>
        </p:txBody>
      </p:sp>
      <p:sp>
        <p:nvSpPr>
          <p:cNvPr id="19" name="Прямоугольник 18"/>
          <p:cNvSpPr/>
          <p:nvPr/>
        </p:nvSpPr>
        <p:spPr>
          <a:xfrm>
            <a:off x="179512" y="3356992"/>
            <a:ext cx="8964488" cy="1092607"/>
          </a:xfrm>
          <a:prstGeom prst="rect">
            <a:avLst/>
          </a:prstGeom>
        </p:spPr>
        <p:txBody>
          <a:bodyPr wrap="square">
            <a:spAutoFit/>
          </a:bodyPr>
          <a:lstStyle/>
          <a:p>
            <a:pPr algn="just">
              <a:spcAft>
                <a:spcPts val="600"/>
              </a:spcAft>
            </a:pPr>
            <a:r>
              <a:rPr lang="ru-RU" sz="1200" dirty="0" smtClean="0"/>
              <a:t>Излюбленным сюжетом ученого был пейзаж, ведь именно в нем А.Л.Чижевский, подобно импрессионистам, передавал так дорогую ему гармонию природы, чуткие небо - земные связи. Многие из его пейзажей насквозь пронизаны солнцем (“Сосны”) и объемные формы как бы растворяются в вибрации света и воздуха </a:t>
            </a:r>
            <a:r>
              <a:rPr lang="ru-RU" sz="1200" b="1" dirty="0" smtClean="0"/>
              <a:t>(“Холодное Солнце”</a:t>
            </a:r>
            <a:r>
              <a:rPr lang="ru-RU" sz="1200" dirty="0" smtClean="0"/>
              <a:t>).</a:t>
            </a:r>
          </a:p>
          <a:p>
            <a:pPr algn="just">
              <a:spcAft>
                <a:spcPts val="600"/>
              </a:spcAft>
            </a:pPr>
            <a:r>
              <a:rPr lang="ru-RU" sz="1200" dirty="0" smtClean="0"/>
              <a:t>Ощущение живого дыхания природы характерно для многих его пейзажей. Свое кредо художника он выразил в стихотворении “ПЕЙЗАЖ”</a:t>
            </a:r>
            <a:r>
              <a:rPr lang="ru-RU" sz="1200" b="1" dirty="0" smtClean="0"/>
              <a:t> </a:t>
            </a:r>
            <a:r>
              <a:rPr lang="ru-RU" sz="1200" dirty="0" smtClean="0"/>
              <a:t>(1913 г.):</a:t>
            </a:r>
            <a:endParaRPr lang="ru-RU" sz="1200" dirty="0"/>
          </a:p>
        </p:txBody>
      </p:sp>
      <p:sp>
        <p:nvSpPr>
          <p:cNvPr id="20" name="Прямоугольник 19"/>
          <p:cNvSpPr/>
          <p:nvPr/>
        </p:nvSpPr>
        <p:spPr>
          <a:xfrm>
            <a:off x="251520" y="4365104"/>
            <a:ext cx="2664296" cy="1585049"/>
          </a:xfrm>
          <a:prstGeom prst="rect">
            <a:avLst/>
          </a:prstGeom>
        </p:spPr>
        <p:txBody>
          <a:bodyPr wrap="square">
            <a:spAutoFit/>
          </a:bodyPr>
          <a:lstStyle/>
          <a:p>
            <a:pPr algn="just"/>
            <a:endParaRPr lang="ru-RU" sz="1200" dirty="0" smtClean="0"/>
          </a:p>
          <a:p>
            <a:r>
              <a:rPr lang="ru-RU" sz="1000" b="1" i="1" dirty="0" smtClean="0">
                <a:latin typeface="Arial" pitchFamily="34" charset="0"/>
                <a:cs typeface="Arial" pitchFamily="34" charset="0"/>
              </a:rPr>
              <a:t>Магия незримых переходов</a:t>
            </a:r>
            <a:endParaRPr lang="ru-RU" sz="1000" dirty="0" smtClean="0">
              <a:latin typeface="Arial" pitchFamily="34" charset="0"/>
              <a:cs typeface="Arial" pitchFamily="34" charset="0"/>
            </a:endParaRPr>
          </a:p>
          <a:p>
            <a:r>
              <a:rPr lang="ru-RU" sz="1000" b="1" i="1" dirty="0" smtClean="0">
                <a:latin typeface="Arial" pitchFamily="34" charset="0"/>
                <a:cs typeface="Arial" pitchFamily="34" charset="0"/>
              </a:rPr>
              <a:t>Мглы туманной над землей весенней,</a:t>
            </a:r>
            <a:endParaRPr lang="ru-RU" sz="1000" dirty="0" smtClean="0">
              <a:latin typeface="Arial" pitchFamily="34" charset="0"/>
              <a:cs typeface="Arial" pitchFamily="34" charset="0"/>
            </a:endParaRPr>
          </a:p>
          <a:p>
            <a:r>
              <a:rPr lang="ru-RU" sz="1000" b="1" i="1" dirty="0" smtClean="0">
                <a:latin typeface="Arial" pitchFamily="34" charset="0"/>
                <a:cs typeface="Arial" pitchFamily="34" charset="0"/>
              </a:rPr>
              <a:t>Огненное золото заходов,</a:t>
            </a:r>
            <a:endParaRPr lang="ru-RU" sz="1000" dirty="0" smtClean="0">
              <a:latin typeface="Arial" pitchFamily="34" charset="0"/>
              <a:cs typeface="Arial" pitchFamily="34" charset="0"/>
            </a:endParaRPr>
          </a:p>
          <a:p>
            <a:pPr>
              <a:spcAft>
                <a:spcPts val="600"/>
              </a:spcAft>
            </a:pPr>
            <a:r>
              <a:rPr lang="ru-RU" sz="1000" b="1" i="1" dirty="0" smtClean="0">
                <a:latin typeface="Arial" pitchFamily="34" charset="0"/>
                <a:cs typeface="Arial" pitchFamily="34" charset="0"/>
              </a:rPr>
              <a:t>Музыка тончайших светотеней.</a:t>
            </a:r>
            <a:endParaRPr lang="ru-RU" sz="1000" dirty="0" smtClean="0">
              <a:latin typeface="Arial" pitchFamily="34" charset="0"/>
              <a:cs typeface="Arial" pitchFamily="34" charset="0"/>
            </a:endParaRPr>
          </a:p>
          <a:p>
            <a:r>
              <a:rPr lang="ru-RU" sz="1000" b="1" i="1" dirty="0" smtClean="0">
                <a:latin typeface="Arial" pitchFamily="34" charset="0"/>
                <a:cs typeface="Arial" pitchFamily="34" charset="0"/>
              </a:rPr>
              <a:t>Взять, что никогда неуловимо,</a:t>
            </a:r>
            <a:endParaRPr lang="ru-RU" sz="1000" dirty="0" smtClean="0">
              <a:latin typeface="Arial" pitchFamily="34" charset="0"/>
              <a:cs typeface="Arial" pitchFamily="34" charset="0"/>
            </a:endParaRPr>
          </a:p>
          <a:p>
            <a:r>
              <a:rPr lang="ru-RU" sz="1000" b="1" i="1" dirty="0" smtClean="0">
                <a:latin typeface="Arial" pitchFamily="34" charset="0"/>
                <a:cs typeface="Arial" pitchFamily="34" charset="0"/>
              </a:rPr>
              <a:t>Удержать, что в мановенье ока</a:t>
            </a:r>
            <a:endParaRPr lang="ru-RU" sz="1000" dirty="0" smtClean="0">
              <a:latin typeface="Arial" pitchFamily="34" charset="0"/>
              <a:cs typeface="Arial" pitchFamily="34" charset="0"/>
            </a:endParaRPr>
          </a:p>
          <a:p>
            <a:r>
              <a:rPr lang="ru-RU" sz="1000" b="1" i="1" dirty="0" smtClean="0">
                <a:latin typeface="Arial" pitchFamily="34" charset="0"/>
                <a:cs typeface="Arial" pitchFamily="34" charset="0"/>
              </a:rPr>
              <a:t>Изменяется непостижимо </a:t>
            </a:r>
            <a:endParaRPr lang="ru-RU" sz="1000" dirty="0" smtClean="0">
              <a:latin typeface="Arial" pitchFamily="34" charset="0"/>
              <a:cs typeface="Arial" pitchFamily="34" charset="0"/>
            </a:endParaRPr>
          </a:p>
          <a:p>
            <a:r>
              <a:rPr lang="ru-RU" sz="1000" b="1" i="1" dirty="0" smtClean="0">
                <a:latin typeface="Arial" pitchFamily="34" charset="0"/>
                <a:cs typeface="Arial" pitchFamily="34" charset="0"/>
              </a:rPr>
              <a:t>С запада до крайнего востока...</a:t>
            </a:r>
            <a:endParaRPr lang="ru-RU" sz="1000" dirty="0" smtClean="0">
              <a:latin typeface="Arial" pitchFamily="34" charset="0"/>
              <a:cs typeface="Arial" pitchFamily="34" charset="0"/>
            </a:endParaRPr>
          </a:p>
        </p:txBody>
      </p:sp>
    </p:spTree>
  </p:cSld>
  <p:clrMapOvr>
    <a:masterClrMapping/>
  </p:clrMapOvr>
  <p:transition>
    <p:cover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152399" y="-163016"/>
            <a:ext cx="9296399" cy="7021016"/>
          </a:xfrm>
          <a:prstGeom prst="rect">
            <a:avLst/>
          </a:prstGeom>
          <a:noFill/>
        </p:spPr>
      </p:pic>
      <p:sp>
        <p:nvSpPr>
          <p:cNvPr id="44033" name="Rectangle 1"/>
          <p:cNvSpPr>
            <a:spLocks noChangeArrowheads="1"/>
          </p:cNvSpPr>
          <p:nvPr/>
        </p:nvSpPr>
        <p:spPr bwMode="auto">
          <a:xfrm>
            <a:off x="0" y="179360"/>
            <a:ext cx="88924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Times New Roman" pitchFamily="18" charset="0"/>
              </a:rPr>
              <a:t>В некоторых полотнах </a:t>
            </a:r>
            <a:r>
              <a:rPr kumimoji="0" lang="ru-RU" sz="1200" b="0" i="0" u="none" strike="noStrike" cap="none" normalizeH="0" baseline="0" dirty="0" smtClean="0">
                <a:ln>
                  <a:noFill/>
                </a:ln>
                <a:solidFill>
                  <a:srgbClr val="000000"/>
                </a:solidFill>
                <a:effectLst/>
                <a:ea typeface="Times New Roman" pitchFamily="18" charset="0"/>
              </a:rPr>
              <a:t>лейтмотивом</a:t>
            </a:r>
            <a:r>
              <a:rPr kumimoji="0" lang="ru-RU" sz="1200" b="0" i="0" u="none" strike="noStrike" cap="none" normalizeH="0" baseline="0" dirty="0" smtClean="0">
                <a:ln>
                  <a:noFill/>
                </a:ln>
                <a:solidFill>
                  <a:srgbClr val="000000"/>
                </a:solidFill>
                <a:effectLst/>
                <a:latin typeface="Calibri" pitchFamily="34" charset="0"/>
                <a:ea typeface="Times New Roman" pitchFamily="18" charset="0"/>
              </a:rPr>
              <a:t> изображения является обязательное стихийное начало, означающее прорыв в “космическое” мироощущение. В этом плане интересны две картины: </a:t>
            </a:r>
            <a:r>
              <a:rPr kumimoji="0" lang="ru-RU" sz="1200" b="1" i="0" u="none" strike="noStrike" cap="none" normalizeH="0" baseline="0" dirty="0" smtClean="0">
                <a:ln>
                  <a:noFill/>
                </a:ln>
                <a:solidFill>
                  <a:srgbClr val="000000"/>
                </a:solidFill>
                <a:effectLst/>
                <a:latin typeface="Calibri" pitchFamily="34" charset="0"/>
                <a:ea typeface="Times New Roman" pitchFamily="18" charset="0"/>
              </a:rPr>
              <a:t>“Вечер после дождя”</a:t>
            </a:r>
            <a:r>
              <a:rPr kumimoji="0" lang="ru-RU" sz="1200" b="0" i="0" u="none" strike="noStrike" cap="none" normalizeH="0" baseline="0" dirty="0" smtClean="0">
                <a:ln>
                  <a:noFill/>
                </a:ln>
                <a:solidFill>
                  <a:srgbClr val="000000"/>
                </a:solidFill>
                <a:effectLst/>
                <a:latin typeface="Calibri" pitchFamily="34" charset="0"/>
                <a:ea typeface="Times New Roman" pitchFamily="18" charset="0"/>
              </a:rPr>
              <a:t> и </a:t>
            </a:r>
            <a:r>
              <a:rPr kumimoji="0" lang="ru-RU" sz="1200" b="1" i="0" u="none" strike="noStrike" cap="none" normalizeH="0" baseline="0" dirty="0" smtClean="0">
                <a:ln>
                  <a:noFill/>
                </a:ln>
                <a:solidFill>
                  <a:srgbClr val="000000"/>
                </a:solidFill>
                <a:effectLst/>
                <a:latin typeface="Calibri" pitchFamily="34" charset="0"/>
                <a:ea typeface="Times New Roman" pitchFamily="18" charset="0"/>
              </a:rPr>
              <a:t>“Журавли улетают”</a:t>
            </a:r>
            <a:r>
              <a:rPr kumimoji="0" lang="ru-RU" sz="1200" b="0" i="0" u="none" strike="noStrike" cap="none" normalizeH="0" baseline="0" dirty="0" smtClean="0">
                <a:ln>
                  <a:noFill/>
                </a:ln>
                <a:solidFill>
                  <a:srgbClr val="000000"/>
                </a:solidFill>
                <a:effectLst/>
                <a:latin typeface="Calibri" pitchFamily="34" charset="0"/>
                <a:ea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pic>
        <p:nvPicPr>
          <p:cNvPr id="44042" name="Рисунок 28" descr="Живопись Чижевского. Журавли улетают. Ионизаторы воздуха люстры Чижевского Мордовского университета"/>
          <p:cNvPicPr>
            <a:picLocks noChangeAspect="1" noChangeArrowheads="1"/>
          </p:cNvPicPr>
          <p:nvPr/>
        </p:nvPicPr>
        <p:blipFill>
          <a:blip r:embed="rId3" cstate="print"/>
          <a:srcRect/>
          <a:stretch>
            <a:fillRect/>
          </a:stretch>
        </p:blipFill>
        <p:spPr bwMode="auto">
          <a:xfrm>
            <a:off x="6300192" y="1124744"/>
            <a:ext cx="2511425" cy="1743075"/>
          </a:xfrm>
          <a:prstGeom prst="rect">
            <a:avLst/>
          </a:prstGeom>
          <a:noFill/>
        </p:spPr>
      </p:pic>
      <p:pic>
        <p:nvPicPr>
          <p:cNvPr id="44041" name="Рисунок 25" descr="Живопись Чижевского. Вечер после дождя. Ионизаторы воздуха люстры Чижевского Мордовского университета"/>
          <p:cNvPicPr>
            <a:picLocks noChangeAspect="1" noChangeArrowheads="1"/>
          </p:cNvPicPr>
          <p:nvPr/>
        </p:nvPicPr>
        <p:blipFill>
          <a:blip r:embed="rId4" cstate="print"/>
          <a:srcRect/>
          <a:stretch>
            <a:fillRect/>
          </a:stretch>
        </p:blipFill>
        <p:spPr bwMode="auto">
          <a:xfrm>
            <a:off x="179512" y="692696"/>
            <a:ext cx="2447925" cy="1771650"/>
          </a:xfrm>
          <a:prstGeom prst="rect">
            <a:avLst/>
          </a:prstGeom>
          <a:noFill/>
        </p:spPr>
      </p:pic>
      <p:pic>
        <p:nvPicPr>
          <p:cNvPr id="44040" name="Рисунок 6" descr="1080800">
            <a:hlinkClick r:id="rId5" tooltip="&quot;картина А.Л.Чижевского&quot;"/>
          </p:cNvPr>
          <p:cNvPicPr>
            <a:picLocks noChangeAspect="1" noChangeArrowheads="1"/>
          </p:cNvPicPr>
          <p:nvPr/>
        </p:nvPicPr>
        <p:blipFill>
          <a:blip r:embed="rId6" cstate="print"/>
          <a:srcRect/>
          <a:stretch>
            <a:fillRect/>
          </a:stretch>
        </p:blipFill>
        <p:spPr bwMode="auto">
          <a:xfrm>
            <a:off x="179512" y="3789040"/>
            <a:ext cx="2483768" cy="1800200"/>
          </a:xfrm>
          <a:prstGeom prst="rect">
            <a:avLst/>
          </a:prstGeom>
          <a:noFill/>
        </p:spPr>
      </p:pic>
      <p:sp>
        <p:nvSpPr>
          <p:cNvPr id="440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4044" name="Rectangle 12"/>
          <p:cNvSpPr>
            <a:spLocks noChangeArrowheads="1"/>
          </p:cNvSpPr>
          <p:nvPr/>
        </p:nvSpPr>
        <p:spPr bwMode="auto">
          <a:xfrm>
            <a:off x="2699792" y="677371"/>
            <a:ext cx="626469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Times New Roman" pitchFamily="18" charset="0"/>
              </a:rPr>
              <a:t>В картине “Вечер после дождя” бездна неба показана особым приемом: преднамеренно заниженной линией горизонта и </a:t>
            </a:r>
            <a:r>
              <a:rPr kumimoji="0" lang="ru-RU" sz="1200" b="0" i="0" u="none" strike="noStrike" cap="none" normalizeH="0" baseline="0" dirty="0" err="1" smtClean="0">
                <a:ln>
                  <a:noFill/>
                </a:ln>
                <a:solidFill>
                  <a:srgbClr val="000000"/>
                </a:solidFill>
                <a:effectLst/>
                <a:latin typeface="Calibri" pitchFamily="34" charset="0"/>
                <a:ea typeface="Times New Roman" pitchFamily="18" charset="0"/>
              </a:rPr>
              <a:t>полыхом</a:t>
            </a:r>
            <a:r>
              <a:rPr kumimoji="0" lang="ru-RU" sz="1200" b="0" i="0" u="none" strike="noStrike" cap="none" normalizeH="0" baseline="0" dirty="0" smtClean="0">
                <a:ln>
                  <a:noFill/>
                </a:ln>
                <a:solidFill>
                  <a:srgbClr val="000000"/>
                </a:solidFill>
                <a:effectLst/>
                <a:latin typeface="Calibri" pitchFamily="34" charset="0"/>
                <a:ea typeface="Times New Roman" pitchFamily="18" charset="0"/>
              </a:rPr>
              <a:t> пятна сверху, в манере крупнейших мастеров искусства (например, А.И.Куинджи).</a:t>
            </a:r>
            <a:endParaRPr kumimoji="0" lang="ru-RU" sz="1100" b="0" i="0" u="none" strike="noStrike" cap="none" normalizeH="0" baseline="0" dirty="0" smtClean="0">
              <a:ln>
                <a:noFill/>
              </a:ln>
              <a:solidFill>
                <a:schemeClr val="tx1"/>
              </a:solidFill>
              <a:effectLst/>
              <a:latin typeface="Arial" pitchFamily="34" charset="0"/>
            </a:endParaRPr>
          </a:p>
        </p:txBody>
      </p:sp>
      <p:sp>
        <p:nvSpPr>
          <p:cNvPr id="44045" name="Rectangle 13"/>
          <p:cNvSpPr>
            <a:spLocks noChangeArrowheads="1"/>
          </p:cNvSpPr>
          <p:nvPr/>
        </p:nvSpPr>
        <p:spPr bwMode="auto">
          <a:xfrm>
            <a:off x="0" y="2930649"/>
            <a:ext cx="61561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200" dirty="0" smtClean="0"/>
              <a:t>Как и импрессионисты А.Л.Чижевский умеет показать характер освещения в разное время суток </a:t>
            </a:r>
            <a:r>
              <a:rPr lang="ru-RU" sz="1200" b="1" dirty="0" smtClean="0"/>
              <a:t>(“Лесное озеро”</a:t>
            </a:r>
            <a:r>
              <a:rPr lang="ru-RU" sz="1200" dirty="0" smtClean="0"/>
              <a:t>), особенности природных условий </a:t>
            </a:r>
            <a:r>
              <a:rPr lang="ru-RU" sz="1200" b="1" dirty="0" smtClean="0"/>
              <a:t>(“Приближается осень”),</a:t>
            </a:r>
            <a:r>
              <a:rPr lang="ru-RU" sz="1200" dirty="0" smtClean="0"/>
              <a:t> влияние света на цвет </a:t>
            </a:r>
            <a:r>
              <a:rPr lang="ru-RU" sz="1200" b="1" dirty="0" smtClean="0"/>
              <a:t>(“Зеленый шум”).</a:t>
            </a:r>
            <a:endParaRPr lang="ru-RU" sz="1200" dirty="0"/>
          </a:p>
        </p:txBody>
      </p:sp>
      <p:sp>
        <p:nvSpPr>
          <p:cNvPr id="18" name="Прямоугольник 17"/>
          <p:cNvSpPr/>
          <p:nvPr/>
        </p:nvSpPr>
        <p:spPr>
          <a:xfrm>
            <a:off x="251520" y="2492896"/>
            <a:ext cx="2304256" cy="215444"/>
          </a:xfrm>
          <a:prstGeom prst="rect">
            <a:avLst/>
          </a:prstGeom>
        </p:spPr>
        <p:txBody>
          <a:bodyPr wrap="square">
            <a:spAutoFit/>
          </a:bodyPr>
          <a:lstStyle/>
          <a:p>
            <a:pPr lvl="0" eaLnBrk="0" fontAlgn="base" hangingPunct="0">
              <a:spcBef>
                <a:spcPct val="0"/>
              </a:spcBef>
              <a:spcAft>
                <a:spcPct val="0"/>
              </a:spcAft>
            </a:pPr>
            <a:r>
              <a:rPr lang="ru-RU" sz="800" i="1" dirty="0" smtClean="0">
                <a:latin typeface="Arial" pitchFamily="34" charset="0"/>
                <a:ea typeface="Times New Roman" pitchFamily="18" charset="0"/>
                <a:cs typeface="Arial" pitchFamily="34" charset="0"/>
              </a:rPr>
              <a:t>«Вечер после дождя». </a:t>
            </a:r>
            <a:r>
              <a:rPr lang="ru-RU" sz="800" i="1" dirty="0" err="1" smtClean="0">
                <a:latin typeface="Arial" pitchFamily="34" charset="0"/>
                <a:ea typeface="Times New Roman" pitchFamily="18" charset="0"/>
                <a:cs typeface="Arial" pitchFamily="34" charset="0"/>
              </a:rPr>
              <a:t>Акв</a:t>
            </a:r>
            <a:r>
              <a:rPr lang="ru-RU" sz="800" i="1" dirty="0" smtClean="0">
                <a:latin typeface="Arial" pitchFamily="34" charset="0"/>
                <a:ea typeface="Times New Roman" pitchFamily="18" charset="0"/>
                <a:cs typeface="Arial" pitchFamily="34" charset="0"/>
              </a:rPr>
              <a:t>., </a:t>
            </a:r>
            <a:r>
              <a:rPr lang="ru-RU" sz="800" i="1" dirty="0" err="1" smtClean="0">
                <a:latin typeface="Arial" pitchFamily="34" charset="0"/>
                <a:ea typeface="Times New Roman" pitchFamily="18" charset="0"/>
                <a:cs typeface="Arial" pitchFamily="34" charset="0"/>
              </a:rPr>
              <a:t>цв</a:t>
            </a:r>
            <a:r>
              <a:rPr lang="ru-RU" sz="800" i="1" dirty="0" smtClean="0">
                <a:latin typeface="Arial" pitchFamily="34" charset="0"/>
                <a:ea typeface="Times New Roman" pitchFamily="18" charset="0"/>
                <a:cs typeface="Arial" pitchFamily="34" charset="0"/>
              </a:rPr>
              <a:t>. кар. 1945 г.</a:t>
            </a:r>
            <a:endParaRPr lang="ru-RU" sz="800" dirty="0" smtClean="0">
              <a:latin typeface="Arial" pitchFamily="34" charset="0"/>
              <a:cs typeface="Arial" pitchFamily="34" charset="0"/>
            </a:endParaRPr>
          </a:p>
        </p:txBody>
      </p:sp>
      <p:sp>
        <p:nvSpPr>
          <p:cNvPr id="19" name="Прямоугольник 18"/>
          <p:cNvSpPr/>
          <p:nvPr/>
        </p:nvSpPr>
        <p:spPr>
          <a:xfrm>
            <a:off x="6444208" y="2924944"/>
            <a:ext cx="2448272" cy="215444"/>
          </a:xfrm>
          <a:prstGeom prst="rect">
            <a:avLst/>
          </a:prstGeom>
        </p:spPr>
        <p:txBody>
          <a:bodyPr wrap="square">
            <a:spAutoFit/>
          </a:bodyPr>
          <a:lstStyle/>
          <a:p>
            <a:pPr lvl="0" algn="r" eaLnBrk="0" fontAlgn="base" hangingPunct="0">
              <a:spcBef>
                <a:spcPct val="0"/>
              </a:spcBef>
              <a:spcAft>
                <a:spcPct val="0"/>
              </a:spcAft>
            </a:pPr>
            <a:r>
              <a:rPr lang="ru-RU" sz="800" i="1" dirty="0" smtClean="0">
                <a:solidFill>
                  <a:srgbClr val="000000"/>
                </a:solidFill>
                <a:latin typeface="Arial" pitchFamily="34" charset="0"/>
                <a:ea typeface="Times New Roman" pitchFamily="18" charset="0"/>
                <a:cs typeface="Arial" pitchFamily="34" charset="0"/>
              </a:rPr>
              <a:t>«Журавли улетают»   </a:t>
            </a:r>
            <a:r>
              <a:rPr lang="ru-RU" sz="800" i="1" dirty="0" err="1" smtClean="0">
                <a:solidFill>
                  <a:srgbClr val="000000"/>
                </a:solidFill>
                <a:latin typeface="Arial" pitchFamily="34" charset="0"/>
                <a:ea typeface="Times New Roman" pitchFamily="18" charset="0"/>
                <a:cs typeface="Arial" pitchFamily="34" charset="0"/>
              </a:rPr>
              <a:t>Акв</a:t>
            </a:r>
            <a:r>
              <a:rPr lang="ru-RU" sz="800" i="1" dirty="0" smtClean="0">
                <a:solidFill>
                  <a:srgbClr val="000000"/>
                </a:solidFill>
                <a:latin typeface="Arial" pitchFamily="34" charset="0"/>
                <a:ea typeface="Times New Roman" pitchFamily="18" charset="0"/>
                <a:cs typeface="Arial" pitchFamily="34" charset="0"/>
              </a:rPr>
              <a:t>. 1941 г.</a:t>
            </a:r>
            <a:endParaRPr lang="ru-RU" sz="800" dirty="0" smtClean="0">
              <a:latin typeface="Arial" pitchFamily="34" charset="0"/>
            </a:endParaRPr>
          </a:p>
        </p:txBody>
      </p:sp>
      <p:sp>
        <p:nvSpPr>
          <p:cNvPr id="20" name="Прямоугольник 19"/>
          <p:cNvSpPr/>
          <p:nvPr/>
        </p:nvSpPr>
        <p:spPr>
          <a:xfrm>
            <a:off x="2699792" y="1268760"/>
            <a:ext cx="3600400" cy="830997"/>
          </a:xfrm>
          <a:prstGeom prst="rect">
            <a:avLst/>
          </a:prstGeom>
        </p:spPr>
        <p:txBody>
          <a:bodyPr wrap="square">
            <a:spAutoFit/>
          </a:bodyPr>
          <a:lstStyle/>
          <a:p>
            <a:pPr lvl="0" algn="just" eaLnBrk="0" fontAlgn="base" hangingPunct="0">
              <a:spcBef>
                <a:spcPct val="0"/>
              </a:spcBef>
              <a:spcAft>
                <a:spcPts val="600"/>
              </a:spcAft>
            </a:pPr>
            <a:r>
              <a:rPr lang="ru-RU" sz="1200" dirty="0" smtClean="0">
                <a:solidFill>
                  <a:srgbClr val="000000"/>
                </a:solidFill>
                <a:ea typeface="Times New Roman" pitchFamily="18" charset="0"/>
              </a:rPr>
              <a:t>А в картине “Журавли улетают” бездна звучит, струя мазков со звуком стремится в фокус полотна, увлекая за собой и нас в стремлении узнать: а что там, в фокусе? Но вместо ответа – косяк журавлей.</a:t>
            </a:r>
            <a:endParaRPr lang="ru-RU" sz="1200" dirty="0" smtClean="0"/>
          </a:p>
        </p:txBody>
      </p:sp>
      <p:pic>
        <p:nvPicPr>
          <p:cNvPr id="21" name="Рисунок 20" descr="Живопись Чижевского. Приближается осень. Ионизаторы воздуха люстры Чижевского Мордовского университета"/>
          <p:cNvPicPr/>
          <p:nvPr/>
        </p:nvPicPr>
        <p:blipFill>
          <a:blip r:embed="rId7" cstate="print"/>
          <a:srcRect/>
          <a:stretch>
            <a:fillRect/>
          </a:stretch>
        </p:blipFill>
        <p:spPr bwMode="auto">
          <a:xfrm>
            <a:off x="3059832" y="3789040"/>
            <a:ext cx="2664296" cy="1800200"/>
          </a:xfrm>
          <a:prstGeom prst="rect">
            <a:avLst/>
          </a:prstGeom>
          <a:noFill/>
          <a:ln w="9525">
            <a:noFill/>
            <a:miter lim="800000"/>
            <a:headEnd/>
            <a:tailEnd/>
          </a:ln>
        </p:spPr>
      </p:pic>
      <p:pic>
        <p:nvPicPr>
          <p:cNvPr id="22" name="Рисунок 21" descr="Живопись Чижевского. Зеленый шум. Ионизаторы воздуха люстры Чижевского Мордовского университета"/>
          <p:cNvPicPr/>
          <p:nvPr/>
        </p:nvPicPr>
        <p:blipFill>
          <a:blip r:embed="rId8" cstate="print"/>
          <a:srcRect/>
          <a:stretch>
            <a:fillRect/>
          </a:stretch>
        </p:blipFill>
        <p:spPr bwMode="auto">
          <a:xfrm>
            <a:off x="6156176" y="3789040"/>
            <a:ext cx="2664296" cy="1800200"/>
          </a:xfrm>
          <a:prstGeom prst="rect">
            <a:avLst/>
          </a:prstGeom>
          <a:noFill/>
          <a:ln w="9525">
            <a:noFill/>
            <a:miter lim="800000"/>
            <a:headEnd/>
            <a:tailEnd/>
          </a:ln>
        </p:spPr>
      </p:pic>
      <p:sp>
        <p:nvSpPr>
          <p:cNvPr id="44046" name="Rectangle 14"/>
          <p:cNvSpPr>
            <a:spLocks noChangeArrowheads="1"/>
          </p:cNvSpPr>
          <p:nvPr/>
        </p:nvSpPr>
        <p:spPr bwMode="auto">
          <a:xfrm>
            <a:off x="0" y="5757301"/>
            <a:ext cx="91440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«Лесное озеро»   </a:t>
            </a:r>
            <a:r>
              <a:rPr kumimoji="0" lang="ru-RU" sz="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Акв</a:t>
            </a: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1953 г.                                                     «Приближается осень»   </a:t>
            </a:r>
            <a:r>
              <a:rPr kumimoji="0" lang="ru-RU" sz="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Акв</a:t>
            </a: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1957 г.                                                  «Зеленый шум»   </a:t>
            </a:r>
            <a:r>
              <a:rPr kumimoji="0" lang="ru-RU" sz="8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Акв</a:t>
            </a: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1953 г.</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cover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43009" name="Rectangle 1"/>
          <p:cNvSpPr>
            <a:spLocks noChangeArrowheads="1"/>
          </p:cNvSpPr>
          <p:nvPr/>
        </p:nvSpPr>
        <p:spPr bwMode="auto">
          <a:xfrm>
            <a:off x="179512" y="112501"/>
            <a:ext cx="896448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ea typeface="Times New Roman" pitchFamily="18" charset="0"/>
                <a:cs typeface="Calibri" pitchFamily="34" charset="0"/>
              </a:rPr>
              <a:t>Стихи и пейзажи, на которых он по памяти изображал любимые им с детства пейзажи, согревали его душу, помогали отвлечься от мрачной действительности. Пейзажи Чижевского отражают все времена года, однако </a:t>
            </a:r>
            <a:r>
              <a:rPr kumimoji="0" lang="ru-RU" sz="1200" b="1" i="0" u="none" strike="noStrike" cap="none" normalizeH="0" baseline="0" dirty="0" smtClean="0">
                <a:ln>
                  <a:noFill/>
                </a:ln>
                <a:solidFill>
                  <a:srgbClr val="333333"/>
                </a:solidFill>
                <a:effectLst/>
                <a:ea typeface="Times New Roman" pitchFamily="18" charset="0"/>
                <a:cs typeface="Calibri" pitchFamily="34" charset="0"/>
              </a:rPr>
              <a:t>предпочтение в своих картинах он отдает лету и осени</a:t>
            </a:r>
            <a:r>
              <a:rPr kumimoji="0" lang="ru-RU" sz="1200" b="0" i="0" u="none" strike="noStrike" cap="none" normalizeH="0" baseline="0" dirty="0" smtClean="0">
                <a:ln>
                  <a:noFill/>
                </a:ln>
                <a:solidFill>
                  <a:srgbClr val="333333"/>
                </a:solidFill>
                <a:effectLst/>
                <a:ea typeface="Times New Roman" pitchFamily="18" charset="0"/>
                <a:cs typeface="Calibri" pitchFamily="34" charset="0"/>
              </a:rPr>
              <a:t>. Находясь в степях Караганды и на Урале, он пишет природу средней полосы России. Из глубины своей памяти, богатого воображения, он извлекает увиденное и пережитое им ранее.</a:t>
            </a:r>
            <a:endParaRPr kumimoji="0" lang="ru-RU" sz="1800" b="0" i="0" u="none" strike="noStrike" cap="none" normalizeH="0" baseline="0" dirty="0" smtClean="0">
              <a:ln>
                <a:noFill/>
              </a:ln>
              <a:solidFill>
                <a:schemeClr val="tx1"/>
              </a:solidFill>
              <a:effectLst/>
            </a:endParaRPr>
          </a:p>
        </p:txBody>
      </p:sp>
      <p:pic>
        <p:nvPicPr>
          <p:cNvPr id="6" name="Рисунок 5" descr="3624016_2147260_original (700x481, 75Kb)"/>
          <p:cNvPicPr/>
          <p:nvPr/>
        </p:nvPicPr>
        <p:blipFill>
          <a:blip r:embed="rId3" cstate="print"/>
          <a:srcRect/>
          <a:stretch>
            <a:fillRect/>
          </a:stretch>
        </p:blipFill>
        <p:spPr bwMode="auto">
          <a:xfrm>
            <a:off x="251520" y="1124744"/>
            <a:ext cx="2686050" cy="1944215"/>
          </a:xfrm>
          <a:prstGeom prst="rect">
            <a:avLst/>
          </a:prstGeom>
          <a:noFill/>
          <a:ln w="9525">
            <a:noFill/>
            <a:miter lim="800000"/>
            <a:headEnd/>
            <a:tailEnd/>
          </a:ln>
        </p:spPr>
      </p:pic>
      <p:sp>
        <p:nvSpPr>
          <p:cNvPr id="43010" name="Rectangle 2"/>
          <p:cNvSpPr>
            <a:spLocks noChangeArrowheads="1"/>
          </p:cNvSpPr>
          <p:nvPr/>
        </p:nvSpPr>
        <p:spPr bwMode="auto">
          <a:xfrm>
            <a:off x="899592" y="3138599"/>
            <a:ext cx="1224136"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8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«Золото осени»</a:t>
            </a:r>
            <a:endParaRPr kumimoji="0" lang="ru-RU" sz="1800" b="0" i="0" u="none" strike="noStrike" cap="none" normalizeH="0" baseline="0" dirty="0" smtClean="0">
              <a:ln>
                <a:noFill/>
              </a:ln>
              <a:solidFill>
                <a:schemeClr val="tx1"/>
              </a:solidFill>
              <a:effectLst/>
              <a:latin typeface="Arial" pitchFamily="34" charset="0"/>
            </a:endParaRPr>
          </a:p>
        </p:txBody>
      </p:sp>
      <p:sp>
        <p:nvSpPr>
          <p:cNvPr id="4301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3013" name="Rectangle 5"/>
          <p:cNvSpPr>
            <a:spLocks noChangeArrowheads="1"/>
          </p:cNvSpPr>
          <p:nvPr/>
        </p:nvSpPr>
        <p:spPr bwMode="auto">
          <a:xfrm>
            <a:off x="3059832" y="920179"/>
            <a:ext cx="608416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rgbClr val="333333"/>
                </a:solidFill>
                <a:effectLst/>
                <a:ea typeface="Times New Roman" pitchFamily="18" charset="0"/>
                <a:cs typeface="Calibri" pitchFamily="34" charset="0"/>
              </a:rPr>
              <a:t>“Ничто так не утешает душу, ничто так не успокаивает, как чарующие взгляд пейзажи родной земли”</a:t>
            </a:r>
            <a:r>
              <a:rPr kumimoji="0" lang="ru-RU" sz="1200" b="0" i="0" u="none" strike="noStrike" cap="none" normalizeH="0" baseline="0" dirty="0" smtClean="0">
                <a:ln>
                  <a:noFill/>
                </a:ln>
                <a:solidFill>
                  <a:srgbClr val="333333"/>
                </a:solidFill>
                <a:effectLst/>
                <a:ea typeface="Times New Roman" pitchFamily="18" charset="0"/>
                <a:cs typeface="Calibri" pitchFamily="34" charset="0"/>
              </a:rPr>
              <a:t>, — писал Александр Леонидович.</a:t>
            </a:r>
            <a:endParaRPr kumimoji="0" lang="ru-RU" sz="1800" b="0" i="0" u="none" strike="noStrike" cap="none" normalizeH="0" baseline="0" dirty="0" smtClean="0">
              <a:ln>
                <a:noFill/>
              </a:ln>
              <a:solidFill>
                <a:schemeClr val="tx1"/>
              </a:solidFill>
              <a:effectLst/>
            </a:endParaRPr>
          </a:p>
        </p:txBody>
      </p:sp>
      <p:pic>
        <p:nvPicPr>
          <p:cNvPr id="11" name="Рисунок 10" descr="Живопись Чижевского. Дождливый день. Ионизаторы воздуха люстры Чижевского Мордовского университета"/>
          <p:cNvPicPr/>
          <p:nvPr/>
        </p:nvPicPr>
        <p:blipFill>
          <a:blip r:embed="rId4" cstate="print"/>
          <a:srcRect/>
          <a:stretch>
            <a:fillRect/>
          </a:stretch>
        </p:blipFill>
        <p:spPr bwMode="auto">
          <a:xfrm flipH="1">
            <a:off x="6012159" y="1484784"/>
            <a:ext cx="2952328" cy="1981200"/>
          </a:xfrm>
          <a:prstGeom prst="rect">
            <a:avLst/>
          </a:prstGeom>
          <a:noFill/>
          <a:ln w="9525">
            <a:noFill/>
            <a:miter lim="800000"/>
            <a:headEnd/>
            <a:tailEnd/>
          </a:ln>
        </p:spPr>
      </p:pic>
      <p:sp>
        <p:nvSpPr>
          <p:cNvPr id="43015" name="Rectangle 7"/>
          <p:cNvSpPr>
            <a:spLocks noChangeArrowheads="1"/>
          </p:cNvSpPr>
          <p:nvPr/>
        </p:nvSpPr>
        <p:spPr bwMode="auto">
          <a:xfrm>
            <a:off x="4067944" y="3197258"/>
            <a:ext cx="1872208"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«Дождливый день»   </a:t>
            </a:r>
            <a:r>
              <a:rPr kumimoji="0" lang="ru-RU" sz="8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Акв</a:t>
            </a: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1947 г.</a:t>
            </a:r>
            <a:endParaRPr kumimoji="0" lang="ru-RU" sz="1800" b="0" i="0" u="none" strike="noStrike" cap="none" normalizeH="0" baseline="0" dirty="0" smtClean="0">
              <a:ln>
                <a:noFill/>
              </a:ln>
              <a:solidFill>
                <a:schemeClr val="tx1"/>
              </a:solidFill>
              <a:effectLst/>
              <a:latin typeface="Arial" pitchFamily="34" charset="0"/>
            </a:endParaRPr>
          </a:p>
        </p:txBody>
      </p:sp>
      <p:sp>
        <p:nvSpPr>
          <p:cNvPr id="4301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3016" name="Рисунок 4" descr="3624016_chk01s (369x250, 17Kb)"/>
          <p:cNvPicPr>
            <a:picLocks noChangeAspect="1" noChangeArrowheads="1"/>
          </p:cNvPicPr>
          <p:nvPr/>
        </p:nvPicPr>
        <p:blipFill>
          <a:blip r:embed="rId5" cstate="print"/>
          <a:srcRect/>
          <a:stretch>
            <a:fillRect/>
          </a:stretch>
        </p:blipFill>
        <p:spPr bwMode="auto">
          <a:xfrm>
            <a:off x="6084168" y="3861048"/>
            <a:ext cx="2890267" cy="2190750"/>
          </a:xfrm>
          <a:prstGeom prst="rect">
            <a:avLst/>
          </a:prstGeom>
          <a:noFill/>
        </p:spPr>
      </p:pic>
      <p:sp>
        <p:nvSpPr>
          <p:cNvPr id="43018" name="Rectangle 10"/>
          <p:cNvSpPr>
            <a:spLocks noChangeArrowheads="1"/>
          </p:cNvSpPr>
          <p:nvPr/>
        </p:nvSpPr>
        <p:spPr bwMode="auto">
          <a:xfrm>
            <a:off x="539552" y="3542658"/>
            <a:ext cx="2376264"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РОДИНА</a:t>
            </a:r>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2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(1915)</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Не презирай её наряда:</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Она </a:t>
            </a:r>
            <a:r>
              <a:rPr kumimoji="0" lang="ru-RU" sz="1000" b="1" i="1" u="none" strike="noStrike" cap="none" normalizeH="0" baseline="0" dirty="0" err="1" smtClean="0">
                <a:ln>
                  <a:noFill/>
                </a:ln>
                <a:solidFill>
                  <a:srgbClr val="333333"/>
                </a:solidFill>
                <a:effectLst/>
                <a:latin typeface="Arial" pitchFamily="34" charset="0"/>
                <a:ea typeface="Times New Roman" pitchFamily="18" charset="0"/>
                <a:cs typeface="Calibri" pitchFamily="34" charset="0"/>
              </a:rPr>
              <a:t>нездешне</a:t>
            </a: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 хороша!</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И в ней для любящего взгляда,</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Сквозит великая душа.</a:t>
            </a:r>
            <a:r>
              <a:rPr kumimoji="0" lang="ru-RU" sz="1200" b="0" i="0"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 </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Безмолвной степи даль седая,</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Лесов дремучий хоровод,</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Кругом поля да рожь густая</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И светло-синий небосвод…</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Твоя душа- в твоём покое,</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В твоём труде – святой завет…</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Всё это наше – всё родное –</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И для души прекрасней нет!  </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cover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152399" y="0"/>
            <a:ext cx="9296399" cy="7021016"/>
          </a:xfrm>
          <a:prstGeom prst="rect">
            <a:avLst/>
          </a:prstGeom>
          <a:noFill/>
        </p:spPr>
      </p:pic>
      <p:sp>
        <p:nvSpPr>
          <p:cNvPr id="41985" name="Rectangle 1"/>
          <p:cNvSpPr>
            <a:spLocks noChangeArrowheads="1"/>
          </p:cNvSpPr>
          <p:nvPr/>
        </p:nvSpPr>
        <p:spPr bwMode="auto">
          <a:xfrm>
            <a:off x="0" y="68360"/>
            <a:ext cx="88924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rPr>
              <a:t>У Чижевского техника исполнения пейзажей очень близка к технике письма импрессионистов – то же разложение тонов на чистые цвета, накладываемые на полотно отдельными мазками и рассчитанные на их оптическое смещение при восприятии картины зрителем </a:t>
            </a:r>
            <a:r>
              <a:rPr kumimoji="0" lang="ru-RU" sz="1200" b="1" i="0" u="none" strike="noStrike" cap="none" normalizeH="0" baseline="0" dirty="0" smtClean="0">
                <a:ln>
                  <a:noFill/>
                </a:ln>
                <a:solidFill>
                  <a:srgbClr val="000000"/>
                </a:solidFill>
                <a:effectLst/>
                <a:ea typeface="Times New Roman" pitchFamily="18" charset="0"/>
              </a:rPr>
              <a:t>(“Холодная осень», «Первый снег”).</a:t>
            </a:r>
            <a:endParaRPr kumimoji="0" lang="ru-RU" sz="1800" b="0" i="0" u="none" strike="noStrike" cap="none" normalizeH="0" baseline="0" dirty="0" smtClean="0">
              <a:ln>
                <a:noFill/>
              </a:ln>
              <a:solidFill>
                <a:schemeClr val="tx1"/>
              </a:solidFill>
              <a:effectLst/>
            </a:endParaRPr>
          </a:p>
        </p:txBody>
      </p:sp>
      <p:pic>
        <p:nvPicPr>
          <p:cNvPr id="6" name="Рисунок 5" descr="5">
            <a:hlinkClick r:id="rId3" tooltip="&quot;картина А.Л.Чижевского&quot;"/>
          </p:cNvPr>
          <p:cNvPicPr/>
          <p:nvPr/>
        </p:nvPicPr>
        <p:blipFill>
          <a:blip r:embed="rId4" cstate="print"/>
          <a:srcRect/>
          <a:stretch>
            <a:fillRect/>
          </a:stretch>
        </p:blipFill>
        <p:spPr bwMode="auto">
          <a:xfrm>
            <a:off x="251520" y="764704"/>
            <a:ext cx="3024336" cy="1819275"/>
          </a:xfrm>
          <a:prstGeom prst="rect">
            <a:avLst/>
          </a:prstGeom>
          <a:noFill/>
          <a:ln w="9525">
            <a:noFill/>
            <a:miter lim="800000"/>
            <a:headEnd/>
            <a:tailEnd/>
          </a:ln>
        </p:spPr>
      </p:pic>
      <p:pic>
        <p:nvPicPr>
          <p:cNvPr id="7" name="Рисунок 6" descr="http://www.uralligaculture.ru/img/kat/images100260b.jpg"/>
          <p:cNvPicPr/>
          <p:nvPr/>
        </p:nvPicPr>
        <p:blipFill>
          <a:blip r:embed="rId5" cstate="print"/>
          <a:srcRect/>
          <a:stretch>
            <a:fillRect/>
          </a:stretch>
        </p:blipFill>
        <p:spPr bwMode="auto">
          <a:xfrm>
            <a:off x="5796136" y="764704"/>
            <a:ext cx="3048000" cy="1891283"/>
          </a:xfrm>
          <a:prstGeom prst="rect">
            <a:avLst/>
          </a:prstGeom>
          <a:noFill/>
          <a:ln w="9525">
            <a:noFill/>
            <a:miter lim="800000"/>
            <a:headEnd/>
            <a:tailEnd/>
          </a:ln>
        </p:spPr>
      </p:pic>
      <p:sp>
        <p:nvSpPr>
          <p:cNvPr id="41986" name="Rectangle 2"/>
          <p:cNvSpPr>
            <a:spLocks noChangeArrowheads="1"/>
          </p:cNvSpPr>
          <p:nvPr/>
        </p:nvSpPr>
        <p:spPr bwMode="auto">
          <a:xfrm>
            <a:off x="467544" y="2598672"/>
            <a:ext cx="1296144"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«Холодная осень»</a:t>
            </a:r>
            <a:endParaRPr kumimoji="0" lang="ru-RU" sz="1800" b="0" i="0" u="none" strike="noStrike" cap="none" normalizeH="0" baseline="0" dirty="0" smtClean="0">
              <a:ln>
                <a:noFill/>
              </a:ln>
              <a:solidFill>
                <a:schemeClr val="tx1"/>
              </a:solidFill>
              <a:effectLst/>
              <a:latin typeface="Arial" pitchFamily="34" charset="0"/>
            </a:endParaRPr>
          </a:p>
        </p:txBody>
      </p:sp>
      <p:sp>
        <p:nvSpPr>
          <p:cNvPr id="41987" name="Rectangle 3"/>
          <p:cNvSpPr>
            <a:spLocks noChangeArrowheads="1"/>
          </p:cNvSpPr>
          <p:nvPr/>
        </p:nvSpPr>
        <p:spPr bwMode="auto">
          <a:xfrm>
            <a:off x="1835696" y="2708919"/>
            <a:ext cx="5760640" cy="1830005"/>
          </a:xfrm>
          <a:prstGeom prst="rect">
            <a:avLst/>
          </a:prstGeom>
          <a:noFill/>
          <a:ln w="9525">
            <a:noFill/>
            <a:miter lim="800000"/>
            <a:headEnd/>
            <a:tailEnd/>
          </a:ln>
          <a:effectLst/>
        </p:spPr>
        <p:txBody>
          <a:bodyPr vert="horz" wrap="square" lIns="91440" tIns="150765" rIns="91440" bIns="155526" numCol="2" anchor="ctr" anchorCtr="0" compatLnSpc="1">
            <a:prstTxWarp prst="textNoShape">
              <a:avLst/>
            </a:prstTxWarp>
            <a:spAutoFit/>
          </a:bodyPr>
          <a:lstStyle/>
          <a:p>
            <a:pPr marL="354013" marR="0" lvl="0" indent="-354013" defTabSz="914400" rtl="0" eaLnBrk="1" fontAlgn="base" latinLnBrk="0" hangingPunct="1">
              <a:lnSpc>
                <a:spcPct val="100000"/>
              </a:lnSpc>
              <a:spcBef>
                <a:spcPct val="0"/>
              </a:spcBef>
              <a:spcAft>
                <a:spcPct val="0"/>
              </a:spcAft>
              <a:buClrTx/>
              <a:buSzTx/>
              <a:buFontTx/>
              <a:buNone/>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Гремит, звенит на солнце день.</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54013" marR="0" lvl="0" indent="-354013" defTabSz="914400" rtl="0" eaLnBrk="0" fontAlgn="base" latinLnBrk="0" hangingPunct="0">
              <a:lnSpc>
                <a:spcPct val="100000"/>
              </a:lnSpc>
              <a:spcBef>
                <a:spcPct val="0"/>
              </a:spcBef>
              <a:spcAft>
                <a:spcPct val="0"/>
              </a:spcAft>
              <a:buClrTx/>
              <a:buSzTx/>
              <a:buFontTx/>
              <a:buNone/>
              <a:tabLst>
                <a:tab pos="531813" algn="l"/>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Слепят восторженные взоры</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54013" marR="0" lvl="0" indent="-354013" defTabSz="914400" rtl="0" eaLnBrk="0" fontAlgn="base" latinLnBrk="0" hangingPunct="0">
              <a:lnSpc>
                <a:spcPct val="100000"/>
              </a:lnSpc>
              <a:spcBef>
                <a:spcPct val="0"/>
              </a:spcBef>
              <a:spcAft>
                <a:spcPct val="0"/>
              </a:spcAft>
              <a:buClrTx/>
              <a:buSzTx/>
              <a:buFontTx/>
              <a:buNone/>
              <a:tabLst>
                <a:tab pos="450850" algn="l"/>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Розовощекие просторы,</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54013" marR="0" lvl="0" indent="-354013" defTabSz="914400" rtl="0" eaLnBrk="0" fontAlgn="base" latinLnBrk="0" hangingPunct="0">
              <a:lnSpc>
                <a:spcPct val="100000"/>
              </a:lnSpc>
              <a:spcBef>
                <a:spcPct val="0"/>
              </a:spcBef>
              <a:spcAft>
                <a:spcPts val="600"/>
              </a:spcAft>
              <a:buClrTx/>
              <a:buSzTx/>
              <a:buFontTx/>
              <a:buNone/>
              <a:tabLst>
                <a:tab pos="180975" algn="l"/>
              </a:tabLst>
            </a:pPr>
            <a:r>
              <a:rPr kumimoji="0" lang="ru-RU" sz="1000" b="1"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Голубопламенная</a:t>
            </a: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тень.</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0850" marR="0" lvl="0" algn="just" defTabSz="914400" rtl="0" eaLnBrk="0" fontAlgn="base" latinLnBrk="0" hangingPunct="0">
              <a:lnSpc>
                <a:spcPct val="100000"/>
              </a:lnSpc>
              <a:spcBef>
                <a:spcPct val="0"/>
              </a:spcBef>
              <a:spcAft>
                <a:spcPct val="0"/>
              </a:spcAft>
              <a:buClrTx/>
              <a:buSzTx/>
              <a:buFontTx/>
              <a:buNone/>
              <a:tabLst>
                <a:tab pos="180975" algn="l"/>
              </a:tabLst>
            </a:pPr>
            <a:endPar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450850" marR="0" lvl="0" algn="just" defTabSz="914400" rtl="0" eaLnBrk="0" fontAlgn="base" latinLnBrk="0" hangingPunct="0">
              <a:lnSpc>
                <a:spcPct val="100000"/>
              </a:lnSpc>
              <a:spcBef>
                <a:spcPct val="0"/>
              </a:spcBef>
              <a:spcAft>
                <a:spcPct val="0"/>
              </a:spcAft>
              <a:buClrTx/>
              <a:buSzTx/>
              <a:buFontTx/>
              <a:buNone/>
              <a:tabLst>
                <a:tab pos="180975" algn="l"/>
              </a:tabLst>
            </a:pPr>
            <a:endParaRPr lang="ru-RU" sz="1000" b="1" i="1" dirty="0" smtClean="0">
              <a:solidFill>
                <a:srgbClr val="000000"/>
              </a:solidFill>
              <a:latin typeface="Arial" pitchFamily="34" charset="0"/>
              <a:ea typeface="Times New Roman" pitchFamily="18" charset="0"/>
              <a:cs typeface="Arial" pitchFamily="34" charset="0"/>
            </a:endParaRPr>
          </a:p>
          <a:p>
            <a:pPr marL="450850" marR="0" lvl="0" algn="just" defTabSz="914400" rtl="0" eaLnBrk="0" fontAlgn="base" latinLnBrk="0" hangingPunct="0">
              <a:lnSpc>
                <a:spcPct val="100000"/>
              </a:lnSpc>
              <a:spcBef>
                <a:spcPct val="0"/>
              </a:spcBef>
              <a:spcAft>
                <a:spcPct val="0"/>
              </a:spcAft>
              <a:buClrTx/>
              <a:buSzTx/>
              <a:buFontTx/>
              <a:buNone/>
              <a:tabLst>
                <a:tab pos="180975" algn="l"/>
              </a:tabLst>
            </a:pPr>
            <a:endPar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450850" marR="0" lvl="0" algn="just" defTabSz="914400" rtl="0" eaLnBrk="0" fontAlgn="base" latinLnBrk="0" hangingPunct="0">
              <a:lnSpc>
                <a:spcPct val="100000"/>
              </a:lnSpc>
              <a:spcBef>
                <a:spcPct val="0"/>
              </a:spcBef>
              <a:spcAft>
                <a:spcPct val="0"/>
              </a:spcAft>
              <a:buClrTx/>
              <a:buSzTx/>
              <a:buFontTx/>
              <a:buNone/>
              <a:tabLst>
                <a:tab pos="180975" algn="l"/>
              </a:tabLst>
            </a:pPr>
            <a:endParaRPr lang="ru-RU" sz="1000" b="1" i="1" dirty="0" smtClean="0">
              <a:solidFill>
                <a:srgbClr val="000000"/>
              </a:solidFill>
              <a:latin typeface="Arial" pitchFamily="34" charset="0"/>
              <a:ea typeface="Times New Roman" pitchFamily="18" charset="0"/>
              <a:cs typeface="Arial" pitchFamily="34" charset="0"/>
            </a:endParaRPr>
          </a:p>
          <a:p>
            <a:pPr marL="450850" marR="0" lvl="0" algn="just" defTabSz="914400" rtl="0" eaLnBrk="0" fontAlgn="base" latinLnBrk="0" hangingPunct="0">
              <a:lnSpc>
                <a:spcPct val="100000"/>
              </a:lnSpc>
              <a:spcBef>
                <a:spcPct val="0"/>
              </a:spcBef>
              <a:spcAft>
                <a:spcPct val="0"/>
              </a:spcAft>
              <a:buClrTx/>
              <a:buSzTx/>
              <a:buFontTx/>
              <a:buNone/>
              <a:tabLst>
                <a:tab pos="180975" algn="l"/>
              </a:tabLst>
            </a:pPr>
            <a:endPar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450850" marR="0" lvl="0" algn="just" defTabSz="914400" rtl="0" eaLnBrk="0" fontAlgn="base" latinLnBrk="0" hangingPunct="0">
              <a:lnSpc>
                <a:spcPct val="100000"/>
              </a:lnSpc>
              <a:spcBef>
                <a:spcPct val="0"/>
              </a:spcBef>
              <a:spcAft>
                <a:spcPct val="0"/>
              </a:spcAft>
              <a:buClrTx/>
              <a:buSzTx/>
              <a:buFontTx/>
              <a:buNone/>
              <a:tabLst>
                <a:tab pos="180975" algn="l"/>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Сквозь </a:t>
            </a:r>
            <a:r>
              <a:rPr kumimoji="0" lang="ru-RU" sz="1000" b="1"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остроколкий</a:t>
            </a: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воздух видно:</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0850" marR="0" lvl="0" algn="just" defTabSz="914400" rtl="0" eaLnBrk="0" fontAlgn="base" latinLnBrk="0" hangingPunct="0">
              <a:lnSpc>
                <a:spcPct val="100000"/>
              </a:lnSpc>
              <a:spcBef>
                <a:spcPct val="0"/>
              </a:spcBef>
              <a:spcAft>
                <a:spcPct val="0"/>
              </a:spcAft>
              <a:buClrTx/>
              <a:buSzTx/>
              <a:buFontTx/>
              <a:buNone/>
              <a:tabLst>
                <a:tab pos="180975" algn="l"/>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 лесу, как в храме огневом,</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0850" marR="0" lvl="0" algn="just" defTabSz="914400" rtl="0" eaLnBrk="0" fontAlgn="base" latinLnBrk="0" hangingPunct="0">
              <a:lnSpc>
                <a:spcPct val="100000"/>
              </a:lnSpc>
              <a:spcBef>
                <a:spcPct val="0"/>
              </a:spcBef>
              <a:spcAft>
                <a:spcPct val="0"/>
              </a:spcAft>
              <a:buClrTx/>
              <a:buSzTx/>
              <a:buFontTx/>
              <a:buNone/>
              <a:tabLst>
                <a:tab pos="180975" algn="l"/>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Деревья блещут </a:t>
            </a:r>
            <a:r>
              <a:rPr kumimoji="0" lang="ru-RU" sz="1000" b="1"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искровидно</a:t>
            </a:r>
            <a:endPar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0850" marR="0" lvl="0" algn="just" defTabSz="914400" rtl="0" eaLnBrk="0" fontAlgn="base" latinLnBrk="0" hangingPunct="0">
              <a:lnSpc>
                <a:spcPct val="100000"/>
              </a:lnSpc>
              <a:spcBef>
                <a:spcPct val="0"/>
              </a:spcBef>
              <a:spcAft>
                <a:spcPts val="600"/>
              </a:spcAft>
              <a:buClrTx/>
              <a:buSzTx/>
              <a:buFontTx/>
              <a:buNone/>
              <a:tabLst>
                <a:tab pos="180975" algn="l"/>
              </a:tabLst>
            </a:pPr>
            <a:r>
              <a:rPr kumimoji="0" lang="ru-RU" sz="10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Литым, чистейшим серебром.</a:t>
            </a:r>
          </a:p>
        </p:txBody>
      </p:sp>
      <p:sp>
        <p:nvSpPr>
          <p:cNvPr id="10" name="Прямоугольник 9"/>
          <p:cNvSpPr/>
          <p:nvPr/>
        </p:nvSpPr>
        <p:spPr>
          <a:xfrm flipH="1" flipV="1">
            <a:off x="-468560" y="5517232"/>
            <a:ext cx="72008" cy="369332"/>
          </a:xfrm>
          <a:prstGeom prst="rect">
            <a:avLst/>
          </a:prstGeom>
        </p:spPr>
        <p:txBody>
          <a:bodyPr wrap="square">
            <a:spAutoFit/>
          </a:bodyPr>
          <a:lstStyle/>
          <a:p>
            <a:pPr lvl="0" fontAlgn="base">
              <a:spcBef>
                <a:spcPct val="0"/>
              </a:spcBef>
              <a:spcAft>
                <a:spcPct val="0"/>
              </a:spcAft>
            </a:pPr>
            <a:r>
              <a:rPr lang="ru-RU" i="1" dirty="0" smtClean="0">
                <a:solidFill>
                  <a:srgbClr val="000000"/>
                </a:solidFill>
                <a:latin typeface="Arial" pitchFamily="34" charset="0"/>
                <a:ea typeface="Times New Roman" pitchFamily="18" charset="0"/>
                <a:cs typeface="Arial" pitchFamily="34" charset="0"/>
              </a:rPr>
              <a:t>                                           </a:t>
            </a:r>
            <a:endParaRPr lang="ru-RU" sz="800" dirty="0" smtClean="0">
              <a:latin typeface="Arial" pitchFamily="34" charset="0"/>
            </a:endParaRPr>
          </a:p>
        </p:txBody>
      </p:sp>
      <p:sp>
        <p:nvSpPr>
          <p:cNvPr id="11" name="Прямоугольник 10"/>
          <p:cNvSpPr/>
          <p:nvPr/>
        </p:nvSpPr>
        <p:spPr>
          <a:xfrm>
            <a:off x="7164288" y="2636912"/>
            <a:ext cx="1800200" cy="215444"/>
          </a:xfrm>
          <a:prstGeom prst="rect">
            <a:avLst/>
          </a:prstGeom>
        </p:spPr>
        <p:txBody>
          <a:bodyPr wrap="square">
            <a:spAutoFit/>
          </a:bodyPr>
          <a:lstStyle/>
          <a:p>
            <a:pPr lvl="0" algn="ctr" fontAlgn="base">
              <a:spcBef>
                <a:spcPct val="0"/>
              </a:spcBef>
              <a:spcAft>
                <a:spcPct val="0"/>
              </a:spcAft>
            </a:pPr>
            <a:r>
              <a:rPr lang="ru-RU" sz="800" i="1" dirty="0" smtClean="0">
                <a:solidFill>
                  <a:srgbClr val="000000"/>
                </a:solidFill>
                <a:latin typeface="Arial" pitchFamily="34" charset="0"/>
                <a:ea typeface="Times New Roman" pitchFamily="18" charset="0"/>
                <a:cs typeface="Arial" pitchFamily="34" charset="0"/>
              </a:rPr>
              <a:t>«Первый снег». </a:t>
            </a:r>
            <a:r>
              <a:rPr lang="ru-RU" sz="800" i="1" dirty="0" err="1" smtClean="0">
                <a:solidFill>
                  <a:srgbClr val="000000"/>
                </a:solidFill>
                <a:latin typeface="Arial" pitchFamily="34" charset="0"/>
                <a:ea typeface="Times New Roman" pitchFamily="18" charset="0"/>
                <a:cs typeface="Arial" pitchFamily="34" charset="0"/>
              </a:rPr>
              <a:t>Акв</a:t>
            </a:r>
            <a:r>
              <a:rPr lang="ru-RU" sz="800" i="1" dirty="0" smtClean="0">
                <a:solidFill>
                  <a:srgbClr val="000000"/>
                </a:solidFill>
                <a:latin typeface="Arial" pitchFamily="34" charset="0"/>
                <a:ea typeface="Times New Roman" pitchFamily="18" charset="0"/>
                <a:cs typeface="Arial" pitchFamily="34" charset="0"/>
              </a:rPr>
              <a:t>., бел. 1953 г.</a:t>
            </a:r>
            <a:endParaRPr lang="ru-RU" sz="800" dirty="0" smtClean="0">
              <a:latin typeface="Arial" pitchFamily="34" charset="0"/>
            </a:endParaRPr>
          </a:p>
        </p:txBody>
      </p:sp>
      <p:sp>
        <p:nvSpPr>
          <p:cNvPr id="12" name="Прямоугольник 11"/>
          <p:cNvSpPr/>
          <p:nvPr/>
        </p:nvSpPr>
        <p:spPr>
          <a:xfrm>
            <a:off x="1475656" y="3573016"/>
            <a:ext cx="5328592" cy="707886"/>
          </a:xfrm>
          <a:prstGeom prst="rect">
            <a:avLst/>
          </a:prstGeom>
        </p:spPr>
        <p:txBody>
          <a:bodyPr wrap="square">
            <a:spAutoFit/>
          </a:bodyPr>
          <a:lstStyle/>
          <a:p>
            <a:pPr marL="1979613" lvl="0" eaLnBrk="0" fontAlgn="base" hangingPunct="0">
              <a:spcBef>
                <a:spcPct val="0"/>
              </a:spcBef>
              <a:spcAft>
                <a:spcPct val="0"/>
              </a:spcAft>
              <a:tabLst>
                <a:tab pos="180975" algn="l"/>
              </a:tabLst>
            </a:pPr>
            <a:r>
              <a:rPr lang="ru-RU" sz="1000" b="1" i="1" dirty="0" smtClean="0">
                <a:solidFill>
                  <a:srgbClr val="000000"/>
                </a:solidFill>
                <a:latin typeface="Arial" pitchFamily="34" charset="0"/>
                <a:ea typeface="Times New Roman" pitchFamily="18" charset="0"/>
                <a:cs typeface="Arial" pitchFamily="34" charset="0"/>
              </a:rPr>
              <a:t>И солнце ядрами дробится,</a:t>
            </a:r>
            <a:endParaRPr lang="ru-RU" sz="1000" dirty="0" smtClean="0">
              <a:latin typeface="Arial" pitchFamily="34" charset="0"/>
              <a:ea typeface="Times New Roman" pitchFamily="18" charset="0"/>
              <a:cs typeface="Arial" pitchFamily="34" charset="0"/>
            </a:endParaRPr>
          </a:p>
          <a:p>
            <a:pPr marL="1979613" lvl="0" eaLnBrk="0" fontAlgn="base" hangingPunct="0">
              <a:spcBef>
                <a:spcPct val="0"/>
              </a:spcBef>
              <a:spcAft>
                <a:spcPct val="0"/>
              </a:spcAft>
              <a:tabLst>
                <a:tab pos="180975" algn="l"/>
              </a:tabLst>
            </a:pPr>
            <a:r>
              <a:rPr lang="ru-RU" sz="1000" b="1" i="1" dirty="0" smtClean="0">
                <a:solidFill>
                  <a:srgbClr val="000000"/>
                </a:solidFill>
                <a:latin typeface="Arial" pitchFamily="34" charset="0"/>
                <a:ea typeface="Times New Roman" pitchFamily="18" charset="0"/>
                <a:cs typeface="Arial" pitchFamily="34" charset="0"/>
              </a:rPr>
              <a:t>И, </a:t>
            </a:r>
            <a:r>
              <a:rPr lang="ru-RU" sz="1000" b="1" i="1" dirty="0" err="1" smtClean="0">
                <a:solidFill>
                  <a:srgbClr val="000000"/>
                </a:solidFill>
                <a:latin typeface="Arial" pitchFamily="34" charset="0"/>
                <a:ea typeface="Times New Roman" pitchFamily="18" charset="0"/>
                <a:cs typeface="Arial" pitchFamily="34" charset="0"/>
              </a:rPr>
              <a:t>преломлясь</a:t>
            </a:r>
            <a:r>
              <a:rPr lang="ru-RU" sz="1000" b="1" i="1" dirty="0" smtClean="0">
                <a:solidFill>
                  <a:srgbClr val="000000"/>
                </a:solidFill>
                <a:latin typeface="Arial" pitchFamily="34" charset="0"/>
                <a:ea typeface="Times New Roman" pitchFamily="18" charset="0"/>
                <a:cs typeface="Arial" pitchFamily="34" charset="0"/>
              </a:rPr>
              <a:t> о зеркала,</a:t>
            </a:r>
            <a:endParaRPr lang="ru-RU" sz="1000" dirty="0" smtClean="0">
              <a:latin typeface="Arial" pitchFamily="34" charset="0"/>
              <a:ea typeface="Times New Roman" pitchFamily="18" charset="0"/>
              <a:cs typeface="Arial" pitchFamily="34" charset="0"/>
            </a:endParaRPr>
          </a:p>
          <a:p>
            <a:pPr marL="1979613" lvl="0" eaLnBrk="0" fontAlgn="base" hangingPunct="0">
              <a:spcBef>
                <a:spcPct val="0"/>
              </a:spcBef>
              <a:spcAft>
                <a:spcPct val="0"/>
              </a:spcAft>
              <a:tabLst>
                <a:tab pos="180975" algn="l"/>
              </a:tabLst>
            </a:pPr>
            <a:r>
              <a:rPr lang="ru-RU" sz="1000" b="1" i="1" dirty="0" smtClean="0">
                <a:solidFill>
                  <a:srgbClr val="000000"/>
                </a:solidFill>
                <a:latin typeface="Arial" pitchFamily="34" charset="0"/>
                <a:ea typeface="Times New Roman" pitchFamily="18" charset="0"/>
                <a:cs typeface="Arial" pitchFamily="34" charset="0"/>
              </a:rPr>
              <a:t>В зеленом сумраке угла</a:t>
            </a:r>
            <a:endParaRPr lang="ru-RU" sz="1000" dirty="0" smtClean="0">
              <a:latin typeface="Arial" pitchFamily="34" charset="0"/>
              <a:ea typeface="Times New Roman" pitchFamily="18" charset="0"/>
              <a:cs typeface="Arial" pitchFamily="34" charset="0"/>
            </a:endParaRPr>
          </a:p>
          <a:p>
            <a:pPr marL="1979613" lvl="0" eaLnBrk="0" fontAlgn="base" hangingPunct="0">
              <a:spcBef>
                <a:spcPct val="0"/>
              </a:spcBef>
              <a:spcAft>
                <a:spcPct val="0"/>
              </a:spcAft>
              <a:tabLst>
                <a:tab pos="180975" algn="l"/>
              </a:tabLst>
            </a:pPr>
            <a:r>
              <a:rPr lang="ru-RU" sz="1000" b="1" i="1" dirty="0" smtClean="0">
                <a:solidFill>
                  <a:srgbClr val="000000"/>
                </a:solidFill>
                <a:latin typeface="Arial" pitchFamily="34" charset="0"/>
                <a:ea typeface="Times New Roman" pitchFamily="18" charset="0"/>
                <a:cs typeface="Arial" pitchFamily="34" charset="0"/>
              </a:rPr>
              <a:t>Взлетают радужные птицы.</a:t>
            </a:r>
            <a:endParaRPr lang="ru-RU" sz="1000" dirty="0" smtClean="0">
              <a:latin typeface="Arial" pitchFamily="34" charset="0"/>
              <a:cs typeface="Arial" pitchFamily="34" charset="0"/>
            </a:endParaRPr>
          </a:p>
        </p:txBody>
      </p:sp>
      <p:sp>
        <p:nvSpPr>
          <p:cNvPr id="13" name="Прямоугольник 12"/>
          <p:cNvSpPr/>
          <p:nvPr/>
        </p:nvSpPr>
        <p:spPr>
          <a:xfrm>
            <a:off x="4102961" y="2348880"/>
            <a:ext cx="938077" cy="276999"/>
          </a:xfrm>
          <a:prstGeom prst="rect">
            <a:avLst/>
          </a:prstGeom>
        </p:spPr>
        <p:txBody>
          <a:bodyPr wrap="square">
            <a:spAutoFit/>
          </a:bodyPr>
          <a:lstStyle/>
          <a:p>
            <a:pPr algn="ctr"/>
            <a:r>
              <a:rPr lang="ru-RU" sz="1200" dirty="0" smtClean="0">
                <a:solidFill>
                  <a:srgbClr val="000000"/>
                </a:solidFill>
                <a:latin typeface="Calibri" pitchFamily="34" charset="0"/>
                <a:ea typeface="Times New Roman" pitchFamily="18" charset="0"/>
              </a:rPr>
              <a:t>ЗИМОЙ</a:t>
            </a:r>
            <a:endParaRPr lang="ru-RU" sz="1200" dirty="0"/>
          </a:p>
        </p:txBody>
      </p:sp>
      <p:sp>
        <p:nvSpPr>
          <p:cNvPr id="41988" name="Rectangle 4"/>
          <p:cNvSpPr>
            <a:spLocks noChangeArrowheads="1"/>
          </p:cNvSpPr>
          <p:nvPr/>
        </p:nvSpPr>
        <p:spPr bwMode="auto">
          <a:xfrm>
            <a:off x="0" y="4270331"/>
            <a:ext cx="896448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rPr>
              <a:t>Способы нанесения мазков у А.Л.Чижевского различны. В одних картинах – извилистые, рисующие мазки бегут по холсту </a:t>
            </a:r>
            <a:r>
              <a:rPr kumimoji="0" lang="ru-RU" sz="1200" b="1" i="0" u="none" strike="noStrike" cap="none" normalizeH="0" baseline="0" dirty="0" smtClean="0">
                <a:ln>
                  <a:noFill/>
                </a:ln>
                <a:solidFill>
                  <a:srgbClr val="000000"/>
                </a:solidFill>
                <a:effectLst/>
                <a:ea typeface="Times New Roman" pitchFamily="18" charset="0"/>
              </a:rPr>
              <a:t>(“И снова осень”);</a:t>
            </a:r>
            <a:r>
              <a:rPr kumimoji="0" lang="ru-RU" sz="1200" b="0" i="0" u="none" strike="noStrike" cap="none" normalizeH="0" baseline="0" dirty="0" smtClean="0">
                <a:ln>
                  <a:noFill/>
                </a:ln>
                <a:solidFill>
                  <a:srgbClr val="000000"/>
                </a:solidFill>
                <a:effectLst/>
                <a:ea typeface="Times New Roman" pitchFamily="18" charset="0"/>
              </a:rPr>
              <a:t> в других, наоборот, художник стремится к передаче устойчивых, объемных форм </a:t>
            </a:r>
            <a:r>
              <a:rPr kumimoji="0" lang="ru-RU" sz="1200" b="1" i="0" u="none" strike="noStrike" cap="none" normalizeH="0" baseline="0" dirty="0" smtClean="0">
                <a:ln>
                  <a:noFill/>
                </a:ln>
                <a:solidFill>
                  <a:srgbClr val="000000"/>
                </a:solidFill>
                <a:effectLst/>
                <a:ea typeface="Times New Roman" pitchFamily="18" charset="0"/>
              </a:rPr>
              <a:t>(“Жаркий день”);</a:t>
            </a:r>
            <a:r>
              <a:rPr kumimoji="0" lang="ru-RU" sz="1200" b="0" i="0" u="none" strike="noStrike" cap="none" normalizeH="0" baseline="0" dirty="0" smtClean="0">
                <a:ln>
                  <a:noFill/>
                </a:ln>
                <a:solidFill>
                  <a:srgbClr val="000000"/>
                </a:solidFill>
                <a:effectLst/>
                <a:ea typeface="Times New Roman" pitchFamily="18" charset="0"/>
              </a:rPr>
              <a:t> для третьих характерны эскизность и динамичность обработки формы, по которой скользит свет </a:t>
            </a:r>
            <a:r>
              <a:rPr kumimoji="0" lang="ru-RU" sz="1200" b="1" i="0" u="none" strike="noStrike" cap="none" normalizeH="0" baseline="0" dirty="0" smtClean="0">
                <a:ln>
                  <a:noFill/>
                </a:ln>
                <a:solidFill>
                  <a:srgbClr val="000000"/>
                </a:solidFill>
                <a:effectLst/>
                <a:ea typeface="Times New Roman" pitchFamily="18" charset="0"/>
              </a:rPr>
              <a:t>(“Березы”).</a:t>
            </a:r>
            <a:endParaRPr kumimoji="0" lang="ru-RU" sz="1800" b="0" i="0" u="none" strike="noStrike" cap="none" normalizeH="0" baseline="0" dirty="0" smtClean="0">
              <a:ln>
                <a:noFill/>
              </a:ln>
              <a:solidFill>
                <a:schemeClr val="tx1"/>
              </a:solidFill>
              <a:effectLst/>
            </a:endParaRPr>
          </a:p>
        </p:txBody>
      </p:sp>
      <p:pic>
        <p:nvPicPr>
          <p:cNvPr id="41991" name="Рисунок 46" descr="Живопись Чижевского. И снова осень. Ионизаторы воздуха люстры Чижевского Мордовского университета"/>
          <p:cNvPicPr>
            <a:picLocks noChangeAspect="1" noChangeArrowheads="1"/>
          </p:cNvPicPr>
          <p:nvPr/>
        </p:nvPicPr>
        <p:blipFill>
          <a:blip r:embed="rId6" cstate="print"/>
          <a:srcRect/>
          <a:stretch>
            <a:fillRect/>
          </a:stretch>
        </p:blipFill>
        <p:spPr bwMode="auto">
          <a:xfrm>
            <a:off x="179512" y="5013176"/>
            <a:ext cx="2190750" cy="1656209"/>
          </a:xfrm>
          <a:prstGeom prst="rect">
            <a:avLst/>
          </a:prstGeom>
          <a:noFill/>
        </p:spPr>
      </p:pic>
      <p:pic>
        <p:nvPicPr>
          <p:cNvPr id="41990" name="Рисунок 49" descr="Живопись Чижевского. Жаркий день. Ионизаторы воздуха люстры Чижевского Мордовского университета"/>
          <p:cNvPicPr>
            <a:picLocks noChangeAspect="1" noChangeArrowheads="1"/>
          </p:cNvPicPr>
          <p:nvPr/>
        </p:nvPicPr>
        <p:blipFill>
          <a:blip r:embed="rId7" cstate="print"/>
          <a:srcRect/>
          <a:stretch>
            <a:fillRect/>
          </a:stretch>
        </p:blipFill>
        <p:spPr bwMode="auto">
          <a:xfrm>
            <a:off x="3347864" y="5013176"/>
            <a:ext cx="2200275" cy="1656183"/>
          </a:xfrm>
          <a:prstGeom prst="rect">
            <a:avLst/>
          </a:prstGeom>
          <a:noFill/>
        </p:spPr>
      </p:pic>
      <p:pic>
        <p:nvPicPr>
          <p:cNvPr id="41989" name="Рисунок 52" descr="Живопись Чижевского. Березы. Ионизаторы воздуха люстры Чижевского Мордовского университета"/>
          <p:cNvPicPr>
            <a:picLocks noChangeAspect="1" noChangeArrowheads="1"/>
          </p:cNvPicPr>
          <p:nvPr/>
        </p:nvPicPr>
        <p:blipFill>
          <a:blip r:embed="rId8" cstate="print"/>
          <a:srcRect/>
          <a:stretch>
            <a:fillRect/>
          </a:stretch>
        </p:blipFill>
        <p:spPr bwMode="auto">
          <a:xfrm>
            <a:off x="6444208" y="5013176"/>
            <a:ext cx="2200275" cy="1656183"/>
          </a:xfrm>
          <a:prstGeom prst="rect">
            <a:avLst/>
          </a:prstGeom>
          <a:noFill/>
        </p:spPr>
      </p:pic>
      <p:sp>
        <p:nvSpPr>
          <p:cNvPr id="4199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41993" name="Rectangle 9"/>
          <p:cNvSpPr>
            <a:spLocks noChangeArrowheads="1"/>
          </p:cNvSpPr>
          <p:nvPr/>
        </p:nvSpPr>
        <p:spPr bwMode="auto">
          <a:xfrm>
            <a:off x="0" y="2257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41994" name="Rectangle 10"/>
          <p:cNvSpPr>
            <a:spLocks noChangeArrowheads="1"/>
          </p:cNvSpPr>
          <p:nvPr/>
        </p:nvSpPr>
        <p:spPr bwMode="auto">
          <a:xfrm>
            <a:off x="0" y="45148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41995" name="Rectangle 11"/>
          <p:cNvSpPr>
            <a:spLocks noChangeArrowheads="1"/>
          </p:cNvSpPr>
          <p:nvPr/>
        </p:nvSpPr>
        <p:spPr bwMode="auto">
          <a:xfrm>
            <a:off x="0" y="6726521"/>
            <a:ext cx="889248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 снова осень». </a:t>
            </a:r>
            <a:r>
              <a:rPr kumimoji="0" lang="ru-RU" sz="8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Акв</a:t>
            </a: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1954 г.                                                              «Жаркий день». </a:t>
            </a:r>
            <a:r>
              <a:rPr kumimoji="0" lang="ru-RU" sz="8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Акв</a:t>
            </a: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1946 г.                                                                 «Березы». </a:t>
            </a:r>
            <a:r>
              <a:rPr kumimoji="0" lang="ru-RU" sz="8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Цв</a:t>
            </a: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кар. 1943 г</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cover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614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61441" name="Рисунок 55" descr="Живопись Чижевского. Светлая поляна. Ионизаторы воздуха люстры Чижевского Мордовского университета"/>
          <p:cNvPicPr>
            <a:picLocks noChangeAspect="1" noChangeArrowheads="1"/>
          </p:cNvPicPr>
          <p:nvPr/>
        </p:nvPicPr>
        <p:blipFill>
          <a:blip r:embed="rId3" cstate="print"/>
          <a:srcRect/>
          <a:stretch>
            <a:fillRect/>
          </a:stretch>
        </p:blipFill>
        <p:spPr bwMode="auto">
          <a:xfrm>
            <a:off x="6372200" y="404664"/>
            <a:ext cx="2592288" cy="1944216"/>
          </a:xfrm>
          <a:prstGeom prst="rect">
            <a:avLst/>
          </a:prstGeom>
          <a:noFill/>
        </p:spPr>
      </p:pic>
      <p:sp>
        <p:nvSpPr>
          <p:cNvPr id="61443" name="Rectangle 3"/>
          <p:cNvSpPr>
            <a:spLocks noChangeArrowheads="1"/>
          </p:cNvSpPr>
          <p:nvPr/>
        </p:nvSpPr>
        <p:spPr bwMode="auto">
          <a:xfrm>
            <a:off x="179512" y="256147"/>
            <a:ext cx="6192688" cy="25699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rPr>
              <a:t>Оригинален прием художника в картине </a:t>
            </a:r>
            <a:r>
              <a:rPr kumimoji="0" lang="ru-RU" sz="1200" b="1" i="0" u="none" strike="noStrike" cap="none" normalizeH="0" baseline="0" dirty="0" smtClean="0">
                <a:ln>
                  <a:noFill/>
                </a:ln>
                <a:solidFill>
                  <a:srgbClr val="000000"/>
                </a:solidFill>
                <a:effectLst/>
                <a:ea typeface="Times New Roman" pitchFamily="18" charset="0"/>
              </a:rPr>
              <a:t>“Светлая поляна”</a:t>
            </a:r>
            <a:r>
              <a:rPr kumimoji="0" lang="ru-RU" sz="1200" b="0" i="0" u="none" strike="noStrike" cap="none" normalizeH="0" baseline="0" dirty="0" smtClean="0">
                <a:ln>
                  <a:noFill/>
                </a:ln>
                <a:solidFill>
                  <a:srgbClr val="000000"/>
                </a:solidFill>
                <a:effectLst/>
                <a:ea typeface="Times New Roman" pitchFamily="18" charset="0"/>
              </a:rPr>
              <a:t>. Два огромных ствола на переднем плане не только не закрывают фокуса, а наоборот, его подчеркивают и усиливают зрительный эффект второго плана.</a:t>
            </a:r>
          </a:p>
          <a:p>
            <a:pPr algn="just">
              <a:spcAft>
                <a:spcPts val="600"/>
              </a:spcAft>
            </a:pPr>
            <a:r>
              <a:rPr lang="ru-RU" sz="1200" dirty="0" smtClean="0"/>
              <a:t>Работа его души и мозга продолжалась… Лирическое восприятие природы дополняет философа - </a:t>
            </a:r>
            <a:r>
              <a:rPr lang="ru-RU" sz="1200" dirty="0" err="1" smtClean="0"/>
              <a:t>космиста</a:t>
            </a:r>
            <a:r>
              <a:rPr lang="ru-RU" sz="1200" dirty="0" smtClean="0"/>
              <a:t> Чижевского. В его пейзажах сливаются воедино точное научное знание с духовной сущностью художника. Всё художественное творчество Чижевского несет энергетику истинной Красоты.</a:t>
            </a:r>
          </a:p>
          <a:p>
            <a:pPr algn="just">
              <a:spcAft>
                <a:spcPts val="600"/>
              </a:spcAft>
            </a:pPr>
            <a:r>
              <a:rPr lang="ru-RU" sz="1200" dirty="0" smtClean="0"/>
              <a:t>Такой подход к искусству, по мнению современников, </a:t>
            </a:r>
            <a:r>
              <a:rPr lang="ru-RU" sz="1200" i="1" dirty="0" smtClean="0"/>
              <a:t>“сближал Чижевского с традициями русского философского пейзажа XIX—XX веков, со школой А. И. Куинджи... с Н. К. Рерихом, о произведениях которого он очень высоко отзывался... Пейзаж воспринимался им как художественная модель природы — в нем, как и в природе, гармонически уравновешиваются и находят свое образное выражение стихийные силы космоса и состояние человеческой души, … осуществляются «чуткие небесно-земные силы”.</a:t>
            </a:r>
            <a:endParaRPr kumimoji="0" lang="ru-RU" sz="1800" b="0" i="0" u="none" strike="noStrike" cap="none" normalizeH="0" baseline="0" dirty="0" smtClean="0">
              <a:ln>
                <a:noFill/>
              </a:ln>
              <a:solidFill>
                <a:schemeClr val="tx1"/>
              </a:solidFill>
              <a:effectLst/>
              <a:latin typeface="Arial" pitchFamily="34" charset="0"/>
            </a:endParaRPr>
          </a:p>
        </p:txBody>
      </p:sp>
      <p:sp>
        <p:nvSpPr>
          <p:cNvPr id="61444" name="Rectangle 4"/>
          <p:cNvSpPr>
            <a:spLocks noChangeArrowheads="1"/>
          </p:cNvSpPr>
          <p:nvPr/>
        </p:nvSpPr>
        <p:spPr bwMode="auto">
          <a:xfrm flipH="1">
            <a:off x="7236296" y="2433111"/>
            <a:ext cx="1728192"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«Светлая поляна». </a:t>
            </a:r>
            <a:r>
              <a:rPr kumimoji="0" lang="ru-RU" sz="8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Акв</a:t>
            </a: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1945 г</a:t>
            </a: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endParaRPr>
          </a:p>
        </p:txBody>
      </p:sp>
      <p:sp>
        <p:nvSpPr>
          <p:cNvPr id="61445" name="Rectangle 5"/>
          <p:cNvSpPr>
            <a:spLocks noChangeArrowheads="1"/>
          </p:cNvSpPr>
          <p:nvPr/>
        </p:nvSpPr>
        <p:spPr bwMode="auto">
          <a:xfrm>
            <a:off x="179512" y="2843102"/>
            <a:ext cx="896448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ea typeface="Times New Roman" pitchFamily="18" charset="0"/>
                <a:cs typeface="Calibri" pitchFamily="34" charset="0"/>
              </a:rPr>
              <a:t>Не случайно в подавляющем большинстве его картин небо занимает две трети всего полотна и изображено, то грозовое </a:t>
            </a:r>
            <a:r>
              <a:rPr kumimoji="0" lang="ru-RU" sz="1200" b="1" i="0" u="none" strike="noStrike" cap="none" normalizeH="0" baseline="0" dirty="0" smtClean="0">
                <a:ln>
                  <a:noFill/>
                </a:ln>
                <a:solidFill>
                  <a:srgbClr val="333333"/>
                </a:solidFill>
                <a:effectLst/>
                <a:ea typeface="Times New Roman" pitchFamily="18" charset="0"/>
                <a:cs typeface="Calibri" pitchFamily="34" charset="0"/>
              </a:rPr>
              <a:t>(“Грозное небо”),</a:t>
            </a:r>
            <a:r>
              <a:rPr kumimoji="0" lang="ru-RU" sz="1200" b="0" i="0" u="none" strike="noStrike" cap="none" normalizeH="0" baseline="0" dirty="0" smtClean="0">
                <a:ln>
                  <a:noFill/>
                </a:ln>
                <a:solidFill>
                  <a:srgbClr val="333333"/>
                </a:solidFill>
                <a:effectLst/>
                <a:ea typeface="Times New Roman" pitchFamily="18" charset="0"/>
                <a:cs typeface="Calibri" pitchFamily="34" charset="0"/>
              </a:rPr>
              <a:t> то вечернее после грозы </a:t>
            </a:r>
            <a:r>
              <a:rPr kumimoji="0" lang="ru-RU" sz="1200" b="1" i="0" u="none" strike="noStrike" cap="none" normalizeH="0" baseline="0" dirty="0" smtClean="0">
                <a:ln>
                  <a:noFill/>
                </a:ln>
                <a:solidFill>
                  <a:srgbClr val="333333"/>
                </a:solidFill>
                <a:effectLst/>
                <a:ea typeface="Times New Roman" pitchFamily="18" charset="0"/>
                <a:cs typeface="Calibri" pitchFamily="34" charset="0"/>
              </a:rPr>
              <a:t>(“Вечер после дождя”</a:t>
            </a:r>
            <a:r>
              <a:rPr kumimoji="0" lang="ru-RU" sz="1200" b="0" i="0" u="none" strike="noStrike" cap="none" normalizeH="0" baseline="0" dirty="0" smtClean="0">
                <a:ln>
                  <a:noFill/>
                </a:ln>
                <a:solidFill>
                  <a:srgbClr val="333333"/>
                </a:solidFill>
                <a:effectLst/>
                <a:ea typeface="Times New Roman" pitchFamily="18" charset="0"/>
                <a:cs typeface="Calibri" pitchFamily="34" charset="0"/>
              </a:rPr>
              <a:t>), то весеннее в розовато-голубоватых тонах </a:t>
            </a:r>
            <a:r>
              <a:rPr kumimoji="0" lang="ru-RU" sz="1200" b="1" i="0" u="none" strike="noStrike" cap="none" normalizeH="0" baseline="0" dirty="0" smtClean="0">
                <a:ln>
                  <a:noFill/>
                </a:ln>
                <a:solidFill>
                  <a:srgbClr val="333333"/>
                </a:solidFill>
                <a:effectLst/>
                <a:ea typeface="Times New Roman" pitchFamily="18" charset="0"/>
                <a:cs typeface="Calibri" pitchFamily="34" charset="0"/>
              </a:rPr>
              <a:t>(“Весенняя феерия”</a:t>
            </a:r>
            <a:r>
              <a:rPr kumimoji="0" lang="ru-RU" sz="1200" b="0" i="0" u="none" strike="noStrike" cap="none" normalizeH="0" baseline="0" dirty="0" smtClean="0">
                <a:ln>
                  <a:noFill/>
                </a:ln>
                <a:solidFill>
                  <a:srgbClr val="333333"/>
                </a:solidFill>
                <a:effectLst/>
                <a:ea typeface="Times New Roman" pitchFamily="18" charset="0"/>
                <a:cs typeface="Calibri" pitchFamily="34" charset="0"/>
              </a:rPr>
              <a:t>). </a:t>
            </a:r>
            <a:endParaRPr kumimoji="0" lang="ru-RU" sz="1800" b="0" i="0" u="none" strike="noStrike" cap="none" normalizeH="0" baseline="0" dirty="0" smtClean="0">
              <a:ln>
                <a:noFill/>
              </a:ln>
              <a:solidFill>
                <a:schemeClr val="tx1"/>
              </a:solidFill>
              <a:effectLst/>
            </a:endParaRPr>
          </a:p>
        </p:txBody>
      </p:sp>
      <p:pic>
        <p:nvPicPr>
          <p:cNvPr id="61448" name="Рисунок 7" descr="Живопись Чижевского. Грозное небо. Ионизаторы воздуха люстры Чижевского Мордовского университета"/>
          <p:cNvPicPr>
            <a:picLocks noChangeAspect="1" noChangeArrowheads="1"/>
          </p:cNvPicPr>
          <p:nvPr/>
        </p:nvPicPr>
        <p:blipFill>
          <a:blip r:embed="rId4" cstate="print"/>
          <a:srcRect/>
          <a:stretch>
            <a:fillRect/>
          </a:stretch>
        </p:blipFill>
        <p:spPr bwMode="auto">
          <a:xfrm>
            <a:off x="251520" y="3429000"/>
            <a:ext cx="2664296" cy="1581150"/>
          </a:xfrm>
          <a:prstGeom prst="rect">
            <a:avLst/>
          </a:prstGeom>
          <a:noFill/>
        </p:spPr>
      </p:pic>
      <p:pic>
        <p:nvPicPr>
          <p:cNvPr id="61447" name="Рисунок 4" descr="Живопись Чижевского. Вечер после дождя. Ионизаторы воздуха люстры Чижевского Мордовского университета"/>
          <p:cNvPicPr>
            <a:picLocks noChangeAspect="1" noChangeArrowheads="1"/>
          </p:cNvPicPr>
          <p:nvPr/>
        </p:nvPicPr>
        <p:blipFill>
          <a:blip r:embed="rId5" cstate="print"/>
          <a:srcRect/>
          <a:stretch>
            <a:fillRect/>
          </a:stretch>
        </p:blipFill>
        <p:spPr bwMode="auto">
          <a:xfrm>
            <a:off x="3347864" y="3429000"/>
            <a:ext cx="2592288" cy="1581150"/>
          </a:xfrm>
          <a:prstGeom prst="rect">
            <a:avLst/>
          </a:prstGeom>
          <a:noFill/>
        </p:spPr>
      </p:pic>
      <p:pic>
        <p:nvPicPr>
          <p:cNvPr id="61446" name="Рисунок 10" descr="Живопись Чижевского. Весенняя феерия. Ионизаторы воздуха люстры Чижевского Мордовского университета"/>
          <p:cNvPicPr>
            <a:picLocks noChangeAspect="1" noChangeArrowheads="1"/>
          </p:cNvPicPr>
          <p:nvPr/>
        </p:nvPicPr>
        <p:blipFill>
          <a:blip r:embed="rId6" cstate="print"/>
          <a:srcRect/>
          <a:stretch>
            <a:fillRect/>
          </a:stretch>
        </p:blipFill>
        <p:spPr bwMode="auto">
          <a:xfrm>
            <a:off x="6372200" y="3429000"/>
            <a:ext cx="2520280" cy="1590675"/>
          </a:xfrm>
          <a:prstGeom prst="rect">
            <a:avLst/>
          </a:prstGeom>
          <a:noFill/>
        </p:spPr>
      </p:pic>
      <p:sp>
        <p:nvSpPr>
          <p:cNvPr id="614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61450" name="Rectangle 10"/>
          <p:cNvSpPr>
            <a:spLocks noChangeArrowheads="1"/>
          </p:cNvSpPr>
          <p:nvPr/>
        </p:nvSpPr>
        <p:spPr bwMode="auto">
          <a:xfrm>
            <a:off x="0" y="2038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333333"/>
                </a:solidFill>
                <a:effectLst/>
                <a:latin typeface="Arial" pitchFamily="34" charset="0"/>
                <a:ea typeface="Times New Roman" pitchFamily="18" charset="0"/>
                <a:cs typeface="Calibri" pitchFamily="34"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61451" name="Rectangle 11"/>
          <p:cNvSpPr>
            <a:spLocks noChangeArrowheads="1"/>
          </p:cNvSpPr>
          <p:nvPr/>
        </p:nvSpPr>
        <p:spPr bwMode="auto">
          <a:xfrm>
            <a:off x="0" y="3619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333333"/>
                </a:solidFill>
                <a:effectLst/>
                <a:latin typeface="Arial" pitchFamily="34" charset="0"/>
                <a:ea typeface="Times New Roman" pitchFamily="18" charset="0"/>
                <a:cs typeface="Calibri" pitchFamily="34"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61452" name="Rectangle 12"/>
          <p:cNvSpPr>
            <a:spLocks noChangeArrowheads="1"/>
          </p:cNvSpPr>
          <p:nvPr/>
        </p:nvSpPr>
        <p:spPr bwMode="auto">
          <a:xfrm>
            <a:off x="0" y="5058402"/>
            <a:ext cx="9144000" cy="292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«Грозное небо».  </a:t>
            </a:r>
            <a:r>
              <a:rPr kumimoji="0" lang="ru-RU" sz="8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Акв</a:t>
            </a: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1946 г</a:t>
            </a:r>
            <a:r>
              <a:rPr kumimoji="0" lang="ru-RU" sz="1300" b="0" i="1" u="none" strike="noStrike" cap="none" normalizeH="0" baseline="0" dirty="0" smtClean="0">
                <a:ln>
                  <a:noFill/>
                </a:ln>
                <a:solidFill>
                  <a:srgbClr val="000000"/>
                </a:solidFill>
                <a:effectLst/>
                <a:latin typeface="Arial" pitchFamily="34" charset="0"/>
                <a:ea typeface="Times New Roman" pitchFamily="18" charset="0"/>
              </a:rPr>
              <a:t>.</a:t>
            </a: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Вечер после дождя» </a:t>
            </a:r>
            <a:r>
              <a:rPr kumimoji="0" lang="ru-RU" sz="8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Акв</a:t>
            </a: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8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цв</a:t>
            </a: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кар. 1945 г</a:t>
            </a:r>
            <a:r>
              <a:rPr kumimoji="0" lang="ru-RU" sz="1300" b="0" i="1" u="none" strike="noStrike" cap="none" normalizeH="0" baseline="0" dirty="0" smtClean="0">
                <a:ln>
                  <a:noFill/>
                </a:ln>
                <a:solidFill>
                  <a:srgbClr val="000000"/>
                </a:solidFill>
                <a:effectLst/>
                <a:latin typeface="Arial" pitchFamily="34" charset="0"/>
                <a:ea typeface="Times New Roman" pitchFamily="18" charset="0"/>
              </a:rPr>
              <a:t>.                               </a:t>
            </a:r>
            <a:r>
              <a:rPr kumimoji="0" lang="ru-RU" sz="800" b="0"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a:t>
            </a: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Весенняя феерия». </a:t>
            </a:r>
            <a:r>
              <a:rPr kumimoji="0" lang="ru-RU" sz="8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Акв</a:t>
            </a: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1945 г.</a:t>
            </a:r>
            <a:endParaRPr kumimoji="0" lang="ru-RU" sz="1800" b="0" i="0" u="none" strike="noStrike" cap="none" normalizeH="0" baseline="0" dirty="0" smtClean="0">
              <a:ln>
                <a:noFill/>
              </a:ln>
              <a:solidFill>
                <a:schemeClr val="tx1"/>
              </a:solidFill>
              <a:effectLst/>
              <a:latin typeface="Arial" pitchFamily="34" charset="0"/>
            </a:endParaRPr>
          </a:p>
        </p:txBody>
      </p:sp>
      <p:sp>
        <p:nvSpPr>
          <p:cNvPr id="61453" name="Rectangle 13"/>
          <p:cNvSpPr>
            <a:spLocks noChangeArrowheads="1"/>
          </p:cNvSpPr>
          <p:nvPr/>
        </p:nvSpPr>
        <p:spPr bwMode="auto">
          <a:xfrm>
            <a:off x="179512" y="5463169"/>
            <a:ext cx="8964488"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333333"/>
                </a:solidFill>
                <a:effectLst/>
                <a:ea typeface="Times New Roman" pitchFamily="18" charset="0"/>
                <a:cs typeface="Calibri" pitchFamily="34" charset="0"/>
              </a:rPr>
              <a:t>В последней картине все краски находятся во взаимном проникновении одного цвета в другой. Этот праздник природы, это искусство, радость созерцания создаются абсолютной цветовой гармонией и совершенной правдивостью формы.</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333333"/>
                </a:solidFill>
                <a:effectLst/>
                <a:ea typeface="Times New Roman" pitchFamily="18" charset="0"/>
                <a:cs typeface="Calibri" pitchFamily="34" charset="0"/>
              </a:rPr>
              <a:t>Мягкость всех тонов позволяет почувствовать обаяние творческой фантазии художника.</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333333"/>
                </a:solidFill>
                <a:effectLst/>
                <a:ea typeface="Times New Roman" pitchFamily="18" charset="0"/>
                <a:cs typeface="Calibri" pitchFamily="34" charset="0"/>
              </a:rPr>
              <a:t>Здесь очень важно подчеркнуть позицию, которую занимал Чижевский по отношению к физическому и духовному миру, к природе, — позицию, которую можно охарактеризовать как новое сознание, сознание единства земной природы с Космосом.</a:t>
            </a:r>
            <a:endParaRPr kumimoji="0" lang="ru-RU" sz="1200" b="0" i="0" u="none" strike="noStrike" cap="none" normalizeH="0" baseline="0" dirty="0" smtClean="0">
              <a:ln>
                <a:noFill/>
              </a:ln>
              <a:solidFill>
                <a:schemeClr val="tx1"/>
              </a:solidFill>
              <a:effectLst/>
            </a:endParaRPr>
          </a:p>
        </p:txBody>
      </p:sp>
    </p:spTree>
  </p:cSld>
  <p:clrMapOvr>
    <a:masterClrMapping/>
  </p:clrMapOvr>
  <p:transition>
    <p:cover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15367" name="Rectangle 7"/>
          <p:cNvSpPr>
            <a:spLocks noChangeArrowheads="1"/>
          </p:cNvSpPr>
          <p:nvPr/>
        </p:nvSpPr>
        <p:spPr bwMode="auto">
          <a:xfrm>
            <a:off x="179512" y="19085"/>
            <a:ext cx="8784976"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Cambria" pitchFamily="18" charset="0"/>
                <a:ea typeface="Times New Roman" pitchFamily="18" charset="0"/>
              </a:rPr>
              <a:t>ИЗ БИОГРАФИИ УЧЁНОГО</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1" u="none" strike="noStrike" cap="none" normalizeH="0" baseline="0" dirty="0" smtClean="0">
              <a:ln>
                <a:noFill/>
              </a:ln>
              <a:solidFill>
                <a:schemeClr val="tx1"/>
              </a:solidFill>
              <a:effectLst/>
              <a:latin typeface="Cambria" pitchFamily="18" charset="0"/>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2060"/>
                </a:solidFill>
                <a:effectLst/>
                <a:latin typeface="Cambria" pitchFamily="18" charset="0"/>
                <a:ea typeface="Times New Roman" pitchFamily="18" charset="0"/>
                <a:cs typeface="Calibri" pitchFamily="34" charset="0"/>
              </a:rPr>
              <a:t>СЕМЬЯ А. Л. ЧИЖЕВСКОГО</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1" u="none" strike="noStrike" cap="none" normalizeH="0" baseline="0" dirty="0" smtClean="0">
              <a:ln>
                <a:noFill/>
              </a:ln>
              <a:solidFill>
                <a:schemeClr val="tx1"/>
              </a:solidFill>
              <a:effectLst/>
              <a:latin typeface="Cambria" pitchFamily="18" charset="0"/>
              <a:ea typeface="Times New Roman" pitchFamily="18" charset="0"/>
              <a:cs typeface="Calibri" pitchFamily="34" charset="0"/>
            </a:endParaRPr>
          </a:p>
          <a:p>
            <a:pPr marL="0" marR="0" lvl="0" indent="0" algn="just" defTabSz="914400" rtl="0" eaLnBrk="0" fontAlgn="base" latinLnBrk="0" hangingPunct="0">
              <a:spcBef>
                <a:spcPct val="0"/>
              </a:spcBef>
              <a:spcAft>
                <a:spcPts val="60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rPr>
              <a:t>Известно, что род Чижевских своими корнями уходит в Польшу XIII-XIV вв. Основателем русской ветви древнего рода Чижевских был Ян Казимир Чижевский, который чем-то вызвал на себя гнев польского короля и поэтому вынужден был бежать из Польши на Украину.</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spcBef>
                <a:spcPct val="0"/>
              </a:spcBef>
              <a:spcAft>
                <a:spcPts val="60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rPr>
              <a:t>Одного из его потомков – Петра </a:t>
            </a:r>
            <a:r>
              <a:rPr kumimoji="0" lang="ru-RU" sz="1200" b="0" i="0" u="none" strike="noStrike" cap="none" normalizeH="0" baseline="0" dirty="0" err="1" smtClean="0">
                <a:ln>
                  <a:noFill/>
                </a:ln>
                <a:solidFill>
                  <a:srgbClr val="000000"/>
                </a:solidFill>
                <a:effectLst/>
                <a:ea typeface="Times New Roman" pitchFamily="18" charset="0"/>
              </a:rPr>
              <a:t>Лазаревича</a:t>
            </a:r>
            <a:r>
              <a:rPr kumimoji="0" lang="ru-RU" sz="1200" b="0" i="0" u="none" strike="noStrike" cap="none" normalizeH="0" baseline="0" dirty="0" smtClean="0">
                <a:ln>
                  <a:noFill/>
                </a:ln>
                <a:solidFill>
                  <a:srgbClr val="000000"/>
                </a:solidFill>
                <a:effectLst/>
                <a:ea typeface="Times New Roman" pitchFamily="18" charset="0"/>
              </a:rPr>
              <a:t> Чижевского,</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придворного "</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тенориста</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a:t>
            </a:r>
            <a:r>
              <a:rPr kumimoji="0" lang="ru-RU" sz="1200" b="0" i="0" u="none" strike="noStrike" cap="none" normalizeH="0" baseline="0" dirty="0" smtClean="0">
                <a:ln>
                  <a:noFill/>
                </a:ln>
                <a:solidFill>
                  <a:srgbClr val="000000"/>
                </a:solidFill>
                <a:effectLst/>
                <a:ea typeface="Times New Roman" pitchFamily="18" charset="0"/>
              </a:rPr>
              <a:t> императрица Елизавета Петровна в 1743 г. пожаловала “дворянским достоинством со всеми рожденными и впредь рождаемыми законными детьми и их потомством”. Согласно чину, все дворяне должны были состоять на военной службе, поэтому в роду Чижевских все мужчины были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преимущественно</a:t>
            </a:r>
            <a:r>
              <a:rPr kumimoji="0" lang="ru-RU" sz="1200" b="0" i="0" u="none" strike="noStrike" cap="none" normalizeH="0" baseline="0" dirty="0" smtClean="0">
                <a:ln>
                  <a:noFill/>
                </a:ln>
                <a:solidFill>
                  <a:srgbClr val="000000"/>
                </a:solidFill>
                <a:effectLst/>
                <a:ea typeface="Times New Roman" pitchFamily="18" charset="0"/>
              </a:rPr>
              <a:t> потомственными военными. </a:t>
            </a:r>
            <a:r>
              <a:rPr kumimoji="0" lang="ru-RU" sz="1200" b="0" i="0" u="none" strike="noStrike" cap="none" normalizeH="0" baseline="0" dirty="0" smtClean="0">
                <a:ln>
                  <a:noFill/>
                </a:ln>
                <a:solidFill>
                  <a:srgbClr val="121010"/>
                </a:solidFill>
                <a:effectLst/>
                <a:ea typeface="Times New Roman" pitchFamily="18" charset="0"/>
                <a:cs typeface="Calibri" pitchFamily="34" charset="0"/>
              </a:rPr>
              <a:t>Герб Чижевских внесён в I часть Общего Гербовника Дворянских родов Всероссийской Империи.</a:t>
            </a:r>
          </a:p>
          <a:p>
            <a:pPr algn="just">
              <a:spcAft>
                <a:spcPts val="600"/>
              </a:spcAft>
            </a:pPr>
            <a:r>
              <a:rPr lang="ru-RU" sz="1200" dirty="0"/>
              <a:t>Все предки А.Л.Чижевского не только по отцовской, но и по материнской линии были военными. Среди родственников учёного немало примечательных личностей. Прадед Чижевского участвовал в походах Суворова и Кутузова. А бабушка Александра была двоюродная племянница адмирала Нахимова.</a:t>
            </a:r>
          </a:p>
          <a:p>
            <a:pPr algn="just">
              <a:spcAft>
                <a:spcPts val="600"/>
              </a:spcAft>
            </a:pPr>
            <a:r>
              <a:rPr lang="ru-RU" sz="1200" dirty="0"/>
              <a:t>Не изменил семейной традиции и отец ученого – Леонид Васильевич Чижевский – потомственный дворянин, кадровый военный. </a:t>
            </a:r>
            <a:endParaRPr lang="ru-RU" sz="1200" dirty="0" smtClean="0"/>
          </a:p>
          <a:p>
            <a:pPr algn="just"/>
            <a:r>
              <a:rPr lang="ru-RU" sz="1200" b="1" dirty="0" smtClean="0"/>
              <a:t>Отец </a:t>
            </a:r>
            <a:r>
              <a:rPr lang="ru-RU" sz="1200" dirty="0"/>
              <a:t>ученого – </a:t>
            </a:r>
            <a:r>
              <a:rPr lang="ru-RU" sz="1200" b="1" dirty="0"/>
              <a:t>Чижевский Леонид Васильевич </a:t>
            </a:r>
            <a:r>
              <a:rPr lang="ru-RU" sz="1200" dirty="0"/>
              <a:t>родился 1(13) 01.1861 г. в Киеве, идя по </a:t>
            </a:r>
            <a:r>
              <a:rPr lang="ru-RU" sz="1200" dirty="0" smtClean="0"/>
              <a:t> стопам</a:t>
            </a:r>
          </a:p>
          <a:p>
            <a:pPr algn="just">
              <a:spcAft>
                <a:spcPts val="600"/>
              </a:spcAft>
            </a:pPr>
            <a:r>
              <a:rPr lang="ru-RU" sz="1200" dirty="0" smtClean="0"/>
              <a:t> </a:t>
            </a:r>
            <a:r>
              <a:rPr lang="ru-RU" sz="1200" dirty="0"/>
              <a:t>предков, окончил в 1881 г. Александровское военное училище. </a:t>
            </a:r>
          </a:p>
          <a:p>
            <a:pPr algn="just"/>
            <a:r>
              <a:rPr lang="ru-RU" sz="1200" dirty="0"/>
              <a:t>Л.В. Чижевский был человеком незаурядным, с широким кругозором и изобретательским </a:t>
            </a:r>
            <a:endParaRPr lang="ru-RU" sz="1200" dirty="0" smtClean="0"/>
          </a:p>
          <a:p>
            <a:pPr algn="just"/>
            <a:r>
              <a:rPr lang="ru-RU" sz="1200" dirty="0" smtClean="0"/>
              <a:t>складом </a:t>
            </a:r>
            <a:r>
              <a:rPr lang="ru-RU" sz="1200" dirty="0"/>
              <a:t>ума. Военную службу Леонид Васильевич сочетал с наукой и занимался </a:t>
            </a:r>
            <a:endParaRPr lang="ru-RU" sz="1200" dirty="0" smtClean="0"/>
          </a:p>
          <a:p>
            <a:pPr algn="just"/>
            <a:r>
              <a:rPr lang="ru-RU" sz="1200" dirty="0" smtClean="0"/>
              <a:t>изобретательством</a:t>
            </a:r>
            <a:r>
              <a:rPr lang="ru-RU" sz="1200" dirty="0"/>
              <a:t>: изобрёл прибор для разрушения проволочных заграждений. Еще </a:t>
            </a:r>
            <a:endParaRPr lang="ru-RU" sz="1200" dirty="0" smtClean="0"/>
          </a:p>
          <a:p>
            <a:pPr algn="just"/>
            <a:r>
              <a:rPr lang="ru-RU" sz="1200" dirty="0" smtClean="0"/>
              <a:t>поручиком </a:t>
            </a:r>
            <a:r>
              <a:rPr lang="ru-RU" sz="1200" dirty="0"/>
              <a:t>в 1885 г. он изобрел командирский угломер, позволивший осуществлять стрельбу </a:t>
            </a:r>
            <a:endParaRPr lang="ru-RU" sz="1200" dirty="0" smtClean="0"/>
          </a:p>
          <a:p>
            <a:pPr algn="just">
              <a:spcAft>
                <a:spcPts val="600"/>
              </a:spcAft>
            </a:pPr>
            <a:r>
              <a:rPr lang="ru-RU" sz="1200" dirty="0" smtClean="0"/>
              <a:t>с </a:t>
            </a:r>
            <a:r>
              <a:rPr lang="ru-RU" sz="1200" dirty="0"/>
              <a:t>закрытых позиций и вести параллельный (веерный) артиллерийский огонь по невидимой цели</a:t>
            </a:r>
            <a:r>
              <a:rPr lang="ru-RU" sz="1200" dirty="0" smtClean="0"/>
              <a:t>.</a:t>
            </a:r>
          </a:p>
          <a:p>
            <a:pPr lvl="0" algn="just"/>
            <a:r>
              <a:rPr kumimoji="0" lang="ru-RU" sz="1200" b="0" i="0" u="none" strike="noStrike" cap="none" normalizeH="0" baseline="0" dirty="0" smtClean="0">
                <a:ln>
                  <a:noFill/>
                </a:ln>
                <a:solidFill>
                  <a:schemeClr val="tx1"/>
                </a:solidFill>
                <a:effectLst/>
                <a:ea typeface="Times New Roman" pitchFamily="18" charset="0"/>
                <a:cs typeface="Calibri" pitchFamily="34" charset="0"/>
              </a:rPr>
              <a:t>Во время 1-й мировой войны Л.В. Чижевский командовал артиллерийским дивизионом и </a:t>
            </a:r>
          </a:p>
          <a:p>
            <a:pPr lvl="0" algn="just">
              <a:spcAft>
                <a:spcPts val="600"/>
              </a:spcAf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бригадой на Юго-Западном фронте, дослужился до чина </a:t>
            </a:r>
            <a:r>
              <a:rPr kumimoji="0" lang="ru-RU" sz="1200" b="1" i="0" u="none" strike="noStrike" cap="none" normalizeH="0" baseline="0" dirty="0" smtClean="0">
                <a:ln>
                  <a:noFill/>
                </a:ln>
                <a:solidFill>
                  <a:schemeClr val="tx1"/>
                </a:solidFill>
                <a:effectLst/>
                <a:ea typeface="Times New Roman" pitchFamily="18" charset="0"/>
                <a:cs typeface="Calibri" pitchFamily="34" charset="0"/>
              </a:rPr>
              <a:t>генерал-майора</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a:t>
            </a:r>
          </a:p>
          <a:p>
            <a:pPr lvl="0"/>
            <a:r>
              <a:rPr kumimoji="0" lang="ru-RU" sz="1200" b="0" i="0" u="none" strike="noStrike" cap="none" normalizeH="0" baseline="0" dirty="0" smtClean="0">
                <a:ln>
                  <a:noFill/>
                </a:ln>
                <a:solidFill>
                  <a:schemeClr val="tx1"/>
                </a:solidFill>
                <a:effectLst/>
                <a:ea typeface="Times New Roman" pitchFamily="18" charset="0"/>
                <a:cs typeface="Calibri" pitchFamily="34" charset="0"/>
              </a:rPr>
              <a:t>В Красной Армии с 1918 г., был начальником курсов красных командиров в Калуге. </a:t>
            </a:r>
          </a:p>
          <a:p>
            <a:pPr lvl="0"/>
            <a:r>
              <a:rPr kumimoji="0" lang="ru-RU" sz="1200" b="0" i="0" u="none" strike="noStrike" cap="none" normalizeH="0" baseline="0" dirty="0" smtClean="0">
                <a:ln>
                  <a:noFill/>
                </a:ln>
                <a:solidFill>
                  <a:srgbClr val="000000"/>
                </a:solidFill>
                <a:effectLst/>
                <a:ea typeface="Times New Roman" pitchFamily="18" charset="0"/>
              </a:rPr>
              <a:t>Он был верен воинской присяге при двух режимах. От Царского правительства Леонид Васильевич</a:t>
            </a:r>
          </a:p>
          <a:p>
            <a:pPr lvl="0"/>
            <a:r>
              <a:rPr kumimoji="0" lang="ru-RU" sz="1200" b="0" i="0" u="none" strike="noStrike" cap="none" normalizeH="0" baseline="0" dirty="0" smtClean="0">
                <a:ln>
                  <a:noFill/>
                </a:ln>
                <a:solidFill>
                  <a:srgbClr val="000000"/>
                </a:solidFill>
                <a:effectLst/>
                <a:ea typeface="Times New Roman" pitchFamily="18" charset="0"/>
              </a:rPr>
              <a:t> получил орден Святой Анны II степени, а “за полезную деятельность по строительству вооруженных </a:t>
            </a:r>
          </a:p>
          <a:p>
            <a:pPr lvl="0">
              <a:spcAft>
                <a:spcPts val="600"/>
              </a:spcAft>
            </a:pPr>
            <a:r>
              <a:rPr kumimoji="0" lang="ru-RU" sz="1200" b="0" i="0" u="none" strike="noStrike" cap="none" normalizeH="0" baseline="0" dirty="0" smtClean="0">
                <a:ln>
                  <a:noFill/>
                </a:ln>
                <a:solidFill>
                  <a:srgbClr val="000000"/>
                </a:solidFill>
                <a:effectLst/>
                <a:ea typeface="Times New Roman" pitchFamily="18" charset="0"/>
              </a:rPr>
              <a:t>сил страны Советов” ему в 1928 г. было присвоено звание “Герой Труда” РККА.</a:t>
            </a:r>
          </a:p>
          <a:p>
            <a:pPr>
              <a:spcAft>
                <a:spcPts val="600"/>
              </a:spcAft>
            </a:pPr>
            <a:r>
              <a:rPr kumimoji="0" lang="ru-RU" sz="1200" b="0" i="0" u="none" strike="noStrike" cap="none" normalizeH="0" baseline="0" dirty="0" smtClean="0">
                <a:ln>
                  <a:noFill/>
                </a:ln>
                <a:solidFill>
                  <a:srgbClr val="121010"/>
                </a:solidFill>
                <a:effectLst/>
                <a:ea typeface="Times New Roman" pitchFamily="18" charset="0"/>
                <a:cs typeface="Calibri" pitchFamily="34" charset="0"/>
              </a:rPr>
              <a:t>Умер </a:t>
            </a:r>
            <a:r>
              <a:rPr kumimoji="0" lang="ru-RU" sz="1200" b="1" i="0" u="none" strike="noStrike" cap="none" normalizeH="0" baseline="0" dirty="0" smtClean="0">
                <a:ln>
                  <a:noFill/>
                </a:ln>
                <a:solidFill>
                  <a:srgbClr val="121010"/>
                </a:solidFill>
                <a:effectLst/>
                <a:ea typeface="Times New Roman" pitchFamily="18" charset="0"/>
                <a:cs typeface="Calibri" pitchFamily="34" charset="0"/>
              </a:rPr>
              <a:t>Л.В. </a:t>
            </a:r>
            <a:r>
              <a:rPr kumimoji="0" lang="ru-RU" sz="1200" b="1" i="0" u="none" strike="noStrike" cap="none" normalizeH="0" baseline="0" dirty="0" smtClean="0">
                <a:ln>
                  <a:noFill/>
                </a:ln>
                <a:solidFill>
                  <a:schemeClr val="tx1"/>
                </a:solidFill>
                <a:effectLst/>
                <a:ea typeface="Times New Roman" pitchFamily="18" charset="0"/>
                <a:cs typeface="Calibri" pitchFamily="34" charset="0"/>
              </a:rPr>
              <a:t>Чижевский </a:t>
            </a:r>
            <a:r>
              <a:rPr kumimoji="0" lang="ru-RU" sz="1200" b="0" i="0" u="none" strike="noStrike" cap="none" normalizeH="0" baseline="0" dirty="0" smtClean="0">
                <a:ln>
                  <a:noFill/>
                </a:ln>
                <a:solidFill>
                  <a:srgbClr val="121010"/>
                </a:solidFill>
                <a:effectLst/>
                <a:ea typeface="Times New Roman" pitchFamily="18" charset="0"/>
                <a:cs typeface="Calibri" pitchFamily="34" charset="0"/>
              </a:rPr>
              <a:t>14.04.1929 г. в городе Калуге, захоронен на Пятницком кладбище города Калуги на центральной аллее. </a:t>
            </a:r>
            <a:endParaRPr kumimoji="0" lang="ru-RU" sz="1800" b="0" i="0" u="none" strike="noStrike" cap="none" normalizeH="0" baseline="0" dirty="0" smtClean="0">
              <a:ln>
                <a:noFill/>
              </a:ln>
              <a:solidFill>
                <a:schemeClr val="tx1"/>
              </a:solidFill>
              <a:effectLst/>
              <a:latin typeface="Arial" pitchFamily="34" charset="0"/>
            </a:endParaRPr>
          </a:p>
        </p:txBody>
      </p:sp>
      <p:pic>
        <p:nvPicPr>
          <p:cNvPr id="12" name="Рисунок 11" descr="http://opk.p.fl1.fo.ru/image/chunk55/713095/0/editor/wiki/%D0%9B.%D0%92.-1.jpg"/>
          <p:cNvPicPr/>
          <p:nvPr/>
        </p:nvPicPr>
        <p:blipFill>
          <a:blip r:embed="rId3" cstate="print"/>
          <a:srcRect/>
          <a:stretch>
            <a:fillRect/>
          </a:stretch>
        </p:blipFill>
        <p:spPr bwMode="auto">
          <a:xfrm>
            <a:off x="6804248" y="3789040"/>
            <a:ext cx="2088232" cy="1944216"/>
          </a:xfrm>
          <a:prstGeom prst="rect">
            <a:avLst/>
          </a:prstGeom>
          <a:noFill/>
          <a:ln w="9525">
            <a:noFill/>
            <a:miter lim="800000"/>
            <a:headEnd/>
            <a:tailEnd/>
          </a:ln>
        </p:spPr>
      </p:pic>
      <p:sp>
        <p:nvSpPr>
          <p:cNvPr id="15369" name="Rectangle 9"/>
          <p:cNvSpPr>
            <a:spLocks noChangeArrowheads="1"/>
          </p:cNvSpPr>
          <p:nvPr/>
        </p:nvSpPr>
        <p:spPr bwMode="auto">
          <a:xfrm>
            <a:off x="7092280" y="5753056"/>
            <a:ext cx="172819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Л.В.Чижевский</a:t>
            </a:r>
            <a:r>
              <a:rPr kumimoji="0" lang="ru-RU" sz="1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отец учёного</a:t>
            </a:r>
            <a:r>
              <a:rPr kumimoji="0" lang="ru-RU" sz="1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А.Л.Чижевского</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cover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60417" name="Rectangle 1"/>
          <p:cNvSpPr>
            <a:spLocks noChangeArrowheads="1"/>
          </p:cNvSpPr>
          <p:nvPr/>
        </p:nvSpPr>
        <p:spPr bwMode="auto">
          <a:xfrm>
            <a:off x="179512" y="22317"/>
            <a:ext cx="8964488" cy="72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0" i="0" u="none" strike="noStrike" cap="none" normalizeH="0" baseline="0" dirty="0" smtClean="0">
                <a:ln>
                  <a:noFill/>
                </a:ln>
                <a:effectLst/>
                <a:ea typeface="Times New Roman" pitchFamily="18" charset="0"/>
                <a:cs typeface="Calibri" pitchFamily="34" charset="0"/>
              </a:rPr>
              <a:t>Лирическое восприятие природы дополняет </a:t>
            </a:r>
            <a:r>
              <a:rPr kumimoji="0" lang="ru-RU" sz="1200" b="0" i="0" u="none" strike="noStrike" cap="none" normalizeH="0" baseline="0" dirty="0" err="1" smtClean="0">
                <a:ln>
                  <a:noFill/>
                </a:ln>
                <a:effectLst/>
                <a:ea typeface="Times New Roman" pitchFamily="18" charset="0"/>
                <a:cs typeface="Calibri" pitchFamily="34" charset="0"/>
              </a:rPr>
              <a:t>философа-космиста</a:t>
            </a:r>
            <a:r>
              <a:rPr kumimoji="0" lang="ru-RU" sz="1200" b="0" i="0" u="none" strike="noStrike" cap="none" normalizeH="0" baseline="0" dirty="0" smtClean="0">
                <a:ln>
                  <a:noFill/>
                </a:ln>
                <a:effectLst/>
                <a:ea typeface="Times New Roman" pitchFamily="18" charset="0"/>
                <a:cs typeface="Calibri" pitchFamily="34" charset="0"/>
              </a:rPr>
              <a:t>. На его полотнах природа Земли предстает в философском обобщенном виде.</a:t>
            </a: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effectLst/>
                <a:ea typeface="Times New Roman" pitchFamily="18" charset="0"/>
                <a:cs typeface="Calibri" pitchFamily="34" charset="0"/>
              </a:rPr>
              <a:t>Мудрый провидец, в своих стихах он словно предсказывает будущее свое и себе подобных:</a:t>
            </a:r>
            <a:r>
              <a:rPr kumimoji="0" lang="ru-RU" sz="1200" b="0" i="0" u="none" strike="noStrike" cap="none" normalizeH="0" baseline="0" dirty="0" smtClean="0">
                <a:ln>
                  <a:noFill/>
                </a:ln>
                <a:effectLst/>
              </a:rPr>
              <a:t> </a:t>
            </a:r>
          </a:p>
        </p:txBody>
      </p:sp>
      <p:sp>
        <p:nvSpPr>
          <p:cNvPr id="60418" name="Rectangle 2"/>
          <p:cNvSpPr>
            <a:spLocks noChangeArrowheads="1"/>
          </p:cNvSpPr>
          <p:nvPr/>
        </p:nvSpPr>
        <p:spPr bwMode="auto">
          <a:xfrm>
            <a:off x="5004048" y="677314"/>
            <a:ext cx="381642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Чем всеобъемлющей ученье,</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Чем гениальней, выше стих, –</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Тем кровожадней озлобленье</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Их современников живых.</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Судьба ученых и поэтов,</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Увы, не балует она:</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Тисками злобы и наветов</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rgbClr val="333333"/>
                </a:solidFill>
                <a:effectLst/>
                <a:latin typeface="Arial" pitchFamily="34" charset="0"/>
                <a:ea typeface="Times New Roman" pitchFamily="18" charset="0"/>
                <a:cs typeface="Calibri" pitchFamily="34" charset="0"/>
              </a:rPr>
              <a:t>От первых дней уязвлена.</a:t>
            </a:r>
            <a:r>
              <a:rPr kumimoji="0" lang="ru-RU" sz="1100" b="0" i="0" u="none" strike="noStrike" cap="none" normalizeH="0" baseline="0" dirty="0" smtClean="0">
                <a:ln>
                  <a:noFill/>
                </a:ln>
                <a:solidFill>
                  <a:schemeClr val="tx1"/>
                </a:solidFill>
                <a:effectLst/>
                <a:latin typeface="Arial" pitchFamily="34"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7" name="Прямоугольник 6"/>
          <p:cNvSpPr/>
          <p:nvPr/>
        </p:nvSpPr>
        <p:spPr>
          <a:xfrm>
            <a:off x="1907704" y="836712"/>
            <a:ext cx="5400600" cy="1400383"/>
          </a:xfrm>
          <a:prstGeom prst="rect">
            <a:avLst/>
          </a:prstGeom>
        </p:spPr>
        <p:txBody>
          <a:bodyPr wrap="square">
            <a:spAutoFit/>
          </a:bodyPr>
          <a:lstStyle/>
          <a:p>
            <a:pPr lvl="0" fontAlgn="base">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Во все века и все народы</a:t>
            </a:r>
            <a:endParaRPr lang="ru-RU" sz="1000" dirty="0" smtClean="0">
              <a:latin typeface="Arial" pitchFamily="34" charset="0"/>
              <a:cs typeface="Arial" pitchFamily="34" charset="0"/>
            </a:endParaRPr>
          </a:p>
          <a:p>
            <a:pPr lvl="0"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Пытали, мучили и жгли</a:t>
            </a:r>
            <a:endParaRPr lang="ru-RU" sz="1000" dirty="0" smtClean="0">
              <a:latin typeface="Arial" pitchFamily="34" charset="0"/>
              <a:cs typeface="Arial" pitchFamily="34" charset="0"/>
            </a:endParaRPr>
          </a:p>
          <a:p>
            <a:pPr lvl="0"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Святых подвижников свободы</a:t>
            </a:r>
            <a:endParaRPr lang="ru-RU" sz="1000" dirty="0" smtClean="0">
              <a:latin typeface="Arial" pitchFamily="34" charset="0"/>
              <a:cs typeface="Arial" pitchFamily="34" charset="0"/>
            </a:endParaRPr>
          </a:p>
          <a:p>
            <a:pPr lvl="0" eaLnBrk="0" fontAlgn="base" hangingPunct="0">
              <a:spcBef>
                <a:spcPct val="0"/>
              </a:spcBef>
              <a:spcAft>
                <a:spcPts val="600"/>
              </a:spcAft>
            </a:pPr>
            <a:r>
              <a:rPr lang="ru-RU" sz="1000" b="1" i="1" dirty="0" smtClean="0">
                <a:solidFill>
                  <a:srgbClr val="333333"/>
                </a:solidFill>
                <a:latin typeface="Arial" pitchFamily="34" charset="0"/>
                <a:ea typeface="Times New Roman" pitchFamily="18" charset="0"/>
                <a:cs typeface="Arial" pitchFamily="34" charset="0"/>
              </a:rPr>
              <a:t>И мудрых путников Земли.</a:t>
            </a:r>
            <a:endParaRPr lang="ru-RU" sz="1000" dirty="0" smtClean="0">
              <a:latin typeface="Arial" pitchFamily="34" charset="0"/>
              <a:cs typeface="Arial" pitchFamily="34" charset="0"/>
            </a:endParaRPr>
          </a:p>
          <a:p>
            <a:pPr lvl="0"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Чем мир новей – тем мир суровей,</a:t>
            </a:r>
            <a:endParaRPr lang="ru-RU" sz="1000" dirty="0" smtClean="0">
              <a:latin typeface="Arial" pitchFamily="34" charset="0"/>
              <a:cs typeface="Arial" pitchFamily="34" charset="0"/>
            </a:endParaRPr>
          </a:p>
          <a:p>
            <a:pPr lvl="0"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Несправедливей, злее суд,</a:t>
            </a:r>
            <a:endParaRPr lang="ru-RU" sz="1000" dirty="0" smtClean="0">
              <a:latin typeface="Arial" pitchFamily="34" charset="0"/>
              <a:cs typeface="Arial" pitchFamily="34" charset="0"/>
            </a:endParaRPr>
          </a:p>
          <a:p>
            <a:pPr lvl="0"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Тем больше мук, гонений, крови</a:t>
            </a:r>
            <a:endParaRPr lang="ru-RU" sz="1000" dirty="0" smtClean="0">
              <a:latin typeface="Arial" pitchFamily="34" charset="0"/>
              <a:cs typeface="Arial" pitchFamily="34" charset="0"/>
            </a:endParaRPr>
          </a:p>
          <a:p>
            <a:pPr lvl="0"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Arial" pitchFamily="34" charset="0"/>
              </a:rPr>
              <a:t>Они великим принесут.</a:t>
            </a:r>
            <a:endParaRPr lang="ru-RU" sz="1000" dirty="0" smtClean="0">
              <a:latin typeface="Arial" pitchFamily="34" charset="0"/>
              <a:cs typeface="Arial" pitchFamily="34" charset="0"/>
            </a:endParaRPr>
          </a:p>
        </p:txBody>
      </p:sp>
      <p:sp>
        <p:nvSpPr>
          <p:cNvPr id="60419" name="Rectangle 3"/>
          <p:cNvSpPr>
            <a:spLocks noChangeArrowheads="1"/>
          </p:cNvSpPr>
          <p:nvPr/>
        </p:nvSpPr>
        <p:spPr bwMode="auto">
          <a:xfrm>
            <a:off x="179512" y="2251758"/>
            <a:ext cx="896448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rPr>
              <a:t>Все созданное </a:t>
            </a:r>
            <a:r>
              <a:rPr kumimoji="0" lang="ru-RU" sz="1200" b="0" i="0" u="none" strike="noStrike" cap="none" normalizeH="0" baseline="0" dirty="0" err="1" smtClean="0">
                <a:ln>
                  <a:noFill/>
                </a:ln>
                <a:solidFill>
                  <a:srgbClr val="000000"/>
                </a:solidFill>
                <a:effectLst/>
                <a:ea typeface="Times New Roman" pitchFamily="18" charset="0"/>
              </a:rPr>
              <a:t>А.Л.Чижевским-художником</a:t>
            </a:r>
            <a:r>
              <a:rPr kumimoji="0" lang="ru-RU" sz="1200" b="0" i="0" u="none" strike="noStrike" cap="none" normalizeH="0" baseline="0" dirty="0" smtClean="0">
                <a:ln>
                  <a:noFill/>
                </a:ln>
                <a:solidFill>
                  <a:srgbClr val="000000"/>
                </a:solidFill>
                <a:effectLst/>
                <a:ea typeface="Times New Roman" pitchFamily="18" charset="0"/>
              </a:rPr>
              <a:t> можно рассматривать как особое научно-художественное “описание” природного мира со всеми оттенками его состояний: от полного зачарованного покоя, умиротворенности всех линий и цветов </a:t>
            </a:r>
            <a:r>
              <a:rPr kumimoji="0" lang="ru-RU" sz="1200" b="1" i="0" u="none" strike="noStrike" cap="none" normalizeH="0" baseline="0" dirty="0" smtClean="0">
                <a:ln>
                  <a:noFill/>
                </a:ln>
                <a:solidFill>
                  <a:srgbClr val="000000"/>
                </a:solidFill>
                <a:effectLst/>
                <a:ea typeface="Times New Roman" pitchFamily="18" charset="0"/>
              </a:rPr>
              <a:t>(“Вечер. Караганда”</a:t>
            </a:r>
            <a:r>
              <a:rPr kumimoji="0" lang="ru-RU" sz="1200" b="0" i="0" u="none" strike="noStrike" cap="none" normalizeH="0" baseline="0" dirty="0" smtClean="0">
                <a:ln>
                  <a:noFill/>
                </a:ln>
                <a:solidFill>
                  <a:srgbClr val="000000"/>
                </a:solidFill>
                <a:effectLst/>
                <a:ea typeface="Times New Roman" pitchFamily="18" charset="0"/>
              </a:rPr>
              <a:t>) до бурного всплеска жизненной активности, взрыва всех красок, динамики линий </a:t>
            </a:r>
            <a:r>
              <a:rPr kumimoji="0" lang="ru-RU" sz="1200" b="1" i="0" u="none" strike="noStrike" cap="none" normalizeH="0" baseline="0" dirty="0" smtClean="0">
                <a:ln>
                  <a:noFill/>
                </a:ln>
                <a:solidFill>
                  <a:srgbClr val="000000"/>
                </a:solidFill>
                <a:effectLst/>
                <a:ea typeface="Times New Roman" pitchFamily="18" charset="0"/>
              </a:rPr>
              <a:t>(“Стихия осени”).</a:t>
            </a:r>
            <a:endParaRPr kumimoji="0" lang="ru-RU" sz="1800" b="0" i="0" u="none" strike="noStrike" cap="none" normalizeH="0" baseline="0" dirty="0" smtClean="0">
              <a:ln>
                <a:noFill/>
              </a:ln>
              <a:solidFill>
                <a:schemeClr val="tx1"/>
              </a:solidFill>
              <a:effectLst/>
            </a:endParaRPr>
          </a:p>
        </p:txBody>
      </p:sp>
      <p:pic>
        <p:nvPicPr>
          <p:cNvPr id="60421" name="Рисунок 13" descr="Живопись Чижевского. Вечер Караганда. Ионизаторы воздуха люстры Чижевского Мордовского университета"/>
          <p:cNvPicPr>
            <a:picLocks noChangeAspect="1" noChangeArrowheads="1"/>
          </p:cNvPicPr>
          <p:nvPr/>
        </p:nvPicPr>
        <p:blipFill>
          <a:blip r:embed="rId3" cstate="print"/>
          <a:srcRect/>
          <a:stretch>
            <a:fillRect/>
          </a:stretch>
        </p:blipFill>
        <p:spPr bwMode="auto">
          <a:xfrm>
            <a:off x="323528" y="2996952"/>
            <a:ext cx="3228975" cy="2232248"/>
          </a:xfrm>
          <a:prstGeom prst="rect">
            <a:avLst/>
          </a:prstGeom>
          <a:noFill/>
        </p:spPr>
      </p:pic>
      <p:pic>
        <p:nvPicPr>
          <p:cNvPr id="60420" name="Рисунок 16" descr="Живопись Чижевского. Стихия осени. Ионизаторы воздуха люстры Чижевского Мордовского университета"/>
          <p:cNvPicPr>
            <a:picLocks noChangeAspect="1" noChangeArrowheads="1"/>
          </p:cNvPicPr>
          <p:nvPr/>
        </p:nvPicPr>
        <p:blipFill>
          <a:blip r:embed="rId4" cstate="print"/>
          <a:srcRect/>
          <a:stretch>
            <a:fillRect/>
          </a:stretch>
        </p:blipFill>
        <p:spPr bwMode="auto">
          <a:xfrm>
            <a:off x="5580112" y="2996952"/>
            <a:ext cx="3371850" cy="2232248"/>
          </a:xfrm>
          <a:prstGeom prst="rect">
            <a:avLst/>
          </a:prstGeom>
          <a:noFill/>
        </p:spPr>
      </p:pic>
      <p:sp>
        <p:nvSpPr>
          <p:cNvPr id="6042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60423" name="Rectangle 7"/>
          <p:cNvSpPr>
            <a:spLocks noChangeArrowheads="1"/>
          </p:cNvSpPr>
          <p:nvPr/>
        </p:nvSpPr>
        <p:spPr bwMode="auto">
          <a:xfrm flipH="1">
            <a:off x="-684584" y="2724877"/>
            <a:ext cx="36004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1"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60424" name="Rectangle 8"/>
          <p:cNvSpPr>
            <a:spLocks noChangeArrowheads="1"/>
          </p:cNvSpPr>
          <p:nvPr/>
        </p:nvSpPr>
        <p:spPr bwMode="auto">
          <a:xfrm>
            <a:off x="0" y="5363688"/>
            <a:ext cx="91440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«Вечер. Караганда». </a:t>
            </a:r>
            <a:r>
              <a:rPr kumimoji="0" lang="ru-RU" sz="8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Акв</a:t>
            </a: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1952 г.                                                                                                                                             «Стихия осени». </a:t>
            </a:r>
            <a:r>
              <a:rPr kumimoji="0" lang="ru-RU" sz="800" b="0" i="1"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Акв</a:t>
            </a:r>
            <a:r>
              <a:rPr kumimoji="0" lang="ru-RU" sz="8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1945 г.</a:t>
            </a:r>
            <a:endParaRPr kumimoji="0" lang="ru-RU" sz="1800" b="0" i="0" u="none" strike="noStrike" cap="none" normalizeH="0" baseline="0" dirty="0" smtClean="0">
              <a:ln>
                <a:noFill/>
              </a:ln>
              <a:solidFill>
                <a:schemeClr val="tx1"/>
              </a:solidFill>
              <a:effectLst/>
              <a:latin typeface="Arial" pitchFamily="34" charset="0"/>
            </a:endParaRPr>
          </a:p>
        </p:txBody>
      </p:sp>
      <p:sp>
        <p:nvSpPr>
          <p:cNvPr id="60425" name="Rectangle 9"/>
          <p:cNvSpPr>
            <a:spLocks noChangeArrowheads="1"/>
          </p:cNvSpPr>
          <p:nvPr/>
        </p:nvSpPr>
        <p:spPr bwMode="auto">
          <a:xfrm>
            <a:off x="179512" y="5689692"/>
            <a:ext cx="896448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effectLst/>
                <a:ea typeface="Times New Roman" pitchFamily="18" charset="0"/>
                <a:cs typeface="Calibri" pitchFamily="34" charset="0"/>
              </a:rPr>
              <a:t>Живопись и поэзия образуют в творчестве Чижевского органическое единство. Когда смотришь на его акварели, то кажется, что в них звучат его стихотворные строки, а когда читаешь стихи, то в воображении возникают его пейзажи. Стихи </a:t>
            </a:r>
            <a:r>
              <a:rPr kumimoji="0" lang="ru-RU" sz="1200" b="0" i="1" u="none" strike="noStrike" cap="none" normalizeH="0" baseline="0" dirty="0" smtClean="0">
                <a:ln>
                  <a:noFill/>
                </a:ln>
                <a:effectLst/>
                <a:ea typeface="Times New Roman" pitchFamily="18" charset="0"/>
                <a:cs typeface="Calibri" pitchFamily="34" charset="0"/>
              </a:rPr>
              <a:t>“утекают в его акварели и живут в них, как морской прибой с отливами и приливами”.</a:t>
            </a:r>
            <a:endParaRPr kumimoji="0" lang="ru-RU" sz="1800" b="0" i="0" u="none" strike="noStrike" cap="none" normalizeH="0" baseline="0" dirty="0" smtClean="0">
              <a:ln>
                <a:noFill/>
              </a:ln>
              <a:effectLst/>
            </a:endParaRPr>
          </a:p>
        </p:txBody>
      </p:sp>
    </p:spTree>
  </p:cSld>
  <p:clrMapOvr>
    <a:masterClrMapping/>
  </p:clrMapOvr>
  <p:transition>
    <p:cover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59393" name="Rectangle 1"/>
          <p:cNvSpPr>
            <a:spLocks noChangeArrowheads="1"/>
          </p:cNvSpPr>
          <p:nvPr/>
        </p:nvSpPr>
        <p:spPr bwMode="auto">
          <a:xfrm>
            <a:off x="179512" y="20836"/>
            <a:ext cx="8964488" cy="13919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rPr>
              <a:t>Все перевоплощения природы ученый стремился запечатлеть в своей живописи. </a:t>
            </a:r>
            <a:r>
              <a:rPr kumimoji="0" lang="ru-RU" sz="1200" b="0" i="0" u="none" strike="noStrike" cap="none" normalizeH="0" baseline="0" dirty="0" smtClean="0">
                <a:ln>
                  <a:noFill/>
                </a:ln>
                <a:solidFill>
                  <a:srgbClr val="333333"/>
                </a:solidFill>
                <a:effectLst/>
                <a:ea typeface="Times New Roman" pitchFamily="18" charset="0"/>
                <a:cs typeface="Calibri" pitchFamily="34" charset="0"/>
              </a:rPr>
              <a:t>И даже в условиях заключения (1942-1950) он оставался ученым, художником, поэтом. Продолжал свои исследования, писал стихи и картины. Правда, картины и рисунки лагерного периода невелики, выполнены подчас на отработанной бумаге акварелью, гуашью, иногда цветными карандашами, но какая в них сила и красота! Беглыми мазками темперы или гуаши, тонкими слоями светоносной акварели, легкой прописью цветных карандашей он позволяет увидеть в рисунке пространство и движение мира, многообразие связей в природе. </a:t>
            </a:r>
            <a:r>
              <a:rPr kumimoji="0" lang="ru-RU" sz="1200" b="0" i="0" u="none" strike="noStrike" cap="none" normalizeH="0" baseline="0" dirty="0" smtClean="0">
                <a:ln>
                  <a:noFill/>
                </a:ln>
                <a:solidFill>
                  <a:srgbClr val="000000"/>
                </a:solidFill>
                <a:effectLst/>
                <a:ea typeface="Times New Roman" pitchFamily="18" charset="0"/>
              </a:rPr>
              <a:t>В этом, пожалуй, и состоит притягательная сила небольших по размеру лагерных пейзажных работ А.Л.Чижевского, исполненных на обычной бумаге самыми дешевыми и доступными, согласно условиям жизни, материалами.</a:t>
            </a:r>
            <a:endParaRPr kumimoji="0" lang="ru-RU" sz="1800" b="0" i="0" u="none" strike="noStrike" cap="none" normalizeH="0" baseline="0" dirty="0" smtClean="0">
              <a:ln>
                <a:noFill/>
              </a:ln>
              <a:solidFill>
                <a:schemeClr val="tx1"/>
              </a:solidFill>
              <a:effectLst/>
            </a:endParaRPr>
          </a:p>
        </p:txBody>
      </p:sp>
      <p:pic>
        <p:nvPicPr>
          <p:cNvPr id="59399" name="Picture 7" descr="http://uslide.ru/images/14/20277/960/img9.jpg"/>
          <p:cNvPicPr>
            <a:picLocks noChangeAspect="1" noChangeArrowheads="1"/>
          </p:cNvPicPr>
          <p:nvPr/>
        </p:nvPicPr>
        <p:blipFill>
          <a:blip r:embed="rId3" cstate="print"/>
          <a:srcRect l="58783" t="29906" r="8669" b="41516"/>
          <a:stretch>
            <a:fillRect/>
          </a:stretch>
        </p:blipFill>
        <p:spPr bwMode="auto">
          <a:xfrm>
            <a:off x="179512" y="2132856"/>
            <a:ext cx="2190750" cy="1571625"/>
          </a:xfrm>
          <a:prstGeom prst="rect">
            <a:avLst/>
          </a:prstGeom>
          <a:noFill/>
        </p:spPr>
      </p:pic>
      <p:pic>
        <p:nvPicPr>
          <p:cNvPr id="59398" name="Рисунок 163" descr="http://uslide.ru/images/14/20277/960/img9.jpg"/>
          <p:cNvPicPr>
            <a:picLocks noChangeAspect="1" noChangeArrowheads="1"/>
          </p:cNvPicPr>
          <p:nvPr/>
        </p:nvPicPr>
        <p:blipFill>
          <a:blip r:embed="rId3" cstate="print"/>
          <a:srcRect l="5939" t="61983" r="68275" b="12894"/>
          <a:stretch>
            <a:fillRect/>
          </a:stretch>
        </p:blipFill>
        <p:spPr bwMode="auto">
          <a:xfrm>
            <a:off x="2411760" y="2132856"/>
            <a:ext cx="2171700" cy="1571625"/>
          </a:xfrm>
          <a:prstGeom prst="rect">
            <a:avLst/>
          </a:prstGeom>
          <a:noFill/>
        </p:spPr>
      </p:pic>
      <p:pic>
        <p:nvPicPr>
          <p:cNvPr id="59397" name="Рисунок 10" descr="Чижевский А.Л. Парус. 1943. Бумага, акварель."/>
          <p:cNvPicPr>
            <a:picLocks noChangeAspect="1" noChangeArrowheads="1"/>
          </p:cNvPicPr>
          <p:nvPr/>
        </p:nvPicPr>
        <p:blipFill>
          <a:blip r:embed="rId4" cstate="print"/>
          <a:srcRect/>
          <a:stretch>
            <a:fillRect/>
          </a:stretch>
        </p:blipFill>
        <p:spPr bwMode="auto">
          <a:xfrm>
            <a:off x="4644008" y="2132856"/>
            <a:ext cx="2276475" cy="1571625"/>
          </a:xfrm>
          <a:prstGeom prst="rect">
            <a:avLst/>
          </a:prstGeom>
          <a:noFill/>
        </p:spPr>
      </p:pic>
      <p:pic>
        <p:nvPicPr>
          <p:cNvPr id="59396" name="Рисунок 13" descr="Чижевский А.Л. Закат солнца. 1943. Бумага, акварель."/>
          <p:cNvPicPr>
            <a:picLocks noChangeAspect="1" noChangeArrowheads="1"/>
          </p:cNvPicPr>
          <p:nvPr/>
        </p:nvPicPr>
        <p:blipFill>
          <a:blip r:embed="rId5" cstate="print"/>
          <a:srcRect/>
          <a:stretch>
            <a:fillRect/>
          </a:stretch>
        </p:blipFill>
        <p:spPr bwMode="auto">
          <a:xfrm>
            <a:off x="6972300" y="2132856"/>
            <a:ext cx="2171700" cy="1584176"/>
          </a:xfrm>
          <a:prstGeom prst="rect">
            <a:avLst/>
          </a:prstGeom>
          <a:noFill/>
        </p:spPr>
      </p:pic>
      <p:pic>
        <p:nvPicPr>
          <p:cNvPr id="59395" name="Picture 3" descr="http://www.sakharov-center.ru/img/site/image/pagesnum0/chizhevsky349.jpg"/>
          <p:cNvPicPr>
            <a:picLocks noChangeAspect="1" noChangeArrowheads="1"/>
          </p:cNvPicPr>
          <p:nvPr/>
        </p:nvPicPr>
        <p:blipFill>
          <a:blip r:embed="rId6" cstate="print"/>
          <a:srcRect/>
          <a:stretch>
            <a:fillRect/>
          </a:stretch>
        </p:blipFill>
        <p:spPr bwMode="auto">
          <a:xfrm>
            <a:off x="179512" y="4221088"/>
            <a:ext cx="2181225" cy="1638300"/>
          </a:xfrm>
          <a:prstGeom prst="rect">
            <a:avLst/>
          </a:prstGeom>
          <a:noFill/>
        </p:spPr>
      </p:pic>
      <p:pic>
        <p:nvPicPr>
          <p:cNvPr id="59394" name="Рисунок 7" descr="2 (700x583, 105Kb)"/>
          <p:cNvPicPr>
            <a:picLocks noChangeAspect="1" noChangeArrowheads="1"/>
          </p:cNvPicPr>
          <p:nvPr/>
        </p:nvPicPr>
        <p:blipFill>
          <a:blip r:embed="rId7" cstate="print"/>
          <a:srcRect/>
          <a:stretch>
            <a:fillRect/>
          </a:stretch>
        </p:blipFill>
        <p:spPr bwMode="auto">
          <a:xfrm>
            <a:off x="2411760" y="4221088"/>
            <a:ext cx="2228850" cy="1647825"/>
          </a:xfrm>
          <a:prstGeom prst="rect">
            <a:avLst/>
          </a:prstGeom>
          <a:noFill/>
        </p:spPr>
      </p:pic>
      <p:sp>
        <p:nvSpPr>
          <p:cNvPr id="59400" name="Rectangle 8"/>
          <p:cNvSpPr>
            <a:spLocks noChangeArrowheads="1"/>
          </p:cNvSpPr>
          <p:nvPr/>
        </p:nvSpPr>
        <p:spPr bwMode="auto">
          <a:xfrm>
            <a:off x="251520" y="1576918"/>
            <a:ext cx="889248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mj-lt"/>
                <a:ea typeface="Times New Roman" pitchFamily="18" charset="0"/>
                <a:cs typeface="Arial" pitchFamily="34" charset="0"/>
              </a:rPr>
              <a:t>ПЕЙЗАЖИ А.Л.ЧИЖЕВСКОГО</a:t>
            </a:r>
            <a:endParaRPr kumimoji="0" lang="ru-RU" sz="1200" b="1"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mj-lt"/>
            </a:endParaRPr>
          </a:p>
        </p:txBody>
      </p:sp>
      <p:sp>
        <p:nvSpPr>
          <p:cNvPr id="59401" name="Rectangle 9"/>
          <p:cNvSpPr>
            <a:spLocks noChangeArrowheads="1"/>
          </p:cNvSpPr>
          <p:nvPr/>
        </p:nvSpPr>
        <p:spPr bwMode="auto">
          <a:xfrm>
            <a:off x="0" y="2028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59402" name="Rectangle 10"/>
          <p:cNvSpPr>
            <a:spLocks noChangeArrowheads="1"/>
          </p:cNvSpPr>
          <p:nvPr/>
        </p:nvSpPr>
        <p:spPr bwMode="auto">
          <a:xfrm>
            <a:off x="0" y="3600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Arial" pitchFamily="34" charset="0"/>
                <a:ea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59403" name="Rectangle 11"/>
          <p:cNvSpPr>
            <a:spLocks noChangeArrowheads="1"/>
          </p:cNvSpPr>
          <p:nvPr/>
        </p:nvSpPr>
        <p:spPr bwMode="auto">
          <a:xfrm>
            <a:off x="0" y="3739441"/>
            <a:ext cx="914400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«Причуды ночи» 1943 г.                                             «Закат в горах»   1943 г.                      </a:t>
            </a: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8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Парус». Бумага, акварель. 1943 г.             </a:t>
            </a:r>
            <a:r>
              <a:rPr lang="ru-RU" sz="800" dirty="0" smtClean="0">
                <a:solidFill>
                  <a:srgbClr val="333333"/>
                </a:solidFill>
                <a:latin typeface="Arial" pitchFamily="34" charset="0"/>
                <a:ea typeface="Times New Roman" pitchFamily="18" charset="0"/>
                <a:cs typeface="Arial" pitchFamily="34" charset="0"/>
              </a:rPr>
              <a:t>«Закат солнца». Бумага, акварель. 1943 г.</a:t>
            </a:r>
            <a:endParaRPr kumimoji="0" lang="ru-RU" sz="1800" b="0" i="0" u="none" strike="noStrike" cap="none" normalizeH="0" baseline="0" dirty="0" smtClean="0">
              <a:ln>
                <a:noFill/>
              </a:ln>
              <a:solidFill>
                <a:schemeClr val="tx1"/>
              </a:solidFill>
              <a:effectLst/>
              <a:latin typeface="Arial" pitchFamily="34" charset="0"/>
            </a:endParaRPr>
          </a:p>
        </p:txBody>
      </p:sp>
      <p:sp>
        <p:nvSpPr>
          <p:cNvPr id="59404" name="Rectangle 12"/>
          <p:cNvSpPr>
            <a:spLocks noChangeArrowheads="1"/>
          </p:cNvSpPr>
          <p:nvPr/>
        </p:nvSpPr>
        <p:spPr bwMode="auto">
          <a:xfrm>
            <a:off x="0" y="7258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Calibri" pitchFamily="34" charset="0"/>
                <a:ea typeface="Times New Roman" pitchFamily="18"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59405" name="Rectangle 13"/>
          <p:cNvSpPr>
            <a:spLocks noChangeArrowheads="1"/>
          </p:cNvSpPr>
          <p:nvPr/>
        </p:nvSpPr>
        <p:spPr bwMode="auto">
          <a:xfrm>
            <a:off x="0" y="8896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5E6A72"/>
                </a:solidFill>
                <a:effectLst/>
                <a:latin typeface="Tahoma" pitchFamily="34" charset="0"/>
                <a:ea typeface="Times New Roman" pitchFamily="18" charset="0"/>
                <a:cs typeface="Tahoma" pitchFamily="34"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59406" name="Rectangle 14"/>
          <p:cNvSpPr>
            <a:spLocks noChangeArrowheads="1"/>
          </p:cNvSpPr>
          <p:nvPr/>
        </p:nvSpPr>
        <p:spPr bwMode="auto">
          <a:xfrm>
            <a:off x="0" y="5922128"/>
            <a:ext cx="9144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8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«Осень». Бумага, акварель.</a:t>
            </a: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8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1944</a:t>
            </a:r>
            <a:r>
              <a:rPr kumimoji="0" lang="ru-RU"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г.                         </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«Опушка», </a:t>
            </a:r>
            <a:r>
              <a:rPr kumimoji="0" lang="ru-RU"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Цв</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карандаши 1945 г.                               </a:t>
            </a:r>
            <a:r>
              <a:rPr lang="ru-RU" sz="1100" dirty="0" smtClean="0">
                <a:solidFill>
                  <a:srgbClr val="000000"/>
                </a:solidFill>
                <a:latin typeface="Arial" pitchFamily="34" charset="0"/>
                <a:ea typeface="Times New Roman" pitchFamily="18" charset="0"/>
                <a:cs typeface="Arial" pitchFamily="34" charset="0"/>
              </a:rPr>
              <a:t> </a:t>
            </a:r>
            <a:r>
              <a:rPr lang="ru-RU" sz="800" dirty="0" smtClean="0">
                <a:solidFill>
                  <a:srgbClr val="000000"/>
                </a:solidFill>
                <a:latin typeface="Arial" pitchFamily="34" charset="0"/>
                <a:ea typeface="Times New Roman" pitchFamily="18" charset="0"/>
                <a:cs typeface="Arial" pitchFamily="34" charset="0"/>
              </a:rPr>
              <a:t>«Тает»  Акварель, бел. 1946 г.                           «Лунная морозная ночь» 1953 г.</a:t>
            </a:r>
            <a:endParaRPr kumimoji="0" lang="ru-RU" sz="1800" b="0" i="0" u="none" strike="noStrike" cap="none" normalizeH="0" baseline="0" dirty="0" smtClean="0">
              <a:ln>
                <a:noFill/>
              </a:ln>
              <a:solidFill>
                <a:schemeClr val="tx1"/>
              </a:solidFill>
              <a:effectLst/>
              <a:latin typeface="Arial" pitchFamily="34" charset="0"/>
            </a:endParaRPr>
          </a:p>
        </p:txBody>
      </p:sp>
      <p:pic>
        <p:nvPicPr>
          <p:cNvPr id="59408" name="Рисунок 26" descr="http://smilekaluga.ru/wp-content/uploads/2015/02/vyistavka-chizhevskogo1.jpg"/>
          <p:cNvPicPr>
            <a:picLocks noChangeAspect="1" noChangeArrowheads="1"/>
          </p:cNvPicPr>
          <p:nvPr/>
        </p:nvPicPr>
        <p:blipFill>
          <a:blip r:embed="rId8" cstate="print"/>
          <a:srcRect l="32596" t="21529" r="16719" b="23264"/>
          <a:stretch>
            <a:fillRect/>
          </a:stretch>
        </p:blipFill>
        <p:spPr bwMode="auto">
          <a:xfrm>
            <a:off x="6943725" y="4221088"/>
            <a:ext cx="2200275" cy="1643633"/>
          </a:xfrm>
          <a:prstGeom prst="rect">
            <a:avLst/>
          </a:prstGeom>
          <a:noFill/>
        </p:spPr>
      </p:pic>
      <p:sp>
        <p:nvSpPr>
          <p:cNvPr id="59410"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59411" name="Rectangle 19"/>
          <p:cNvSpPr>
            <a:spLocks noChangeArrowheads="1"/>
          </p:cNvSpPr>
          <p:nvPr/>
        </p:nvSpPr>
        <p:spPr bwMode="auto">
          <a:xfrm>
            <a:off x="0" y="2028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5E6A72"/>
                </a:solidFill>
                <a:effectLst/>
                <a:latin typeface="Tahoma" pitchFamily="34" charset="0"/>
                <a:ea typeface="Times New Roman" pitchFamily="18" charset="0"/>
                <a:cs typeface="Tahoma" pitchFamily="34" charset="0"/>
              </a:rPr>
              <a:t>  </a:t>
            </a:r>
            <a:endParaRPr kumimoji="0" lang="ru-RU" sz="1800" b="0" i="0" u="none" strike="noStrike" cap="none" normalizeH="0" baseline="0" smtClean="0">
              <a:ln>
                <a:noFill/>
              </a:ln>
              <a:solidFill>
                <a:schemeClr val="tx1"/>
              </a:solidFill>
              <a:effectLst/>
              <a:latin typeface="Arial" pitchFamily="34" charset="0"/>
            </a:endParaRPr>
          </a:p>
        </p:txBody>
      </p:sp>
      <p:sp>
        <p:nvSpPr>
          <p:cNvPr id="59412" name="Rectangle 20"/>
          <p:cNvSpPr>
            <a:spLocks noChangeArrowheads="1"/>
          </p:cNvSpPr>
          <p:nvPr/>
        </p:nvSpPr>
        <p:spPr bwMode="auto">
          <a:xfrm>
            <a:off x="0" y="3600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5E6A72"/>
                </a:solidFill>
                <a:effectLst/>
                <a:latin typeface="Tahoma" pitchFamily="34" charset="0"/>
                <a:ea typeface="Times New Roman" pitchFamily="18" charset="0"/>
                <a:cs typeface="Tahoma" pitchFamily="34" charset="0"/>
              </a:rPr>
              <a:t>  </a:t>
            </a:r>
            <a:endParaRPr kumimoji="0" lang="ru-RU" sz="1800" b="0" i="0" u="none" strike="noStrike" cap="none" normalizeH="0" baseline="0" smtClean="0">
              <a:ln>
                <a:noFill/>
              </a:ln>
              <a:solidFill>
                <a:schemeClr val="tx1"/>
              </a:solidFill>
              <a:effectLst/>
              <a:latin typeface="Arial" pitchFamily="34" charset="0"/>
            </a:endParaRPr>
          </a:p>
        </p:txBody>
      </p:sp>
      <p:pic>
        <p:nvPicPr>
          <p:cNvPr id="26" name="Рисунок 19" descr="Живопись Чижевского. Тает. Ионизаторы воздуха люстры Чижевского Мордовского университета"/>
          <p:cNvPicPr>
            <a:picLocks noChangeAspect="1" noChangeArrowheads="1"/>
          </p:cNvPicPr>
          <p:nvPr/>
        </p:nvPicPr>
        <p:blipFill>
          <a:blip r:embed="rId9" cstate="print"/>
          <a:srcRect/>
          <a:stretch>
            <a:fillRect/>
          </a:stretch>
        </p:blipFill>
        <p:spPr bwMode="auto">
          <a:xfrm>
            <a:off x="4716016" y="4221088"/>
            <a:ext cx="2190750" cy="1643633"/>
          </a:xfrm>
          <a:prstGeom prst="rect">
            <a:avLst/>
          </a:prstGeom>
          <a:noFill/>
        </p:spPr>
      </p:pic>
    </p:spTree>
  </p:cSld>
  <p:clrMapOvr>
    <a:masterClrMapping/>
  </p:clrMapOvr>
  <p:transition>
    <p:cover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7oom.ru/powerpoint/abstraktnye-fony-dlya-prezentacii-volny-11.jpg"/>
          <p:cNvPicPr>
            <a:picLocks noGrp="1" noChangeAspect="1" noChangeArrowheads="1"/>
          </p:cNvPicPr>
          <p:nvPr>
            <p:ph idx="1"/>
          </p:nvPr>
        </p:nvPicPr>
        <p:blipFill>
          <a:blip r:embed="rId2" cstate="print"/>
          <a:srcRect b="3401"/>
          <a:stretch>
            <a:fillRect/>
          </a:stretch>
        </p:blipFill>
        <p:spPr bwMode="auto">
          <a:xfrm>
            <a:off x="0" y="0"/>
            <a:ext cx="9144000" cy="6858000"/>
          </a:xfrm>
          <a:prstGeom prst="rect">
            <a:avLst/>
          </a:prstGeom>
          <a:noFill/>
        </p:spPr>
      </p:pic>
      <p:pic>
        <p:nvPicPr>
          <p:cNvPr id="5" name="Picture 2"/>
          <p:cNvPicPr>
            <a:picLocks noChangeAspect="1" noChangeArrowheads="1"/>
          </p:cNvPicPr>
          <p:nvPr/>
        </p:nvPicPr>
        <p:blipFill>
          <a:blip r:embed="rId3" cstate="print"/>
          <a:srcRect l="24800" t="27950" r="9838" b="16400"/>
          <a:stretch>
            <a:fillRect/>
          </a:stretch>
        </p:blipFill>
        <p:spPr bwMode="auto">
          <a:xfrm>
            <a:off x="0" y="188640"/>
            <a:ext cx="8964488" cy="6408712"/>
          </a:xfrm>
          <a:prstGeom prst="rect">
            <a:avLst/>
          </a:prstGeom>
          <a:noFill/>
          <a:ln w="9525">
            <a:noFill/>
            <a:miter lim="800000"/>
            <a:headEnd/>
            <a:tailEnd/>
          </a:ln>
        </p:spPr>
      </p:pic>
    </p:spTree>
  </p:cSld>
  <p:clrMapOvr>
    <a:masterClrMapping/>
  </p:clrMapOvr>
  <p:transition>
    <p:cover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57345" name="Rectangle 1"/>
          <p:cNvSpPr>
            <a:spLocks noChangeArrowheads="1"/>
          </p:cNvSpPr>
          <p:nvPr/>
        </p:nvSpPr>
        <p:spPr bwMode="auto">
          <a:xfrm>
            <a:off x="179512" y="110955"/>
            <a:ext cx="8964488" cy="863280"/>
          </a:xfrm>
          <a:prstGeom prst="rect">
            <a:avLst/>
          </a:prstGeom>
          <a:noFill/>
          <a:ln w="9525">
            <a:noFill/>
            <a:miter lim="800000"/>
            <a:headEnd/>
            <a:tailEnd/>
          </a:ln>
          <a:effectLst/>
        </p:spPr>
        <p:txBody>
          <a:bodyPr vert="horz" wrap="square" lIns="91440" tIns="150765" rIns="91440" bIns="155526"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ea typeface="Times New Roman" pitchFamily="18" charset="0"/>
                <a:cs typeface="Calibri" pitchFamily="34" charset="0"/>
              </a:rPr>
              <a:t>Наука, поэзия, искусство — все это лишь часть души великого русского человека и его деятельности.</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ea typeface="Times New Roman" pitchFamily="18" charset="0"/>
                <a:cs typeface="Calibri" pitchFamily="34" charset="0"/>
              </a:rPr>
              <a:t>Главное же качество А. Чижевского, как и в любом истинном русском человеке, и самой России, и мироздании в целом – это жить как птица «ФЕНИКС» (1943)</a:t>
            </a:r>
            <a:endParaRPr kumimoji="0" lang="ru-RU" sz="1800" b="0" i="0" u="none" strike="noStrike" cap="none" normalizeH="0" baseline="0" dirty="0" smtClean="0">
              <a:ln>
                <a:noFill/>
              </a:ln>
              <a:solidFill>
                <a:schemeClr val="tx1"/>
              </a:solidFill>
              <a:effectLst/>
            </a:endParaRPr>
          </a:p>
        </p:txBody>
      </p:sp>
      <p:sp>
        <p:nvSpPr>
          <p:cNvPr id="6" name="Прямоугольник 5"/>
          <p:cNvSpPr/>
          <p:nvPr/>
        </p:nvSpPr>
        <p:spPr>
          <a:xfrm>
            <a:off x="755576" y="908720"/>
            <a:ext cx="3384376" cy="1400383"/>
          </a:xfrm>
          <a:prstGeom prst="rect">
            <a:avLst/>
          </a:prstGeom>
        </p:spPr>
        <p:txBody>
          <a:bodyPr wrap="square">
            <a:spAutoFit/>
          </a:bodyPr>
          <a:lstStyle/>
          <a:p>
            <a:pPr lvl="0" algn="just"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Calibri" pitchFamily="34" charset="0"/>
              </a:rPr>
              <a:t>Таинственная птица в этом мире</a:t>
            </a:r>
            <a:endParaRPr lang="ru-RU" sz="1000" dirty="0" smtClean="0">
              <a:latin typeface="Arial" pitchFamily="34" charset="0"/>
              <a:ea typeface="Times New Roman" pitchFamily="18" charset="0"/>
            </a:endParaRPr>
          </a:p>
          <a:p>
            <a:pPr lvl="0" algn="just"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Calibri" pitchFamily="34" charset="0"/>
              </a:rPr>
              <a:t>Далёких незапамятных столетий,</a:t>
            </a:r>
            <a:endParaRPr lang="ru-RU" sz="1000" dirty="0" smtClean="0">
              <a:latin typeface="Arial" pitchFamily="34" charset="0"/>
              <a:ea typeface="Times New Roman" pitchFamily="18" charset="0"/>
            </a:endParaRPr>
          </a:p>
          <a:p>
            <a:pPr lvl="0" algn="just"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Calibri" pitchFamily="34" charset="0"/>
              </a:rPr>
              <a:t>Но с каждым годом всё трудней и </a:t>
            </a:r>
            <a:r>
              <a:rPr lang="ru-RU" sz="1000" b="1" i="1" dirty="0" err="1" smtClean="0">
                <a:solidFill>
                  <a:srgbClr val="333333"/>
                </a:solidFill>
                <a:latin typeface="Arial" pitchFamily="34" charset="0"/>
                <a:ea typeface="Times New Roman" pitchFamily="18" charset="0"/>
                <a:cs typeface="Calibri" pitchFamily="34" charset="0"/>
              </a:rPr>
              <a:t>сирей</a:t>
            </a:r>
            <a:endParaRPr lang="ru-RU" sz="1000" dirty="0" smtClean="0">
              <a:latin typeface="Arial" pitchFamily="34" charset="0"/>
              <a:ea typeface="Times New Roman" pitchFamily="18" charset="0"/>
            </a:endParaRPr>
          </a:p>
          <a:p>
            <a:pPr lvl="0" algn="just" eaLnBrk="0" fontAlgn="base" hangingPunct="0">
              <a:spcBef>
                <a:spcPct val="0"/>
              </a:spcBef>
              <a:spcAft>
                <a:spcPts val="600"/>
              </a:spcAft>
            </a:pPr>
            <a:r>
              <a:rPr lang="ru-RU" sz="1000" b="1" i="1" dirty="0" smtClean="0">
                <a:solidFill>
                  <a:srgbClr val="333333"/>
                </a:solidFill>
                <a:latin typeface="Arial" pitchFamily="34" charset="0"/>
                <a:ea typeface="Times New Roman" pitchFamily="18" charset="0"/>
                <a:cs typeface="Calibri" pitchFamily="34" charset="0"/>
              </a:rPr>
              <a:t>Становится ей жить на белом свете</a:t>
            </a:r>
            <a:endParaRPr lang="ru-RU" sz="1000" dirty="0" smtClean="0">
              <a:latin typeface="Arial" pitchFamily="34" charset="0"/>
              <a:ea typeface="Times New Roman" pitchFamily="18" charset="0"/>
            </a:endParaRPr>
          </a:p>
          <a:p>
            <a:pPr lvl="0" algn="just"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Calibri" pitchFamily="34" charset="0"/>
              </a:rPr>
              <a:t>Тогда, собрав последние усилья,</a:t>
            </a:r>
            <a:endParaRPr lang="ru-RU" sz="1000" dirty="0" smtClean="0">
              <a:latin typeface="Arial" pitchFamily="34" charset="0"/>
              <a:ea typeface="Times New Roman" pitchFamily="18" charset="0"/>
            </a:endParaRPr>
          </a:p>
          <a:p>
            <a:pPr lvl="0" algn="just"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Calibri" pitchFamily="34" charset="0"/>
              </a:rPr>
              <a:t>Кладёт она костёр в гнезде заветном</a:t>
            </a:r>
            <a:endParaRPr lang="ru-RU" sz="1000" dirty="0" smtClean="0">
              <a:latin typeface="Arial" pitchFamily="34" charset="0"/>
              <a:ea typeface="Times New Roman" pitchFamily="18" charset="0"/>
            </a:endParaRPr>
          </a:p>
          <a:p>
            <a:pPr lvl="0" algn="just"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Calibri" pitchFamily="34" charset="0"/>
              </a:rPr>
              <a:t>И, глядя в Солнце, взмахом мощных крыльев</a:t>
            </a:r>
            <a:endParaRPr lang="ru-RU" sz="1000" dirty="0" smtClean="0">
              <a:latin typeface="Arial" pitchFamily="34" charset="0"/>
              <a:ea typeface="Times New Roman" pitchFamily="18" charset="0"/>
            </a:endParaRPr>
          </a:p>
          <a:p>
            <a:pPr lvl="0" algn="just" eaLnBrk="0" fontAlgn="base" hangingPunct="0">
              <a:spcBef>
                <a:spcPct val="0"/>
              </a:spcBef>
              <a:spcAft>
                <a:spcPts val="600"/>
              </a:spcAft>
            </a:pPr>
            <a:r>
              <a:rPr lang="ru-RU" sz="1000" b="1" i="1" dirty="0" smtClean="0">
                <a:solidFill>
                  <a:srgbClr val="333333"/>
                </a:solidFill>
                <a:latin typeface="Arial" pitchFamily="34" charset="0"/>
                <a:ea typeface="Times New Roman" pitchFamily="18" charset="0"/>
                <a:cs typeface="Calibri" pitchFamily="34" charset="0"/>
              </a:rPr>
              <a:t>Огонь полдневный раздувает в ветках.</a:t>
            </a:r>
            <a:endParaRPr lang="ru-RU" sz="1000" dirty="0" smtClean="0">
              <a:latin typeface="Arial" pitchFamily="34" charset="0"/>
              <a:ea typeface="Times New Roman" pitchFamily="18" charset="0"/>
            </a:endParaRPr>
          </a:p>
        </p:txBody>
      </p:sp>
      <p:sp>
        <p:nvSpPr>
          <p:cNvPr id="7" name="Прямоугольник 6"/>
          <p:cNvSpPr/>
          <p:nvPr/>
        </p:nvSpPr>
        <p:spPr>
          <a:xfrm>
            <a:off x="4067944" y="908720"/>
            <a:ext cx="3240360" cy="1400383"/>
          </a:xfrm>
          <a:prstGeom prst="rect">
            <a:avLst/>
          </a:prstGeom>
        </p:spPr>
        <p:txBody>
          <a:bodyPr wrap="square">
            <a:spAutoFit/>
          </a:bodyPr>
          <a:lstStyle/>
          <a:p>
            <a:pPr lvl="0" algn="just"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Calibri" pitchFamily="34" charset="0"/>
              </a:rPr>
              <a:t>Когда огонь незримо запылает,</a:t>
            </a:r>
            <a:endParaRPr lang="ru-RU" sz="1000" dirty="0" smtClean="0">
              <a:latin typeface="Arial" pitchFamily="34" charset="0"/>
              <a:ea typeface="Times New Roman" pitchFamily="18" charset="0"/>
            </a:endParaRPr>
          </a:p>
          <a:p>
            <a:pPr lvl="0" algn="just"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Calibri" pitchFamily="34" charset="0"/>
              </a:rPr>
              <a:t>Она ложится в пламя – пламенеет</a:t>
            </a:r>
            <a:endParaRPr lang="ru-RU" sz="1000" dirty="0" smtClean="0">
              <a:latin typeface="Arial" pitchFamily="34" charset="0"/>
              <a:ea typeface="Times New Roman" pitchFamily="18" charset="0"/>
            </a:endParaRPr>
          </a:p>
          <a:p>
            <a:pPr lvl="0" algn="just"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Calibri" pitchFamily="34" charset="0"/>
              </a:rPr>
              <a:t>И вся в лучистой радости сгорает,</a:t>
            </a:r>
            <a:endParaRPr lang="ru-RU" sz="1000" dirty="0" smtClean="0">
              <a:latin typeface="Arial" pitchFamily="34" charset="0"/>
              <a:ea typeface="Times New Roman" pitchFamily="18" charset="0"/>
            </a:endParaRPr>
          </a:p>
          <a:p>
            <a:pPr lvl="0" algn="just" eaLnBrk="0" fontAlgn="base" hangingPunct="0">
              <a:spcBef>
                <a:spcPct val="0"/>
              </a:spcBef>
              <a:spcAft>
                <a:spcPts val="600"/>
              </a:spcAft>
            </a:pPr>
            <a:r>
              <a:rPr lang="ru-RU" sz="1000" b="1" i="1" dirty="0" smtClean="0">
                <a:solidFill>
                  <a:srgbClr val="333333"/>
                </a:solidFill>
                <a:latin typeface="Arial" pitchFamily="34" charset="0"/>
                <a:ea typeface="Times New Roman" pitchFamily="18" charset="0"/>
                <a:cs typeface="Calibri" pitchFamily="34" charset="0"/>
              </a:rPr>
              <a:t>О жизни уходящей не жалея.</a:t>
            </a:r>
            <a:endParaRPr lang="ru-RU" sz="1000" dirty="0" smtClean="0">
              <a:latin typeface="Arial" pitchFamily="34" charset="0"/>
              <a:ea typeface="Times New Roman" pitchFamily="18" charset="0"/>
            </a:endParaRPr>
          </a:p>
          <a:p>
            <a:pPr lvl="0" algn="just"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Calibri" pitchFamily="34" charset="0"/>
              </a:rPr>
              <a:t>Но остаётся пепел в гнезде-урне!</a:t>
            </a:r>
            <a:endParaRPr lang="ru-RU" sz="1000" dirty="0" smtClean="0">
              <a:latin typeface="Arial" pitchFamily="34" charset="0"/>
              <a:ea typeface="Times New Roman" pitchFamily="18" charset="0"/>
            </a:endParaRPr>
          </a:p>
          <a:p>
            <a:pPr lvl="0" algn="just"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Calibri" pitchFamily="34" charset="0"/>
              </a:rPr>
              <a:t>В девятый день, лишь Солнце загорится,</a:t>
            </a:r>
            <a:endParaRPr lang="ru-RU" sz="1000" dirty="0" smtClean="0">
              <a:latin typeface="Arial" pitchFamily="34" charset="0"/>
              <a:ea typeface="Times New Roman" pitchFamily="18" charset="0"/>
            </a:endParaRPr>
          </a:p>
          <a:p>
            <a:pPr lvl="0" algn="just"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Calibri" pitchFamily="34" charset="0"/>
              </a:rPr>
              <a:t>Из пепла поднимается в пурпуре</a:t>
            </a:r>
            <a:endParaRPr lang="ru-RU" sz="1000" dirty="0" smtClean="0">
              <a:latin typeface="Arial" pitchFamily="34" charset="0"/>
              <a:ea typeface="Times New Roman" pitchFamily="18" charset="0"/>
            </a:endParaRPr>
          </a:p>
          <a:p>
            <a:pPr lvl="0" algn="just" eaLnBrk="0" fontAlgn="base" hangingPunct="0">
              <a:spcBef>
                <a:spcPct val="0"/>
              </a:spcBef>
              <a:spcAft>
                <a:spcPct val="0"/>
              </a:spcAft>
            </a:pPr>
            <a:r>
              <a:rPr lang="ru-RU" sz="1000" b="1" i="1" dirty="0" smtClean="0">
                <a:solidFill>
                  <a:srgbClr val="333333"/>
                </a:solidFill>
                <a:latin typeface="Arial" pitchFamily="34" charset="0"/>
                <a:ea typeface="Times New Roman" pitchFamily="18" charset="0"/>
                <a:cs typeface="Calibri" pitchFamily="34" charset="0"/>
              </a:rPr>
              <a:t>Бессмертная сияющая птица!</a:t>
            </a:r>
            <a:endParaRPr lang="ru-RU" sz="1000" dirty="0"/>
          </a:p>
        </p:txBody>
      </p:sp>
      <p:sp>
        <p:nvSpPr>
          <p:cNvPr id="8" name="Прямоугольник 7"/>
          <p:cNvSpPr/>
          <p:nvPr/>
        </p:nvSpPr>
        <p:spPr>
          <a:xfrm>
            <a:off x="179512" y="2420888"/>
            <a:ext cx="8964488" cy="4231928"/>
          </a:xfrm>
          <a:prstGeom prst="rect">
            <a:avLst/>
          </a:prstGeom>
        </p:spPr>
        <p:txBody>
          <a:bodyPr wrap="square">
            <a:spAutoFit/>
          </a:bodyPr>
          <a:lstStyle/>
          <a:p>
            <a:pPr lvl="0" algn="just" eaLnBrk="0" fontAlgn="base" hangingPunct="0">
              <a:spcBef>
                <a:spcPct val="0"/>
              </a:spcBef>
              <a:spcAft>
                <a:spcPct val="0"/>
              </a:spcAft>
            </a:pPr>
            <a:r>
              <a:rPr lang="ru-RU" sz="1200" b="1" dirty="0" smtClean="0">
                <a:solidFill>
                  <a:srgbClr val="000000"/>
                </a:solidFill>
                <a:ea typeface="Times New Roman" pitchFamily="18" charset="0"/>
              </a:rPr>
              <a:t>Как оценено художественное наследие А.Л.Чижевского?</a:t>
            </a:r>
            <a:endParaRPr lang="ru-RU" sz="1200" dirty="0" smtClean="0">
              <a:ea typeface="Times New Roman" pitchFamily="18" charset="0"/>
            </a:endParaRPr>
          </a:p>
          <a:p>
            <a:pPr lvl="0" algn="just" eaLnBrk="0" fontAlgn="base" hangingPunct="0">
              <a:spcBef>
                <a:spcPct val="0"/>
              </a:spcBef>
              <a:spcAft>
                <a:spcPct val="0"/>
              </a:spcAft>
            </a:pPr>
            <a:r>
              <a:rPr lang="ru-RU" sz="1200" dirty="0" smtClean="0">
                <a:solidFill>
                  <a:srgbClr val="000000"/>
                </a:solidFill>
                <a:ea typeface="Times New Roman" pitchFamily="18" charset="0"/>
              </a:rPr>
              <a:t>О значимости художественного наследия ученого для наших современников свидетельствует тот факт, что Чижевский-художник не раз был представлен подборками картин на различных художественных выставках: на международной выставке “Время-пространство-человек” (Москва, 1980 г.), на выставке “Ученые рисуют” (1982 г.), на выставке “Художники – узники лагерей” (Караганда, 1993 г.).</a:t>
            </a:r>
            <a:endParaRPr lang="ru-RU" sz="1200" dirty="0" smtClean="0">
              <a:ea typeface="Times New Roman" pitchFamily="18" charset="0"/>
            </a:endParaRPr>
          </a:p>
          <a:p>
            <a:pPr lvl="0" algn="just" eaLnBrk="0" fontAlgn="base" hangingPunct="0">
              <a:spcBef>
                <a:spcPct val="0"/>
              </a:spcBef>
              <a:spcAft>
                <a:spcPct val="0"/>
              </a:spcAft>
            </a:pPr>
            <a:r>
              <a:rPr lang="ru-RU" sz="1200" dirty="0" smtClean="0">
                <a:solidFill>
                  <a:srgbClr val="000000"/>
                </a:solidFill>
                <a:ea typeface="Times New Roman" pitchFamily="18" charset="0"/>
              </a:rPr>
              <a:t>Все выставки работ А.Л.Чижевского были посмертными </a:t>
            </a:r>
            <a:r>
              <a:rPr lang="ru-RU" sz="1200" dirty="0" smtClean="0">
                <a:ea typeface="Times New Roman" pitchFamily="18" charset="0"/>
              </a:rPr>
              <a:t>и</a:t>
            </a:r>
            <a:r>
              <a:rPr lang="ru-RU" sz="1200" dirty="0" smtClean="0">
                <a:ea typeface="Times New Roman" pitchFamily="18" charset="0"/>
                <a:cs typeface="Calibri" pitchFamily="34" charset="0"/>
              </a:rPr>
              <a:t> проходили в Москве и Подмосковье, Караганде, Калуге.</a:t>
            </a:r>
            <a:r>
              <a:rPr lang="ru-RU" sz="1200" dirty="0" smtClean="0">
                <a:solidFill>
                  <a:srgbClr val="C00000"/>
                </a:solidFill>
                <a:ea typeface="Times New Roman" pitchFamily="18" charset="0"/>
                <a:cs typeface="Calibri" pitchFamily="34" charset="0"/>
              </a:rPr>
              <a:t> </a:t>
            </a:r>
            <a:r>
              <a:rPr lang="ru-RU" sz="1200" dirty="0" smtClean="0">
                <a:solidFill>
                  <a:srgbClr val="000000"/>
                </a:solidFill>
                <a:ea typeface="Times New Roman" pitchFamily="18" charset="0"/>
              </a:rPr>
              <a:t>Среди них и персональные, которые проходили сначала (в 60-70-е годы) в различных клубах, Домах культуры, институтах Москвы и Подмосковья, затем (в 80-е годы) в выставочном зале Караганды. Начиная с конца 80-х годов, выставки работ Чижевского-художника проходят в Калуге. Первая калужская выставка картин ученого открылась в фойе Народного дома в 1989 г. во время празднования 92-й годовщины со дня рождения ученого. Наиболее полная выставка его картин была в 1992 г. в Калужском художественном музее. Отдельные его картины были частью экспозиции на тематических выставках о наследии Чижевского-ученого, проходивших в ГМИК им. К.Э.Циолковского (выставка 1990-91 гг. “А.Л.Чижевский – ученый, художник, поэт”, 1997 г. – “А.Л.Чижевский – пионер космической биологии”).</a:t>
            </a:r>
            <a:endParaRPr lang="ru-RU" sz="1200" dirty="0" smtClean="0">
              <a:ea typeface="Times New Roman" pitchFamily="18" charset="0"/>
            </a:endParaRPr>
          </a:p>
          <a:p>
            <a:pPr lvl="0" algn="just" eaLnBrk="0" fontAlgn="base" hangingPunct="0">
              <a:spcBef>
                <a:spcPct val="0"/>
              </a:spcBef>
              <a:spcAft>
                <a:spcPts val="600"/>
              </a:spcAft>
            </a:pPr>
            <a:r>
              <a:rPr lang="ru-RU" sz="1200" dirty="0" smtClean="0">
                <a:solidFill>
                  <a:srgbClr val="000000"/>
                </a:solidFill>
                <a:ea typeface="Times New Roman" pitchFamily="18" charset="0"/>
              </a:rPr>
              <a:t>По мнению А.В.Григорьева (председателя Ассоциации художников революционной России в 20-е годы), А.Л.Чижевский выступал как </a:t>
            </a:r>
            <a:r>
              <a:rPr lang="ru-RU" sz="1200" i="1" dirty="0" smtClean="0">
                <a:solidFill>
                  <a:srgbClr val="000000"/>
                </a:solidFill>
                <a:ea typeface="Times New Roman" pitchFamily="18" charset="0"/>
              </a:rPr>
              <a:t>“весьма даровитый художник, обладавший тонким колористическим чутьем”</a:t>
            </a:r>
            <a:r>
              <a:rPr lang="ru-RU" sz="1200" dirty="0" smtClean="0">
                <a:solidFill>
                  <a:srgbClr val="000000"/>
                </a:solidFill>
                <a:ea typeface="Times New Roman" pitchFamily="18" charset="0"/>
              </a:rPr>
              <a:t>.</a:t>
            </a:r>
          </a:p>
          <a:p>
            <a:pPr algn="just" eaLnBrk="0" fontAlgn="base" hangingPunct="0">
              <a:spcBef>
                <a:spcPct val="0"/>
              </a:spcBef>
              <a:spcAft>
                <a:spcPct val="0"/>
              </a:spcAft>
            </a:pPr>
            <a:r>
              <a:rPr lang="ru-RU" sz="1200" dirty="0" smtClean="0">
                <a:solidFill>
                  <a:srgbClr val="000000"/>
                </a:solidFill>
                <a:ea typeface="Times New Roman" pitchFamily="18" charset="0"/>
              </a:rPr>
              <a:t>Более точную оценку художественному наследию ученого дал член-корреспондент АН СССР Д.И.Блохинцев: </a:t>
            </a:r>
            <a:r>
              <a:rPr lang="ru-RU" sz="1200" i="1" dirty="0" smtClean="0">
                <a:solidFill>
                  <a:srgbClr val="000000"/>
                </a:solidFill>
                <a:ea typeface="Times New Roman" pitchFamily="18" charset="0"/>
              </a:rPr>
              <a:t>“Многие из его акварелей просто прекрасны, другие хороши. Но, может, самое главное, о чем говорят эти картины … как и стихи, … заключается в том, что они раскрывают перед нами образ истинно великого русского человека в том смысле, в котором он всегда понимался в России. Необходимой и неотъемлемой, обязательной чертой этого образа были не столько успехи в той или иной науке, а скорее создание мировоззрения. Наука, поэзия, искусство – все это должно быть лишь частью души великого и его деятельности”.</a:t>
            </a:r>
            <a:endParaRPr lang="ru-RU" sz="1200" dirty="0" smtClean="0">
              <a:ea typeface="Times New Roman" pitchFamily="18" charset="0"/>
            </a:endParaRPr>
          </a:p>
          <a:p>
            <a:pPr lvl="0" algn="just" eaLnBrk="0" fontAlgn="base" hangingPunct="0">
              <a:spcBef>
                <a:spcPct val="0"/>
              </a:spcBef>
              <a:spcAft>
                <a:spcPct val="0"/>
              </a:spcAft>
            </a:pPr>
            <a:endParaRPr lang="ru-RU" sz="1200" dirty="0" smtClean="0">
              <a:ea typeface="Times New Roman" pitchFamily="18" charset="0"/>
            </a:endParaRPr>
          </a:p>
        </p:txBody>
      </p:sp>
    </p:spTree>
  </p:cSld>
  <p:clrMapOvr>
    <a:masterClrMapping/>
  </p:clrMapOvr>
  <p:transition>
    <p:cover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5" name="Прямоугольник 4"/>
          <p:cNvSpPr/>
          <p:nvPr/>
        </p:nvSpPr>
        <p:spPr>
          <a:xfrm>
            <a:off x="179512" y="260648"/>
            <a:ext cx="8964488" cy="6114494"/>
          </a:xfrm>
          <a:prstGeom prst="rect">
            <a:avLst/>
          </a:prstGeom>
        </p:spPr>
        <p:txBody>
          <a:bodyPr wrap="square">
            <a:spAutoFit/>
          </a:bodyPr>
          <a:lstStyle/>
          <a:p>
            <a:pPr lvl="0" algn="just" eaLnBrk="0" fontAlgn="base" hangingPunct="0">
              <a:spcBef>
                <a:spcPct val="0"/>
              </a:spcBef>
              <a:spcAft>
                <a:spcPct val="0"/>
              </a:spcAft>
            </a:pPr>
            <a:r>
              <a:rPr lang="ru-RU" sz="1200" dirty="0" smtClean="0">
                <a:solidFill>
                  <a:srgbClr val="000000"/>
                </a:solidFill>
                <a:ea typeface="Times New Roman" pitchFamily="18" charset="0"/>
              </a:rPr>
              <a:t>Чижевский к списку своих художественных работ за 1910-40 гг., в качестве эпиграфа взял слова К.А.Тимирязева: </a:t>
            </a:r>
            <a:r>
              <a:rPr lang="ru-RU" sz="1200" i="1" dirty="0" smtClean="0">
                <a:solidFill>
                  <a:srgbClr val="000000"/>
                </a:solidFill>
                <a:ea typeface="Times New Roman" pitchFamily="18" charset="0"/>
              </a:rPr>
              <a:t>“Между логикой исследователя природы и эстетическим чувством ценителя ее красот есть какая-то внутренняя органическая связь...”.</a:t>
            </a:r>
            <a:r>
              <a:rPr lang="ru-RU" sz="1200" dirty="0" smtClean="0">
                <a:solidFill>
                  <a:srgbClr val="000000"/>
                </a:solidFill>
                <a:ea typeface="Times New Roman" pitchFamily="18" charset="0"/>
              </a:rPr>
              <a:t> И именно эта «внутренняя органическая связь» и была особо дорога А.Л.Чижевскому и прошла основным стержнем через все его научное, поэтическое и художественное творчество, через </a:t>
            </a:r>
            <a:r>
              <a:rPr lang="ru-RU" sz="1200" b="1" i="1" dirty="0" smtClean="0">
                <a:solidFill>
                  <a:srgbClr val="000000"/>
                </a:solidFill>
                <a:ea typeface="Times New Roman" pitchFamily="18" charset="0"/>
              </a:rPr>
              <a:t>“Мысли, картины, стихи, </a:t>
            </a:r>
            <a:endParaRPr lang="ru-RU" sz="1200" dirty="0" smtClean="0">
              <a:ea typeface="Times New Roman" pitchFamily="18" charset="0"/>
            </a:endParaRPr>
          </a:p>
          <a:p>
            <a:pPr marL="3944938" lvl="0" algn="just" eaLnBrk="0" fontAlgn="base" hangingPunct="0">
              <a:spcBef>
                <a:spcPct val="0"/>
              </a:spcBef>
              <a:spcAft>
                <a:spcPct val="0"/>
              </a:spcAft>
            </a:pPr>
            <a:r>
              <a:rPr lang="ru-RU" sz="1200" b="1" i="1" dirty="0" smtClean="0">
                <a:solidFill>
                  <a:srgbClr val="000000"/>
                </a:solidFill>
                <a:ea typeface="Times New Roman" pitchFamily="18" charset="0"/>
              </a:rPr>
              <a:t>Трезвой науки плоды...”</a:t>
            </a:r>
            <a:endParaRPr lang="ru-RU" sz="1200" dirty="0" smtClean="0">
              <a:ea typeface="Times New Roman" pitchFamily="18" charset="0"/>
            </a:endParaRPr>
          </a:p>
          <a:p>
            <a:pPr marL="3944938" lvl="0" algn="r" eaLnBrk="0" fontAlgn="base" hangingPunct="0">
              <a:spcBef>
                <a:spcPct val="0"/>
              </a:spcBef>
              <a:spcAft>
                <a:spcPct val="0"/>
              </a:spcAft>
            </a:pPr>
            <a:r>
              <a:rPr lang="ru-RU" sz="1200" dirty="0" smtClean="0">
                <a:solidFill>
                  <a:srgbClr val="000000"/>
                </a:solidFill>
                <a:ea typeface="Times New Roman" pitchFamily="18" charset="0"/>
              </a:rPr>
              <a:t>(Из стихотворения “22 февраля 1950 г.”)</a:t>
            </a:r>
            <a:endParaRPr lang="ru-RU" sz="1200" dirty="0" smtClean="0">
              <a:ea typeface="Times New Roman" pitchFamily="18" charset="0"/>
            </a:endParaRPr>
          </a:p>
          <a:p>
            <a:pPr lvl="0" algn="just" eaLnBrk="0" fontAlgn="base" hangingPunct="0">
              <a:spcBef>
                <a:spcPct val="0"/>
              </a:spcBef>
              <a:spcAft>
                <a:spcPts val="600"/>
              </a:spcAft>
            </a:pPr>
            <a:r>
              <a:rPr lang="ru-RU" sz="1200" i="1" dirty="0" smtClean="0">
                <a:solidFill>
                  <a:srgbClr val="000000"/>
                </a:solidFill>
                <a:ea typeface="Times New Roman" pitchFamily="18" charset="0"/>
              </a:rPr>
              <a:t>Несомненно, что “… подробное изучение живописных работ ученого поможет… подобрать ключ к раскрытию его поэтических образов… и установить их связи с литературной и… научной сторонами его деятельности”</a:t>
            </a:r>
            <a:r>
              <a:rPr lang="ru-RU" sz="1200" dirty="0" smtClean="0">
                <a:solidFill>
                  <a:srgbClr val="000000"/>
                </a:solidFill>
                <a:ea typeface="Times New Roman" pitchFamily="18" charset="0"/>
              </a:rPr>
              <a:t> (В.Н. </a:t>
            </a:r>
            <a:r>
              <a:rPr lang="ru-RU" sz="1200" dirty="0" err="1" smtClean="0">
                <a:solidFill>
                  <a:srgbClr val="000000"/>
                </a:solidFill>
                <a:ea typeface="Times New Roman" pitchFamily="18" charset="0"/>
              </a:rPr>
              <a:t>Ягодинский</a:t>
            </a:r>
            <a:r>
              <a:rPr lang="ru-RU" sz="1200" dirty="0" smtClean="0">
                <a:solidFill>
                  <a:srgbClr val="000000"/>
                </a:solidFill>
                <a:ea typeface="Times New Roman" pitchFamily="18" charset="0"/>
              </a:rPr>
              <a:t>).</a:t>
            </a:r>
            <a:endParaRPr lang="ru-RU" sz="1200" dirty="0" smtClean="0">
              <a:ea typeface="Times New Roman" pitchFamily="18" charset="0"/>
            </a:endParaRPr>
          </a:p>
          <a:p>
            <a:pPr lvl="0" algn="just" eaLnBrk="0" fontAlgn="base" hangingPunct="0">
              <a:spcBef>
                <a:spcPct val="0"/>
              </a:spcBef>
              <a:spcAft>
                <a:spcPts val="600"/>
              </a:spcAft>
            </a:pPr>
            <a:r>
              <a:rPr lang="ru-RU" sz="1200" dirty="0" smtClean="0">
                <a:solidFill>
                  <a:srgbClr val="333333"/>
                </a:solidFill>
                <a:ea typeface="Times New Roman" pitchFamily="18" charset="0"/>
                <a:cs typeface="Calibri" pitchFamily="34" charset="0"/>
              </a:rPr>
              <a:t>Давно уже нет с нами Александра Леонидовича Чижевского, но свет его идей и мечты, его прекрасных поэтических произведений еще долго будут служить людям.</a:t>
            </a:r>
          </a:p>
          <a:p>
            <a:pPr algn="just" fontAlgn="base">
              <a:spcAft>
                <a:spcPts val="600"/>
              </a:spcAft>
            </a:pPr>
            <a:r>
              <a:rPr lang="ru-RU" sz="1200" i="1" dirty="0" smtClean="0"/>
              <a:t>«Картины Чижевского вызывают у нас ощущение радости жизни, красоты и величия окружающего нас мира. Человек большой и щедрой души, твердо веривший в победу Солнца над мраком, Добра над Злом, А.Л.Чижевский оставил нам замечательное душевное наследие, которое призывает нас ценить Прекрасное, любить Жизнь и Человека» </a:t>
            </a:r>
            <a:r>
              <a:rPr lang="ru-RU" sz="1200" dirty="0" smtClean="0"/>
              <a:t>(Л.Т. </a:t>
            </a:r>
            <a:r>
              <a:rPr lang="ru-RU" sz="1200" dirty="0" err="1" smtClean="0"/>
              <a:t>Энгельгард</a:t>
            </a:r>
            <a:r>
              <a:rPr lang="ru-RU" sz="1200" dirty="0" smtClean="0"/>
              <a:t>)</a:t>
            </a:r>
          </a:p>
          <a:p>
            <a:pPr algn="just">
              <a:spcAft>
                <a:spcPts val="600"/>
              </a:spcAft>
            </a:pPr>
            <a:r>
              <a:rPr lang="ru-RU" sz="1200" dirty="0" smtClean="0"/>
              <a:t>Творческий путь Александра Леонидовича Чижевского сделал его истинным Гражданином мира, Космоса, ибо труды его и сама жизнь – достояние Вселенной.</a:t>
            </a:r>
          </a:p>
          <a:p>
            <a:pPr algn="just">
              <a:spcAft>
                <a:spcPts val="600"/>
              </a:spcAft>
            </a:pPr>
            <a:r>
              <a:rPr lang="ru-RU" sz="1200" dirty="0" smtClean="0"/>
              <a:t>Нас и сейчас побуждают к размышлениям стихи и пейзажи А.Л.Чижевского.</a:t>
            </a:r>
          </a:p>
          <a:p>
            <a:pPr marL="3411538" algn="just">
              <a:spcAft>
                <a:spcPts val="200"/>
              </a:spcAft>
            </a:pPr>
            <a:r>
              <a:rPr lang="ru-RU" sz="1200" b="1" i="1" dirty="0" smtClean="0"/>
              <a:t>Ах, как живо постигнул я вечность</a:t>
            </a:r>
            <a:endParaRPr lang="ru-RU" sz="1200" dirty="0" smtClean="0"/>
          </a:p>
          <a:p>
            <a:pPr marL="3411538" algn="just">
              <a:spcAft>
                <a:spcPts val="200"/>
              </a:spcAft>
            </a:pPr>
            <a:r>
              <a:rPr lang="ru-RU" sz="1200" b="1" i="1" dirty="0" smtClean="0"/>
              <a:t>И великий залог бытия,</a:t>
            </a:r>
            <a:endParaRPr lang="ru-RU" sz="1200" dirty="0" smtClean="0"/>
          </a:p>
          <a:p>
            <a:pPr marL="3411538" algn="just">
              <a:spcAft>
                <a:spcPts val="200"/>
              </a:spcAft>
            </a:pPr>
            <a:r>
              <a:rPr lang="ru-RU" sz="1200" b="1" i="1" dirty="0" smtClean="0"/>
              <a:t>И гляжу я душой в бесконечность,</a:t>
            </a:r>
            <a:endParaRPr lang="ru-RU" sz="1200" dirty="0" smtClean="0"/>
          </a:p>
          <a:p>
            <a:pPr marL="3411538" algn="just">
              <a:spcAft>
                <a:spcPts val="200"/>
              </a:spcAft>
            </a:pPr>
            <a:r>
              <a:rPr lang="ru-RU" sz="1200" b="1" i="1" dirty="0" smtClean="0"/>
              <a:t>Где таится вся вера моя.</a:t>
            </a:r>
            <a:endParaRPr lang="ru-RU" sz="1200" dirty="0" smtClean="0"/>
          </a:p>
          <a:p>
            <a:pPr marL="3411538" algn="just">
              <a:spcAft>
                <a:spcPts val="200"/>
              </a:spcAft>
            </a:pPr>
            <a:r>
              <a:rPr lang="ru-RU" sz="1200" b="1" i="1" dirty="0" smtClean="0"/>
              <a:t>Ах, я понял, любовью одною</a:t>
            </a:r>
            <a:endParaRPr lang="ru-RU" sz="1200" dirty="0" smtClean="0"/>
          </a:p>
          <a:p>
            <a:pPr marL="3411538" algn="just">
              <a:spcAft>
                <a:spcPts val="200"/>
              </a:spcAft>
            </a:pPr>
            <a:r>
              <a:rPr lang="ru-RU" sz="1200" b="1" i="1" dirty="0" smtClean="0"/>
              <a:t>Сердцу стоит терзаться и жить</a:t>
            </a:r>
            <a:endParaRPr lang="ru-RU" sz="1200" dirty="0" smtClean="0"/>
          </a:p>
          <a:p>
            <a:pPr marL="3411538" algn="just">
              <a:spcAft>
                <a:spcPts val="200"/>
              </a:spcAft>
            </a:pPr>
            <a:r>
              <a:rPr lang="ru-RU" sz="1200" b="1" i="1" dirty="0" smtClean="0"/>
              <a:t>И я плачу, воскресший душою,</a:t>
            </a:r>
            <a:endParaRPr lang="ru-RU" sz="1200" dirty="0" smtClean="0"/>
          </a:p>
          <a:p>
            <a:pPr marL="3411538" algn="just">
              <a:spcAft>
                <a:spcPts val="200"/>
              </a:spcAft>
            </a:pPr>
            <a:r>
              <a:rPr lang="ru-RU" sz="1200" b="1" i="1" dirty="0" smtClean="0"/>
              <a:t>И тебя не могу разлюбить…</a:t>
            </a:r>
            <a:endParaRPr lang="ru-RU" sz="1200" dirty="0" smtClean="0"/>
          </a:p>
          <a:p>
            <a:pPr algn="just">
              <a:spcAft>
                <a:spcPts val="600"/>
              </a:spcAft>
            </a:pPr>
            <a:r>
              <a:rPr lang="ru-RU" sz="1200" dirty="0" smtClean="0"/>
              <a:t>Познакомившись с жизнью и творчеством А.Чижевского, мы раскрыли для себя, что самое главное, о чем говорят его картины и стихи, и научная мысль заключается в том, что они раскрывают перед нами образ истинно великого русского человека. Обязательной чертой в образе такого человека являются не только успехи в той или иной области, а скорее создание космического мировоззрения.</a:t>
            </a:r>
          </a:p>
          <a:p>
            <a:pPr algn="just">
              <a:spcAft>
                <a:spcPts val="600"/>
              </a:spcAft>
            </a:pPr>
            <a:r>
              <a:rPr lang="ru-RU" sz="1200" dirty="0" smtClean="0"/>
              <a:t>Удивительный человек, «Леонардо XX века», покинул этот мир, но свет его идей еще долго будет служить людям, будет согревать и радовать его поэтическое и художественное творчество, полное красоты, добра и света.</a:t>
            </a:r>
            <a:r>
              <a:rPr lang="ru-RU" sz="1200" dirty="0" smtClean="0">
                <a:solidFill>
                  <a:srgbClr val="333333"/>
                </a:solidFill>
                <a:ea typeface="Times New Roman" pitchFamily="18" charset="0"/>
                <a:cs typeface="Calibri" pitchFamily="34" charset="0"/>
              </a:rPr>
              <a:t> </a:t>
            </a:r>
            <a:endParaRPr lang="ru-RU" sz="1200" dirty="0"/>
          </a:p>
        </p:txBody>
      </p:sp>
    </p:spTree>
  </p:cSld>
  <p:clrMapOvr>
    <a:masterClrMapping/>
  </p:clrMapOvr>
  <p:transition>
    <p:cover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4097" name="Rectangle 1"/>
          <p:cNvSpPr>
            <a:spLocks noChangeArrowheads="1"/>
          </p:cNvSpPr>
          <p:nvPr/>
        </p:nvSpPr>
        <p:spPr bwMode="auto">
          <a:xfrm>
            <a:off x="179512" y="159275"/>
            <a:ext cx="8964488" cy="37087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2060"/>
                </a:solidFill>
                <a:effectLst/>
                <a:latin typeface="Cambria" pitchFamily="18" charset="0"/>
                <a:ea typeface="Times New Roman" pitchFamily="18" charset="0"/>
              </a:rPr>
              <a:t>ТРУДЫ А.Л. ЧИЖЕВСКОГО</a:t>
            </a:r>
            <a:endParaRPr kumimoji="0" lang="ru-RU" sz="1600" b="0" i="0" u="none" strike="noStrike" cap="none" normalizeH="0" baseline="0" dirty="0" smtClean="0">
              <a:ln>
                <a:noFill/>
              </a:ln>
              <a:solidFill>
                <a:srgbClr val="002060"/>
              </a:solidFill>
              <a:effectLst/>
              <a:latin typeface="Cambria" pitchFamily="18"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333333"/>
              </a:solidFill>
              <a:effectLst/>
              <a:latin typeface="Calibri" pitchFamily="34" charset="0"/>
              <a:ea typeface="Times New Roman"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ru-RU" sz="1200" b="1" i="0" u="sng" strike="noStrike" cap="none" normalizeH="0" baseline="0" dirty="0" smtClean="0">
                <a:ln>
                  <a:noFill/>
                </a:ln>
                <a:solidFill>
                  <a:srgbClr val="333333"/>
                </a:solidFill>
                <a:effectLst/>
                <a:ea typeface="Times New Roman" pitchFamily="18" charset="0"/>
              </a:rPr>
              <a:t>Основные труды </a:t>
            </a:r>
            <a:endParaRPr kumimoji="0" lang="ru-RU" sz="1200" b="0" i="0" u="sng" strike="noStrike" cap="none" normalizeH="0" baseline="0" dirty="0" smtClean="0">
              <a:ln>
                <a:noFill/>
              </a:ln>
              <a:solidFill>
                <a:schemeClr val="tx1"/>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Arial" pitchFamily="34" charset="0"/>
              </a:rPr>
              <a:t>Чижевский А. Л. Стихотворения. — Калуга, 1915.</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Arial" pitchFamily="34" charset="0"/>
              </a:rPr>
              <a:t>Чижевский А. Л. Тетрадь стихотворений. 1914—1918. — Калуга, 1919.</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Arial" pitchFamily="34" charset="0"/>
              </a:rPr>
              <a:t>Чижевский А. Л. Академия поэзии. — Калуга, 1918.</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Arial" pitchFamily="34" charset="0"/>
              </a:rPr>
              <a:t>Чижевский А. Л. Физические факторы исторического процесса. — Калуга, 1924.</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Arial" pitchFamily="34" charset="0"/>
              </a:rPr>
              <a:t>Чижевский А. Л. Эпидемические катастрофы и периодическая деятельность Солнца. — М., 1930.</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Arial" pitchFamily="34" charset="0"/>
              </a:rPr>
              <a:t>Чижевский А. Л. Лечение легочных заболеваний ионизированным воздухом. — М., 1930.</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Arial" pitchFamily="34" charset="0"/>
              </a:rPr>
              <a:t>Чижевский А. Л. Пути разрешения проблемы </a:t>
            </a:r>
            <a:r>
              <a:rPr kumimoji="0" lang="ru-RU" sz="1200" b="0" i="0" u="none" strike="noStrike" cap="none" normalizeH="0" baseline="0" dirty="0" err="1" smtClean="0">
                <a:ln>
                  <a:noFill/>
                </a:ln>
                <a:solidFill>
                  <a:srgbClr val="000000"/>
                </a:solidFill>
                <a:effectLst/>
                <a:ea typeface="Times New Roman" pitchFamily="18" charset="0"/>
                <a:cs typeface="Arial" pitchFamily="34" charset="0"/>
              </a:rPr>
              <a:t>ионификации</a:t>
            </a:r>
            <a:r>
              <a:rPr kumimoji="0" lang="ru-RU" sz="1200" b="0" i="0" u="none" strike="noStrike" cap="none" normalizeH="0" baseline="0" dirty="0" smtClean="0">
                <a:ln>
                  <a:noFill/>
                </a:ln>
                <a:solidFill>
                  <a:srgbClr val="000000"/>
                </a:solidFill>
                <a:effectLst/>
                <a:ea typeface="Times New Roman" pitchFamily="18" charset="0"/>
                <a:cs typeface="Arial" pitchFamily="34" charset="0"/>
              </a:rPr>
              <a:t>. — Харьков, 1933.</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Arial" pitchFamily="34" charset="0"/>
              </a:rPr>
              <a:t>Проблемы </a:t>
            </a:r>
            <a:r>
              <a:rPr kumimoji="0" lang="ru-RU" sz="1200" b="0" i="0" u="none" strike="noStrike" cap="none" normalizeH="0" baseline="0" dirty="0" err="1" smtClean="0">
                <a:ln>
                  <a:noFill/>
                </a:ln>
                <a:solidFill>
                  <a:srgbClr val="000000"/>
                </a:solidFill>
                <a:effectLst/>
                <a:ea typeface="Times New Roman" pitchFamily="18" charset="0"/>
                <a:cs typeface="Arial" pitchFamily="34" charset="0"/>
              </a:rPr>
              <a:t>ионификации</a:t>
            </a:r>
            <a:r>
              <a:rPr kumimoji="0" lang="ru-RU" sz="1200" b="0" i="0" u="none" strike="noStrike" cap="none" normalizeH="0" baseline="0" dirty="0" smtClean="0">
                <a:ln>
                  <a:noFill/>
                </a:ln>
                <a:solidFill>
                  <a:srgbClr val="000000"/>
                </a:solidFill>
                <a:effectLst/>
                <a:ea typeface="Times New Roman" pitchFamily="18" charset="0"/>
                <a:cs typeface="Arial" pitchFamily="34" charset="0"/>
              </a:rPr>
              <a:t>: Труды ЦНИЛИ. Т. 1 / Под ред. А. Л. Чижевского. — Воронеж, 1933.</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err="1" smtClean="0">
                <a:ln>
                  <a:noFill/>
                </a:ln>
                <a:solidFill>
                  <a:srgbClr val="000000"/>
                </a:solidFill>
                <a:effectLst/>
                <a:ea typeface="Times New Roman" pitchFamily="18" charset="0"/>
                <a:cs typeface="Arial" pitchFamily="34" charset="0"/>
              </a:rPr>
              <a:t>Аэроионизация</a:t>
            </a:r>
            <a:r>
              <a:rPr kumimoji="0" lang="ru-RU" sz="1200" b="0" i="0" u="none" strike="noStrike" cap="none" normalizeH="0" baseline="0" dirty="0" smtClean="0">
                <a:ln>
                  <a:noFill/>
                </a:ln>
                <a:solidFill>
                  <a:srgbClr val="000000"/>
                </a:solidFill>
                <a:effectLst/>
                <a:ea typeface="Times New Roman" pitchFamily="18" charset="0"/>
                <a:cs typeface="Arial" pitchFamily="34" charset="0"/>
              </a:rPr>
              <a:t> в медицине: Труды ЦНИЛИ. Т. 3 / Под ред. А. Л. Чижевского и Г. А. </a:t>
            </a:r>
            <a:r>
              <a:rPr kumimoji="0" lang="ru-RU" sz="1200" b="0" i="0" u="none" strike="noStrike" cap="none" normalizeH="0" baseline="0" dirty="0" err="1" smtClean="0">
                <a:ln>
                  <a:noFill/>
                </a:ln>
                <a:solidFill>
                  <a:srgbClr val="000000"/>
                </a:solidFill>
                <a:effectLst/>
                <a:ea typeface="Times New Roman" pitchFamily="18" charset="0"/>
                <a:cs typeface="Arial" pitchFamily="34" charset="0"/>
              </a:rPr>
              <a:t>Лапидус</a:t>
            </a:r>
            <a:r>
              <a:rPr kumimoji="0" lang="ru-RU" sz="1200" b="0" i="0" u="none" strike="noStrike" cap="none" normalizeH="0" baseline="0" dirty="0" smtClean="0">
                <a:ln>
                  <a:noFill/>
                </a:ln>
                <a:solidFill>
                  <a:srgbClr val="000000"/>
                </a:solidFill>
                <a:effectLst/>
                <a:ea typeface="Times New Roman" pitchFamily="18" charset="0"/>
                <a:cs typeface="Arial" pitchFamily="34" charset="0"/>
              </a:rPr>
              <a:t>. — Воронеж, 1934.</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ru-RU" sz="1200" b="1" i="0" u="sng" strike="noStrike" cap="none" normalizeH="0" baseline="0" dirty="0" smtClean="0">
                <a:ln>
                  <a:noFill/>
                </a:ln>
                <a:solidFill>
                  <a:srgbClr val="000000"/>
                </a:solidFill>
                <a:effectLst/>
                <a:ea typeface="Times New Roman" pitchFamily="18" charset="0"/>
                <a:cs typeface="Arial" pitchFamily="34" charset="0"/>
              </a:rPr>
              <a:t>Труды, опубликованные Чижевским после возвращения из ссылки</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Arial" pitchFamily="34" charset="0"/>
              </a:rPr>
              <a:t>Чижевский А. Л. Руководство по применению ионизированного воздуха в промышленности, сельском хозяйстве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Arial" pitchFamily="34" charset="0"/>
              </a:rPr>
              <a:t> и в медицине. — М.: </a:t>
            </a:r>
            <a:r>
              <a:rPr kumimoji="0" lang="ru-RU" sz="1200" b="0" i="0" u="none" strike="noStrike" cap="none" normalizeH="0" baseline="0" dirty="0" err="1" smtClean="0">
                <a:ln>
                  <a:noFill/>
                </a:ln>
                <a:solidFill>
                  <a:srgbClr val="000000"/>
                </a:solidFill>
                <a:effectLst/>
                <a:ea typeface="Times New Roman" pitchFamily="18" charset="0"/>
                <a:cs typeface="Arial" pitchFamily="34" charset="0"/>
              </a:rPr>
              <a:t>Госпланиздат</a:t>
            </a:r>
            <a:r>
              <a:rPr kumimoji="0" lang="ru-RU" sz="1200" b="0" i="0" u="none" strike="noStrike" cap="none" normalizeH="0" baseline="0" dirty="0" smtClean="0">
                <a:ln>
                  <a:noFill/>
                </a:ln>
                <a:solidFill>
                  <a:srgbClr val="000000"/>
                </a:solidFill>
                <a:effectLst/>
                <a:ea typeface="Times New Roman" pitchFamily="18" charset="0"/>
                <a:cs typeface="Arial" pitchFamily="34" charset="0"/>
              </a:rPr>
              <a:t>, 1959. — 56 с., ил.</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Arial" pitchFamily="34" charset="0"/>
              </a:rPr>
              <a:t>Чижевский А. Л. Структурный анализ движущейся крови. — М., 1959.</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Arial" pitchFamily="34" charset="0"/>
              </a:rPr>
              <a:t>Чижевский А. Л. </a:t>
            </a:r>
            <a:r>
              <a:rPr kumimoji="0" lang="ru-RU" sz="1200" b="0" i="0" u="none" strike="noStrike" cap="none" normalizeH="0" baseline="0" dirty="0" err="1" smtClean="0">
                <a:ln>
                  <a:noFill/>
                </a:ln>
                <a:solidFill>
                  <a:srgbClr val="000000"/>
                </a:solidFill>
                <a:effectLst/>
                <a:ea typeface="Times New Roman" pitchFamily="18" charset="0"/>
                <a:cs typeface="Arial" pitchFamily="34" charset="0"/>
              </a:rPr>
              <a:t>Аэроионификация</a:t>
            </a:r>
            <a:r>
              <a:rPr kumimoji="0" lang="ru-RU" sz="1200" b="0" i="0" u="none" strike="noStrike" cap="none" normalizeH="0" baseline="0" dirty="0" smtClean="0">
                <a:ln>
                  <a:noFill/>
                </a:ln>
                <a:solidFill>
                  <a:srgbClr val="000000"/>
                </a:solidFill>
                <a:effectLst/>
                <a:ea typeface="Times New Roman" pitchFamily="18" charset="0"/>
                <a:cs typeface="Arial" pitchFamily="34" charset="0"/>
              </a:rPr>
              <a:t> в народном хозяйстве. — М., </a:t>
            </a:r>
            <a:r>
              <a:rPr kumimoji="0" lang="ru-RU" sz="1200" b="0" i="0" u="none" strike="noStrike" cap="none" normalizeH="0" baseline="0" dirty="0" err="1" smtClean="0">
                <a:ln>
                  <a:noFill/>
                </a:ln>
                <a:solidFill>
                  <a:srgbClr val="000000"/>
                </a:solidFill>
                <a:effectLst/>
                <a:ea typeface="Times New Roman" pitchFamily="18" charset="0"/>
                <a:cs typeface="Arial" pitchFamily="34" charset="0"/>
              </a:rPr>
              <a:t>Госпланиздат</a:t>
            </a:r>
            <a:r>
              <a:rPr kumimoji="0" lang="ru-RU" sz="1200" b="0" i="0" u="none" strike="noStrike" cap="none" normalizeH="0" baseline="0" dirty="0" smtClean="0">
                <a:ln>
                  <a:noFill/>
                </a:ln>
                <a:solidFill>
                  <a:srgbClr val="000000"/>
                </a:solidFill>
                <a:effectLst/>
                <a:ea typeface="Times New Roman" pitchFamily="18" charset="0"/>
                <a:cs typeface="Arial" pitchFamily="34" charset="0"/>
              </a:rPr>
              <a:t>, 1960.</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Arial" pitchFamily="34" charset="0"/>
              </a:rPr>
              <a:t>Чижевский А. Л. Солнце и мы. — М., 1963.</a:t>
            </a:r>
            <a:endParaRPr kumimoji="0" lang="ru-RU" sz="1800" b="0" i="0" u="none" strike="noStrike" cap="none" normalizeH="0" baseline="0" dirty="0" smtClean="0">
              <a:ln>
                <a:noFill/>
              </a:ln>
              <a:solidFill>
                <a:schemeClr val="tx1"/>
              </a:solidFill>
              <a:effectLst/>
              <a:latin typeface="Arial" pitchFamily="34" charset="0"/>
            </a:endParaRPr>
          </a:p>
        </p:txBody>
      </p:sp>
      <p:pic>
        <p:nvPicPr>
          <p:cNvPr id="6" name="Рисунок 5" descr="http://kaluga.sutochno.ru/files/misc/images/chizh/chizhevskyy-muzey.jpg"/>
          <p:cNvPicPr/>
          <p:nvPr/>
        </p:nvPicPr>
        <p:blipFill>
          <a:blip r:embed="rId3" cstate="print"/>
          <a:srcRect/>
          <a:stretch>
            <a:fillRect/>
          </a:stretch>
        </p:blipFill>
        <p:spPr bwMode="auto">
          <a:xfrm>
            <a:off x="7380312" y="188640"/>
            <a:ext cx="1584176" cy="1728192"/>
          </a:xfrm>
          <a:prstGeom prst="rect">
            <a:avLst/>
          </a:prstGeom>
          <a:noFill/>
          <a:ln w="9525">
            <a:noFill/>
            <a:miter lim="800000"/>
            <a:headEnd/>
            <a:tailEnd/>
          </a:ln>
        </p:spPr>
      </p:pic>
      <p:pic>
        <p:nvPicPr>
          <p:cNvPr id="7" name="Рисунок 6" descr="Чижевский Александр Леонидович"/>
          <p:cNvPicPr/>
          <p:nvPr/>
        </p:nvPicPr>
        <p:blipFill>
          <a:blip r:embed="rId4" cstate="print"/>
          <a:srcRect l="27948" t="7623" r="27511" b="5381"/>
          <a:stretch>
            <a:fillRect/>
          </a:stretch>
        </p:blipFill>
        <p:spPr bwMode="auto">
          <a:xfrm>
            <a:off x="6228184" y="188640"/>
            <a:ext cx="1008112" cy="1440160"/>
          </a:xfrm>
          <a:prstGeom prst="rect">
            <a:avLst/>
          </a:prstGeom>
          <a:noFill/>
          <a:ln w="9525">
            <a:noFill/>
            <a:miter lim="800000"/>
            <a:headEnd/>
            <a:tailEnd/>
          </a:ln>
        </p:spPr>
      </p:pic>
      <p:pic>
        <p:nvPicPr>
          <p:cNvPr id="8" name="Рисунок 7" descr="http://xreferat.com/image/6/1305902581_2.jpg"/>
          <p:cNvPicPr/>
          <p:nvPr/>
        </p:nvPicPr>
        <p:blipFill>
          <a:blip r:embed="rId5" cstate="print">
            <a:duotone>
              <a:prstClr val="black"/>
              <a:schemeClr val="accent4">
                <a:tint val="45000"/>
                <a:satMod val="400000"/>
              </a:schemeClr>
            </a:duotone>
          </a:blip>
          <a:srcRect/>
          <a:stretch>
            <a:fillRect/>
          </a:stretch>
        </p:blipFill>
        <p:spPr bwMode="auto">
          <a:xfrm>
            <a:off x="7740352" y="2060848"/>
            <a:ext cx="1224136" cy="1656184"/>
          </a:xfrm>
          <a:prstGeom prst="rect">
            <a:avLst/>
          </a:prstGeom>
          <a:noFill/>
          <a:ln w="9525">
            <a:noFill/>
            <a:miter lim="800000"/>
            <a:headEnd/>
            <a:tailEnd/>
          </a:ln>
        </p:spPr>
      </p:pic>
      <p:pic>
        <p:nvPicPr>
          <p:cNvPr id="10" name="Рисунок 9" descr="http://debased.ru/files_3_images/15/72823.jpg"/>
          <p:cNvPicPr/>
          <p:nvPr/>
        </p:nvPicPr>
        <p:blipFill>
          <a:blip r:embed="rId6" cstate="print"/>
          <a:srcRect/>
          <a:stretch>
            <a:fillRect/>
          </a:stretch>
        </p:blipFill>
        <p:spPr bwMode="auto">
          <a:xfrm>
            <a:off x="7740352" y="3861048"/>
            <a:ext cx="1216177" cy="1872207"/>
          </a:xfrm>
          <a:prstGeom prst="rect">
            <a:avLst/>
          </a:prstGeom>
          <a:noFill/>
          <a:ln w="9525">
            <a:noFill/>
            <a:miter lim="800000"/>
            <a:headEnd/>
            <a:tailEnd/>
          </a:ln>
        </p:spPr>
      </p:pic>
      <p:pic>
        <p:nvPicPr>
          <p:cNvPr id="12" name="Рисунок 11" descr="http://img0.bitbazar.ru/2/21/2139366.jpg"/>
          <p:cNvPicPr/>
          <p:nvPr/>
        </p:nvPicPr>
        <p:blipFill>
          <a:blip r:embed="rId7" cstate="print"/>
          <a:srcRect l="5612" t="8544" r="17103" b="5415"/>
          <a:stretch>
            <a:fillRect/>
          </a:stretch>
        </p:blipFill>
        <p:spPr bwMode="auto">
          <a:xfrm>
            <a:off x="251520" y="3933056"/>
            <a:ext cx="1224136" cy="1872208"/>
          </a:xfrm>
          <a:prstGeom prst="rect">
            <a:avLst/>
          </a:prstGeom>
          <a:noFill/>
          <a:ln w="9525">
            <a:noFill/>
            <a:miter lim="800000"/>
            <a:headEnd/>
            <a:tailEnd/>
          </a:ln>
        </p:spPr>
      </p:pic>
      <p:pic>
        <p:nvPicPr>
          <p:cNvPr id="4101" name="Picture 5" descr="http://bookree.org/loader/img.php?dir=5933d288e0263713497d037abaaaf5f7&amp;file=1.png"/>
          <p:cNvPicPr>
            <a:picLocks noChangeAspect="1" noChangeArrowheads="1"/>
          </p:cNvPicPr>
          <p:nvPr/>
        </p:nvPicPr>
        <p:blipFill>
          <a:blip r:embed="rId8" cstate="print">
            <a:duotone>
              <a:prstClr val="black"/>
              <a:schemeClr val="accent6">
                <a:tint val="45000"/>
                <a:satMod val="400000"/>
              </a:schemeClr>
            </a:duotone>
          </a:blip>
          <a:srcRect/>
          <a:stretch>
            <a:fillRect/>
          </a:stretch>
        </p:blipFill>
        <p:spPr bwMode="auto">
          <a:xfrm>
            <a:off x="1667136" y="3933056"/>
            <a:ext cx="1234103" cy="1872208"/>
          </a:xfrm>
          <a:prstGeom prst="rect">
            <a:avLst/>
          </a:prstGeom>
          <a:noFill/>
        </p:spPr>
      </p:pic>
      <p:pic>
        <p:nvPicPr>
          <p:cNvPr id="15" name="Рисунок 14" descr="http://korobkaknig.ru/image/cache/data/books/112015/b15756-600x800.jpg"/>
          <p:cNvPicPr/>
          <p:nvPr/>
        </p:nvPicPr>
        <p:blipFill>
          <a:blip r:embed="rId9" cstate="print"/>
          <a:srcRect l="6500" r="6833"/>
          <a:stretch>
            <a:fillRect/>
          </a:stretch>
        </p:blipFill>
        <p:spPr bwMode="auto">
          <a:xfrm>
            <a:off x="6372200" y="3212976"/>
            <a:ext cx="1195581" cy="2016224"/>
          </a:xfrm>
          <a:prstGeom prst="rect">
            <a:avLst/>
          </a:prstGeom>
          <a:noFill/>
          <a:ln w="9525">
            <a:noFill/>
            <a:miter lim="800000"/>
            <a:headEnd/>
            <a:tailEnd/>
          </a:ln>
        </p:spPr>
      </p:pic>
      <p:pic>
        <p:nvPicPr>
          <p:cNvPr id="4105" name="Picture 9" descr="Лот 245"/>
          <p:cNvPicPr>
            <a:picLocks noChangeAspect="1" noChangeArrowheads="1"/>
          </p:cNvPicPr>
          <p:nvPr/>
        </p:nvPicPr>
        <p:blipFill>
          <a:blip r:embed="rId10" cstate="print"/>
          <a:srcRect/>
          <a:stretch>
            <a:fillRect/>
          </a:stretch>
        </p:blipFill>
        <p:spPr bwMode="auto">
          <a:xfrm>
            <a:off x="3059832" y="3933056"/>
            <a:ext cx="3096344" cy="1246278"/>
          </a:xfrm>
          <a:prstGeom prst="rect">
            <a:avLst/>
          </a:prstGeom>
          <a:noFill/>
        </p:spPr>
      </p:pic>
      <p:pic>
        <p:nvPicPr>
          <p:cNvPr id="9" name="Рисунок 8" descr="http://xn--80aedgelrc7abnlgh1f9e.xn--p1ai/LC/Dopoln/1989_Chi_Anch/Aeroionifikacia_1.gif"/>
          <p:cNvPicPr/>
          <p:nvPr/>
        </p:nvPicPr>
        <p:blipFill>
          <a:blip r:embed="rId11" cstate="print"/>
          <a:srcRect/>
          <a:stretch>
            <a:fillRect/>
          </a:stretch>
        </p:blipFill>
        <p:spPr bwMode="auto">
          <a:xfrm>
            <a:off x="2987824" y="4869160"/>
            <a:ext cx="2232248" cy="1656184"/>
          </a:xfrm>
          <a:prstGeom prst="rect">
            <a:avLst/>
          </a:prstGeom>
          <a:noFill/>
          <a:ln w="9525">
            <a:noFill/>
            <a:miter lim="800000"/>
            <a:headEnd/>
            <a:tailEnd/>
          </a:ln>
        </p:spPr>
      </p:pic>
    </p:spTree>
  </p:cSld>
  <p:clrMapOvr>
    <a:masterClrMapping/>
  </p:clrMapOvr>
  <p:transition>
    <p:cover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5" name="Прямоугольник 4"/>
          <p:cNvSpPr/>
          <p:nvPr/>
        </p:nvSpPr>
        <p:spPr>
          <a:xfrm>
            <a:off x="179512" y="332656"/>
            <a:ext cx="8964488" cy="5247590"/>
          </a:xfrm>
          <a:prstGeom prst="rect">
            <a:avLst/>
          </a:prstGeom>
        </p:spPr>
        <p:txBody>
          <a:bodyPr wrap="square">
            <a:spAutoFit/>
          </a:bodyPr>
          <a:lstStyle/>
          <a:p>
            <a:pPr lvl="0" eaLnBrk="0" fontAlgn="base" hangingPunct="0">
              <a:spcBef>
                <a:spcPct val="0"/>
              </a:spcBef>
              <a:spcAft>
                <a:spcPts val="600"/>
              </a:spcAft>
            </a:pPr>
            <a:r>
              <a:rPr lang="ru-RU" sz="1200" b="1" u="sng" dirty="0" smtClean="0">
                <a:solidFill>
                  <a:srgbClr val="000000"/>
                </a:solidFill>
                <a:ea typeface="Times New Roman" pitchFamily="18" charset="0"/>
                <a:cs typeface="Arial" pitchFamily="34" charset="0"/>
              </a:rPr>
              <a:t>Труды, опубликованные после смерти учёного</a:t>
            </a:r>
            <a:endParaRPr lang="ru-RU" sz="1200" dirty="0" smtClean="0">
              <a:ea typeface="Times New Roman" pitchFamily="18" charset="0"/>
            </a:endParaRPr>
          </a:p>
          <a:p>
            <a:pPr lvl="0" eaLnBrk="0" fontAlgn="base" hangingPunct="0">
              <a:spcBef>
                <a:spcPct val="0"/>
              </a:spcBef>
              <a:spcAft>
                <a:spcPts val="200"/>
              </a:spcAft>
            </a:pPr>
            <a:r>
              <a:rPr lang="ru-RU" sz="1200" dirty="0" smtClean="0">
                <a:solidFill>
                  <a:srgbClr val="000000"/>
                </a:solidFill>
                <a:ea typeface="Times New Roman" pitchFamily="18" charset="0"/>
                <a:cs typeface="Arial" pitchFamily="34" charset="0"/>
              </a:rPr>
              <a:t>Чижевский А. Л., </a:t>
            </a:r>
            <a:r>
              <a:rPr lang="ru-RU" sz="1200" dirty="0" err="1" smtClean="0">
                <a:solidFill>
                  <a:srgbClr val="000000"/>
                </a:solidFill>
                <a:ea typeface="Times New Roman" pitchFamily="18" charset="0"/>
                <a:cs typeface="Arial" pitchFamily="34" charset="0"/>
              </a:rPr>
              <a:t>Шишина</a:t>
            </a:r>
            <a:r>
              <a:rPr lang="ru-RU" sz="1200" dirty="0" smtClean="0">
                <a:solidFill>
                  <a:srgbClr val="000000"/>
                </a:solidFill>
                <a:ea typeface="Times New Roman" pitchFamily="18" charset="0"/>
                <a:cs typeface="Arial" pitchFamily="34" charset="0"/>
              </a:rPr>
              <a:t> Ю. Г. В ритме Солнца. — М., 1969.</a:t>
            </a:r>
            <a:endParaRPr lang="ru-RU" sz="1200" dirty="0" smtClean="0">
              <a:ea typeface="Times New Roman" pitchFamily="18" charset="0"/>
            </a:endParaRPr>
          </a:p>
          <a:p>
            <a:pPr lvl="0" eaLnBrk="0" fontAlgn="base" hangingPunct="0">
              <a:spcBef>
                <a:spcPct val="0"/>
              </a:spcBef>
              <a:spcAft>
                <a:spcPts val="200"/>
              </a:spcAft>
            </a:pPr>
            <a:r>
              <a:rPr lang="ru-RU" sz="1200" dirty="0" smtClean="0">
                <a:solidFill>
                  <a:srgbClr val="000000"/>
                </a:solidFill>
                <a:ea typeface="Times New Roman" pitchFamily="18" charset="0"/>
                <a:cs typeface="Arial" pitchFamily="34" charset="0"/>
              </a:rPr>
              <a:t>Чижевский А. Л. Электрические и магнитные свойства эритроцитов. — М., 1973.</a:t>
            </a:r>
            <a:endParaRPr lang="ru-RU" sz="1200" dirty="0" smtClean="0">
              <a:ea typeface="Times New Roman" pitchFamily="18" charset="0"/>
            </a:endParaRPr>
          </a:p>
          <a:p>
            <a:pPr lvl="0" eaLnBrk="0" fontAlgn="base" hangingPunct="0">
              <a:spcBef>
                <a:spcPct val="0"/>
              </a:spcBef>
              <a:spcAft>
                <a:spcPts val="200"/>
              </a:spcAft>
            </a:pPr>
            <a:r>
              <a:rPr lang="ru-RU" sz="1200" dirty="0" smtClean="0">
                <a:solidFill>
                  <a:srgbClr val="000000"/>
                </a:solidFill>
                <a:ea typeface="Times New Roman" pitchFamily="18" charset="0"/>
                <a:cs typeface="Arial" pitchFamily="34" charset="0"/>
              </a:rPr>
              <a:t>Чижевский А. Л. Вся жизнь. — М.: Советская Россия, 1974. — (Серия «Годы и люди»).</a:t>
            </a:r>
            <a:endParaRPr lang="ru-RU" sz="1200" dirty="0" smtClean="0">
              <a:ea typeface="Times New Roman" pitchFamily="18" charset="0"/>
            </a:endParaRPr>
          </a:p>
          <a:p>
            <a:pPr lvl="0" eaLnBrk="0" fontAlgn="base" hangingPunct="0">
              <a:spcBef>
                <a:spcPct val="0"/>
              </a:spcBef>
              <a:spcAft>
                <a:spcPts val="200"/>
              </a:spcAft>
            </a:pPr>
            <a:r>
              <a:rPr lang="ru-RU" sz="1200" dirty="0" smtClean="0">
                <a:solidFill>
                  <a:srgbClr val="000000"/>
                </a:solidFill>
                <a:ea typeface="Times New Roman" pitchFamily="18" charset="0"/>
                <a:cs typeface="Arial" pitchFamily="34" charset="0"/>
              </a:rPr>
              <a:t>Чижевский А. Л. </a:t>
            </a:r>
            <a:r>
              <a:rPr lang="ru-RU" sz="1200" dirty="0" smtClean="0">
                <a:solidFill>
                  <a:srgbClr val="0060B4"/>
                </a:solidFill>
                <a:ea typeface="Times New Roman" pitchFamily="18" charset="0"/>
                <a:cs typeface="Arial" pitchFamily="34" charset="0"/>
                <a:hlinkClick r:id="rId3" tooltip="Земное эхо солнечных бурь"/>
              </a:rPr>
              <a:t>Земное</a:t>
            </a:r>
            <a:r>
              <a:rPr lang="ru-RU" sz="1200" dirty="0" smtClean="0">
                <a:solidFill>
                  <a:srgbClr val="0060B4"/>
                </a:solidFill>
                <a:ea typeface="Times New Roman" pitchFamily="18" charset="0"/>
                <a:cs typeface="MS Mincho" pitchFamily="49" charset="-128"/>
                <a:hlinkClick r:id="rId3" tooltip="Земное эхо солнечных бурь"/>
              </a:rPr>
              <a:t> </a:t>
            </a:r>
            <a:r>
              <a:rPr lang="ru-RU" sz="1200" dirty="0" smtClean="0">
                <a:solidFill>
                  <a:srgbClr val="0060B4"/>
                </a:solidFill>
                <a:ea typeface="Times New Roman" pitchFamily="18" charset="0"/>
                <a:hlinkClick r:id="rId3" tooltip="Земное эхо солнечных бурь"/>
              </a:rPr>
              <a:t>эхо</a:t>
            </a:r>
            <a:r>
              <a:rPr lang="ru-RU" sz="1200" dirty="0" smtClean="0">
                <a:solidFill>
                  <a:srgbClr val="0060B4"/>
                </a:solidFill>
                <a:ea typeface="Times New Roman" pitchFamily="18" charset="0"/>
                <a:cs typeface="MS Mincho" pitchFamily="49" charset="-128"/>
                <a:hlinkClick r:id="rId3" tooltip="Земное эхо солнечных бурь"/>
              </a:rPr>
              <a:t> </a:t>
            </a:r>
            <a:r>
              <a:rPr lang="ru-RU" sz="1200" dirty="0" smtClean="0">
                <a:solidFill>
                  <a:srgbClr val="0060B4"/>
                </a:solidFill>
                <a:ea typeface="Times New Roman" pitchFamily="18" charset="0"/>
                <a:hlinkClick r:id="rId3" tooltip="Земное эхо солнечных бурь"/>
              </a:rPr>
              <a:t>солнечных</a:t>
            </a:r>
            <a:r>
              <a:rPr lang="ru-RU" sz="1200" dirty="0" smtClean="0">
                <a:solidFill>
                  <a:srgbClr val="0060B4"/>
                </a:solidFill>
                <a:ea typeface="Times New Roman" pitchFamily="18" charset="0"/>
                <a:cs typeface="MS Mincho" pitchFamily="49" charset="-128"/>
                <a:hlinkClick r:id="rId3" tooltip="Земное эхо солнечных бурь"/>
              </a:rPr>
              <a:t> </a:t>
            </a:r>
            <a:r>
              <a:rPr lang="ru-RU" sz="1200" dirty="0" smtClean="0">
                <a:solidFill>
                  <a:srgbClr val="0060B4"/>
                </a:solidFill>
                <a:ea typeface="Times New Roman" pitchFamily="18" charset="0"/>
                <a:hlinkClick r:id="rId3" tooltip="Земное эхо солнечных бурь"/>
              </a:rPr>
              <a:t>бурь</a:t>
            </a:r>
            <a:r>
              <a:rPr lang="ru-RU" sz="1200" dirty="0" smtClean="0">
                <a:solidFill>
                  <a:srgbClr val="000000"/>
                </a:solidFill>
                <a:ea typeface="Times New Roman" pitchFamily="18" charset="0"/>
                <a:cs typeface="Arial" pitchFamily="34" charset="0"/>
              </a:rPr>
              <a:t>. — М., 1976.</a:t>
            </a:r>
            <a:endParaRPr lang="ru-RU" sz="1200" dirty="0" smtClean="0">
              <a:ea typeface="Times New Roman" pitchFamily="18" charset="0"/>
            </a:endParaRPr>
          </a:p>
          <a:p>
            <a:pPr lvl="0" eaLnBrk="0" fontAlgn="base" hangingPunct="0">
              <a:spcBef>
                <a:spcPct val="0"/>
              </a:spcBef>
              <a:spcAft>
                <a:spcPts val="200"/>
              </a:spcAft>
            </a:pPr>
            <a:r>
              <a:rPr lang="ru-RU" sz="1200" dirty="0" smtClean="0">
                <a:solidFill>
                  <a:srgbClr val="000000"/>
                </a:solidFill>
                <a:ea typeface="Times New Roman" pitchFamily="18" charset="0"/>
                <a:cs typeface="Arial" pitchFamily="34" charset="0"/>
              </a:rPr>
              <a:t>Чижевский А. Л. Теория </a:t>
            </a:r>
            <a:r>
              <a:rPr lang="ru-RU" sz="1200" dirty="0" err="1" smtClean="0">
                <a:solidFill>
                  <a:srgbClr val="000000"/>
                </a:solidFill>
                <a:ea typeface="Times New Roman" pitchFamily="18" charset="0"/>
                <a:cs typeface="Arial" pitchFamily="34" charset="0"/>
              </a:rPr>
              <a:t>гелиотараксии</a:t>
            </a:r>
            <a:r>
              <a:rPr lang="ru-RU" sz="1200" dirty="0" smtClean="0">
                <a:solidFill>
                  <a:srgbClr val="000000"/>
                </a:solidFill>
                <a:ea typeface="Times New Roman" pitchFamily="18" charset="0"/>
                <a:cs typeface="Arial" pitchFamily="34" charset="0"/>
              </a:rPr>
              <a:t>. — М., 1980.</a:t>
            </a:r>
            <a:endParaRPr lang="ru-RU" sz="1200" dirty="0" smtClean="0">
              <a:ea typeface="Times New Roman" pitchFamily="18" charset="0"/>
            </a:endParaRPr>
          </a:p>
          <a:p>
            <a:pPr lvl="0" eaLnBrk="0" fontAlgn="base" hangingPunct="0">
              <a:spcBef>
                <a:spcPct val="0"/>
              </a:spcBef>
              <a:spcAft>
                <a:spcPts val="200"/>
              </a:spcAft>
            </a:pPr>
            <a:r>
              <a:rPr lang="ru-RU" sz="1200" dirty="0" smtClean="0">
                <a:solidFill>
                  <a:srgbClr val="000000"/>
                </a:solidFill>
                <a:ea typeface="Times New Roman" pitchFamily="18" charset="0"/>
                <a:cs typeface="Arial" pitchFamily="34" charset="0"/>
              </a:rPr>
              <a:t>Чижевский А. Л. Биофизические механизмы реакции оседания эритроцитов. — Новосибирск: Наука, 1980.</a:t>
            </a:r>
            <a:endParaRPr lang="ru-RU" sz="1200" dirty="0" smtClean="0">
              <a:ea typeface="Times New Roman" pitchFamily="18" charset="0"/>
            </a:endParaRPr>
          </a:p>
          <a:p>
            <a:pPr lvl="0" eaLnBrk="0" fontAlgn="base" hangingPunct="0">
              <a:spcBef>
                <a:spcPct val="0"/>
              </a:spcBef>
              <a:spcAft>
                <a:spcPts val="200"/>
              </a:spcAft>
            </a:pPr>
            <a:r>
              <a:rPr lang="ru-RU" sz="1200" dirty="0" smtClean="0">
                <a:solidFill>
                  <a:srgbClr val="000000"/>
                </a:solidFill>
                <a:ea typeface="Times New Roman" pitchFamily="18" charset="0"/>
                <a:cs typeface="Arial" pitchFamily="34" charset="0"/>
              </a:rPr>
              <a:t>Чижевский А. Л. </a:t>
            </a:r>
            <a:r>
              <a:rPr lang="ru-RU" sz="1200" dirty="0" err="1" smtClean="0">
                <a:solidFill>
                  <a:srgbClr val="000000"/>
                </a:solidFill>
                <a:ea typeface="Times New Roman" pitchFamily="18" charset="0"/>
                <a:cs typeface="Arial" pitchFamily="34" charset="0"/>
              </a:rPr>
              <a:t>Земното</a:t>
            </a:r>
            <a:r>
              <a:rPr lang="ru-RU" sz="1200" dirty="0" smtClean="0">
                <a:solidFill>
                  <a:srgbClr val="000000"/>
                </a:solidFill>
                <a:ea typeface="Times New Roman" pitchFamily="18" charset="0"/>
                <a:cs typeface="Arial" pitchFamily="34" charset="0"/>
              </a:rPr>
              <a:t> </a:t>
            </a:r>
            <a:r>
              <a:rPr lang="ru-RU" sz="1200" dirty="0" err="1" smtClean="0">
                <a:solidFill>
                  <a:srgbClr val="000000"/>
                </a:solidFill>
                <a:ea typeface="Times New Roman" pitchFamily="18" charset="0"/>
                <a:cs typeface="Arial" pitchFamily="34" charset="0"/>
              </a:rPr>
              <a:t>ехо</a:t>
            </a:r>
            <a:r>
              <a:rPr lang="ru-RU" sz="1200" dirty="0" smtClean="0">
                <a:solidFill>
                  <a:srgbClr val="000000"/>
                </a:solidFill>
                <a:ea typeface="Times New Roman" pitchFamily="18" charset="0"/>
                <a:cs typeface="Arial" pitchFamily="34" charset="0"/>
              </a:rPr>
              <a:t> от </a:t>
            </a:r>
            <a:r>
              <a:rPr lang="ru-RU" sz="1200" dirty="0" err="1" smtClean="0">
                <a:solidFill>
                  <a:srgbClr val="000000"/>
                </a:solidFill>
                <a:ea typeface="Times New Roman" pitchFamily="18" charset="0"/>
                <a:cs typeface="Arial" pitchFamily="34" charset="0"/>
              </a:rPr>
              <a:t>слънчевите</a:t>
            </a:r>
            <a:r>
              <a:rPr lang="ru-RU" sz="1200" dirty="0" smtClean="0">
                <a:solidFill>
                  <a:srgbClr val="000000"/>
                </a:solidFill>
                <a:ea typeface="Times New Roman" pitchFamily="18" charset="0"/>
                <a:cs typeface="Arial" pitchFamily="34" charset="0"/>
              </a:rPr>
              <a:t> бури. — София: Наука и </a:t>
            </a:r>
            <a:r>
              <a:rPr lang="ru-RU" sz="1200" dirty="0" err="1" smtClean="0">
                <a:solidFill>
                  <a:srgbClr val="000000"/>
                </a:solidFill>
                <a:ea typeface="Times New Roman" pitchFamily="18" charset="0"/>
                <a:cs typeface="Arial" pitchFamily="34" charset="0"/>
              </a:rPr>
              <a:t>изкуство</a:t>
            </a:r>
            <a:r>
              <a:rPr lang="ru-RU" sz="1200" dirty="0" smtClean="0">
                <a:solidFill>
                  <a:srgbClr val="000000"/>
                </a:solidFill>
                <a:ea typeface="Times New Roman" pitchFamily="18" charset="0"/>
                <a:cs typeface="Arial" pitchFamily="34" charset="0"/>
              </a:rPr>
              <a:t>, 1984.</a:t>
            </a:r>
            <a:endParaRPr lang="ru-RU" sz="1200" dirty="0" smtClean="0">
              <a:ea typeface="Times New Roman" pitchFamily="18" charset="0"/>
            </a:endParaRPr>
          </a:p>
          <a:p>
            <a:pPr lvl="0" eaLnBrk="0" fontAlgn="base" hangingPunct="0">
              <a:spcBef>
                <a:spcPct val="0"/>
              </a:spcBef>
              <a:spcAft>
                <a:spcPts val="200"/>
              </a:spcAft>
            </a:pPr>
            <a:r>
              <a:rPr lang="ru-RU" sz="1200" dirty="0" smtClean="0">
                <a:solidFill>
                  <a:srgbClr val="000000"/>
                </a:solidFill>
                <a:ea typeface="Times New Roman" pitchFamily="18" charset="0"/>
                <a:cs typeface="Arial" pitchFamily="34" charset="0"/>
              </a:rPr>
              <a:t>Чижевский А. Л. Стихотворения / Вступ. ст., </a:t>
            </a:r>
            <a:r>
              <a:rPr lang="ru-RU" sz="1200" dirty="0" err="1" smtClean="0">
                <a:solidFill>
                  <a:srgbClr val="000000"/>
                </a:solidFill>
                <a:ea typeface="Times New Roman" pitchFamily="18" charset="0"/>
                <a:cs typeface="Arial" pitchFamily="34" charset="0"/>
              </a:rPr>
              <a:t>составл</a:t>
            </a:r>
            <a:r>
              <a:rPr lang="ru-RU" sz="1200" dirty="0" smtClean="0">
                <a:solidFill>
                  <a:srgbClr val="000000"/>
                </a:solidFill>
                <a:ea typeface="Times New Roman" pitchFamily="18" charset="0"/>
                <a:cs typeface="Arial" pitchFamily="34" charset="0"/>
              </a:rPr>
              <a:t>. и </a:t>
            </a:r>
            <a:r>
              <a:rPr lang="ru-RU" sz="1200" dirty="0" err="1" smtClean="0">
                <a:solidFill>
                  <a:srgbClr val="000000"/>
                </a:solidFill>
                <a:ea typeface="Times New Roman" pitchFamily="18" charset="0"/>
                <a:cs typeface="Arial" pitchFamily="34" charset="0"/>
              </a:rPr>
              <a:t>подг</a:t>
            </a:r>
            <a:r>
              <a:rPr lang="ru-RU" sz="1200" dirty="0" smtClean="0">
                <a:solidFill>
                  <a:srgbClr val="000000"/>
                </a:solidFill>
                <a:ea typeface="Times New Roman" pitchFamily="18" charset="0"/>
                <a:cs typeface="Arial" pitchFamily="34" charset="0"/>
              </a:rPr>
              <a:t>. текстов В. И. Безъязычного. — М: Современник, 1987.</a:t>
            </a:r>
            <a:endParaRPr lang="ru-RU" sz="1200" dirty="0" smtClean="0">
              <a:ea typeface="Times New Roman" pitchFamily="18" charset="0"/>
            </a:endParaRPr>
          </a:p>
          <a:p>
            <a:pPr lvl="0" eaLnBrk="0" fontAlgn="base" hangingPunct="0">
              <a:spcBef>
                <a:spcPct val="0"/>
              </a:spcBef>
              <a:spcAft>
                <a:spcPts val="200"/>
              </a:spcAft>
            </a:pPr>
            <a:r>
              <a:rPr lang="ru-RU" sz="1200" dirty="0" smtClean="0">
                <a:solidFill>
                  <a:srgbClr val="000000"/>
                </a:solidFill>
                <a:ea typeface="Times New Roman" pitchFamily="18" charset="0"/>
                <a:cs typeface="Arial" pitchFamily="34" charset="0"/>
              </a:rPr>
              <a:t>Чижевский А. Л. </a:t>
            </a:r>
            <a:r>
              <a:rPr lang="ru-RU" sz="1200" dirty="0" err="1" smtClean="0">
                <a:solidFill>
                  <a:srgbClr val="000000"/>
                </a:solidFill>
                <a:ea typeface="Times New Roman" pitchFamily="18" charset="0"/>
                <a:cs typeface="Arial" pitchFamily="34" charset="0"/>
              </a:rPr>
              <a:t>Аэроионы</a:t>
            </a:r>
            <a:r>
              <a:rPr lang="ru-RU" sz="1200" dirty="0" smtClean="0">
                <a:solidFill>
                  <a:srgbClr val="000000"/>
                </a:solidFill>
                <a:ea typeface="Times New Roman" pitchFamily="18" charset="0"/>
                <a:cs typeface="Arial" pitchFamily="34" charset="0"/>
              </a:rPr>
              <a:t> и жизнь. Беседы с Циолковским / Сост., вступ. ст., комментарии, подбор </a:t>
            </a:r>
            <a:r>
              <a:rPr lang="ru-RU" sz="1200" dirty="0" err="1" smtClean="0">
                <a:solidFill>
                  <a:srgbClr val="000000"/>
                </a:solidFill>
                <a:ea typeface="Times New Roman" pitchFamily="18" charset="0"/>
                <a:cs typeface="Arial" pitchFamily="34" charset="0"/>
              </a:rPr>
              <a:t>илл</a:t>
            </a:r>
            <a:r>
              <a:rPr lang="ru-RU" sz="1200" dirty="0" smtClean="0">
                <a:solidFill>
                  <a:srgbClr val="000000"/>
                </a:solidFill>
                <a:ea typeface="Times New Roman" pitchFamily="18" charset="0"/>
                <a:cs typeface="Arial" pitchFamily="34" charset="0"/>
              </a:rPr>
              <a:t>. Л. В. Голованова. — М.: Мысль, 1994. — 735 с.</a:t>
            </a:r>
            <a:endParaRPr lang="ru-RU" sz="1200" dirty="0" smtClean="0">
              <a:ea typeface="Times New Roman" pitchFamily="18" charset="0"/>
            </a:endParaRPr>
          </a:p>
          <a:p>
            <a:pPr lvl="0" eaLnBrk="0" fontAlgn="base" hangingPunct="0">
              <a:spcBef>
                <a:spcPct val="0"/>
              </a:spcBef>
              <a:spcAft>
                <a:spcPts val="200"/>
              </a:spcAft>
            </a:pPr>
            <a:r>
              <a:rPr lang="ru-RU" sz="1200" dirty="0" smtClean="0">
                <a:solidFill>
                  <a:srgbClr val="000000"/>
                </a:solidFill>
                <a:ea typeface="Times New Roman" pitchFamily="18" charset="0"/>
                <a:cs typeface="Arial" pitchFamily="34" charset="0"/>
              </a:rPr>
              <a:t>Чижевский А. Л. На берегу Вселенной: Годы дружбы с Циолковским. Воспоминания / Сост., вступ. ст., комментарии, подбор </a:t>
            </a:r>
            <a:r>
              <a:rPr lang="ru-RU" sz="1200" dirty="0" err="1" smtClean="0">
                <a:solidFill>
                  <a:srgbClr val="000000"/>
                </a:solidFill>
                <a:ea typeface="Times New Roman" pitchFamily="18" charset="0"/>
                <a:cs typeface="Arial" pitchFamily="34" charset="0"/>
              </a:rPr>
              <a:t>илл</a:t>
            </a:r>
            <a:r>
              <a:rPr lang="ru-RU" sz="1200" dirty="0" smtClean="0">
                <a:solidFill>
                  <a:srgbClr val="000000"/>
                </a:solidFill>
                <a:ea typeface="Times New Roman" pitchFamily="18" charset="0"/>
                <a:cs typeface="Arial" pitchFamily="34" charset="0"/>
              </a:rPr>
              <a:t>. Л. В. </a:t>
            </a:r>
            <a:r>
              <a:rPr lang="ru-RU" sz="1200" dirty="0" err="1" smtClean="0">
                <a:solidFill>
                  <a:srgbClr val="000000"/>
                </a:solidFill>
                <a:ea typeface="Times New Roman" pitchFamily="18" charset="0"/>
                <a:cs typeface="Arial" pitchFamily="34" charset="0"/>
              </a:rPr>
              <a:t>Головановой</a:t>
            </a:r>
            <a:r>
              <a:rPr lang="ru-RU" sz="1200" dirty="0" smtClean="0">
                <a:solidFill>
                  <a:srgbClr val="000000"/>
                </a:solidFill>
                <a:ea typeface="Times New Roman" pitchFamily="18" charset="0"/>
                <a:cs typeface="Arial" pitchFamily="34" charset="0"/>
              </a:rPr>
              <a:t>. — М.: Мысль, 1993. — 735 с.</a:t>
            </a:r>
            <a:endParaRPr lang="ru-RU" sz="1200" dirty="0" smtClean="0">
              <a:ea typeface="Times New Roman" pitchFamily="18" charset="0"/>
            </a:endParaRPr>
          </a:p>
          <a:p>
            <a:pPr lvl="0" eaLnBrk="0" fontAlgn="base" hangingPunct="0">
              <a:spcBef>
                <a:spcPct val="0"/>
              </a:spcBef>
              <a:spcAft>
                <a:spcPts val="200"/>
              </a:spcAft>
            </a:pPr>
            <a:r>
              <a:rPr lang="ru-RU" sz="1200" dirty="0" smtClean="0">
                <a:solidFill>
                  <a:srgbClr val="000000"/>
                </a:solidFill>
                <a:ea typeface="Times New Roman" pitchFamily="18" charset="0"/>
                <a:cs typeface="Arial" pitchFamily="34" charset="0"/>
              </a:rPr>
              <a:t>Чижевский А. Л. Космический пульс жизни: Земля в объятиях Солнца. </a:t>
            </a:r>
            <a:r>
              <a:rPr lang="ru-RU" sz="1200" dirty="0" err="1" smtClean="0">
                <a:solidFill>
                  <a:srgbClr val="000000"/>
                </a:solidFill>
                <a:ea typeface="Times New Roman" pitchFamily="18" charset="0"/>
                <a:cs typeface="Arial" pitchFamily="34" charset="0"/>
              </a:rPr>
              <a:t>Гелиотараксия</a:t>
            </a:r>
            <a:r>
              <a:rPr lang="ru-RU" sz="1200" dirty="0" smtClean="0">
                <a:solidFill>
                  <a:srgbClr val="000000"/>
                </a:solidFill>
                <a:ea typeface="Times New Roman" pitchFamily="18" charset="0"/>
                <a:cs typeface="Arial" pitchFamily="34" charset="0"/>
              </a:rPr>
              <a:t> / Сост., вступ. ст., комментарии, подбор </a:t>
            </a:r>
            <a:r>
              <a:rPr lang="ru-RU" sz="1200" dirty="0" err="1" smtClean="0">
                <a:solidFill>
                  <a:srgbClr val="000000"/>
                </a:solidFill>
                <a:ea typeface="Times New Roman" pitchFamily="18" charset="0"/>
                <a:cs typeface="Arial" pitchFamily="34" charset="0"/>
              </a:rPr>
              <a:t>илл</a:t>
            </a:r>
            <a:r>
              <a:rPr lang="ru-RU" sz="1200" dirty="0" smtClean="0">
                <a:solidFill>
                  <a:srgbClr val="000000"/>
                </a:solidFill>
                <a:ea typeface="Times New Roman" pitchFamily="18" charset="0"/>
                <a:cs typeface="Arial" pitchFamily="34" charset="0"/>
              </a:rPr>
              <a:t>. Л. В. Голованова. — М.: Мысль, 1995. — 767 с.</a:t>
            </a:r>
            <a:endParaRPr lang="ru-RU" sz="1200" dirty="0" smtClean="0">
              <a:ea typeface="Times New Roman" pitchFamily="18" charset="0"/>
            </a:endParaRPr>
          </a:p>
          <a:p>
            <a:pPr lvl="0" eaLnBrk="0" fontAlgn="base" hangingPunct="0">
              <a:spcBef>
                <a:spcPct val="0"/>
              </a:spcBef>
              <a:spcAft>
                <a:spcPts val="200"/>
              </a:spcAft>
            </a:pPr>
            <a:r>
              <a:rPr lang="ru-RU" sz="1200" dirty="0" smtClean="0">
                <a:solidFill>
                  <a:srgbClr val="000000"/>
                </a:solidFill>
                <a:ea typeface="Times New Roman" pitchFamily="18" charset="0"/>
                <a:cs typeface="Arial" pitchFamily="34" charset="0"/>
              </a:rPr>
              <a:t>Чижевский А. Л. «В науке я прослыл поэтом» (Сборник стихов) / Сост. Л. Т. Энгельгардт. — Калуга: Золотая аллея, 1996. — 271 с.</a:t>
            </a:r>
            <a:endParaRPr lang="ru-RU" sz="1200" dirty="0" smtClean="0">
              <a:ea typeface="Times New Roman" pitchFamily="18" charset="0"/>
            </a:endParaRPr>
          </a:p>
          <a:p>
            <a:pPr lvl="0" eaLnBrk="0" fontAlgn="base" hangingPunct="0">
              <a:spcBef>
                <a:spcPct val="0"/>
              </a:spcBef>
              <a:spcAft>
                <a:spcPts val="200"/>
              </a:spcAft>
            </a:pPr>
            <a:r>
              <a:rPr lang="ru-RU" sz="1200" dirty="0" smtClean="0">
                <a:solidFill>
                  <a:srgbClr val="000000"/>
                </a:solidFill>
                <a:ea typeface="Times New Roman" pitchFamily="18" charset="0"/>
                <a:cs typeface="Arial" pitchFamily="34" charset="0"/>
              </a:rPr>
              <a:t>Чижевский А. Л. Поэзия живописи / Сост. Л. Т. Энгельгардт, А. В. </a:t>
            </a:r>
            <a:r>
              <a:rPr lang="ru-RU" sz="1200" dirty="0" err="1" smtClean="0">
                <a:solidFill>
                  <a:srgbClr val="000000"/>
                </a:solidFill>
                <a:ea typeface="Times New Roman" pitchFamily="18" charset="0"/>
                <a:cs typeface="Arial" pitchFamily="34" charset="0"/>
              </a:rPr>
              <a:t>Манакин</a:t>
            </a:r>
            <a:r>
              <a:rPr lang="ru-RU" sz="1200" dirty="0" smtClean="0">
                <a:solidFill>
                  <a:srgbClr val="000000"/>
                </a:solidFill>
                <a:ea typeface="Times New Roman" pitchFamily="18" charset="0"/>
                <a:cs typeface="Arial" pitchFamily="34" charset="0"/>
              </a:rPr>
              <a:t>. — Калуга: Золотая аллея, 2000. — 160 с., </a:t>
            </a:r>
          </a:p>
          <a:p>
            <a:pPr lvl="0" eaLnBrk="0" fontAlgn="base" hangingPunct="0">
              <a:spcBef>
                <a:spcPct val="0"/>
              </a:spcBef>
              <a:spcAft>
                <a:spcPts val="200"/>
              </a:spcAft>
            </a:pPr>
            <a:r>
              <a:rPr lang="ru-RU" sz="1200" dirty="0" smtClean="0">
                <a:solidFill>
                  <a:srgbClr val="000000"/>
                </a:solidFill>
                <a:ea typeface="Times New Roman" pitchFamily="18" charset="0"/>
                <a:cs typeface="Arial" pitchFamily="34" charset="0"/>
              </a:rPr>
              <a:t>Чижевский А. Л. Земля в объятиях Солнца. — М.: </a:t>
            </a:r>
            <a:r>
              <a:rPr lang="ru-RU" sz="1200" dirty="0" err="1" smtClean="0">
                <a:solidFill>
                  <a:srgbClr val="000000"/>
                </a:solidFill>
                <a:ea typeface="Times New Roman" pitchFamily="18" charset="0"/>
                <a:cs typeface="Arial" pitchFamily="34" charset="0"/>
              </a:rPr>
              <a:t>Эксмо</a:t>
            </a:r>
            <a:r>
              <a:rPr lang="ru-RU" sz="1200" dirty="0" smtClean="0">
                <a:solidFill>
                  <a:srgbClr val="000000"/>
                </a:solidFill>
                <a:ea typeface="Times New Roman" pitchFamily="18" charset="0"/>
                <a:cs typeface="Arial" pitchFamily="34" charset="0"/>
              </a:rPr>
              <a:t>, 2004. — 928 с.</a:t>
            </a:r>
            <a:endParaRPr lang="ru-RU" sz="1200" dirty="0" smtClean="0">
              <a:ea typeface="Times New Roman" pitchFamily="18" charset="0"/>
            </a:endParaRPr>
          </a:p>
          <a:p>
            <a:pPr lvl="0" eaLnBrk="0" fontAlgn="base" hangingPunct="0">
              <a:spcBef>
                <a:spcPct val="0"/>
              </a:spcBef>
              <a:spcAft>
                <a:spcPts val="200"/>
              </a:spcAft>
            </a:pPr>
            <a:r>
              <a:rPr lang="ru-RU" sz="1200" dirty="0" smtClean="0">
                <a:solidFill>
                  <a:srgbClr val="000000"/>
                </a:solidFill>
                <a:ea typeface="Times New Roman" pitchFamily="18" charset="0"/>
                <a:cs typeface="Arial" pitchFamily="34" charset="0"/>
              </a:rPr>
              <a:t>Чижевский А. Л. На берегу Вселенной. Воспоминания о К. Э. Циолковском. — М.: Айрис-пресс, 2007. — 448 с.</a:t>
            </a:r>
            <a:endParaRPr lang="ru-RU" sz="1200" dirty="0" smtClean="0">
              <a:ea typeface="Times New Roman" pitchFamily="18" charset="0"/>
            </a:endParaRPr>
          </a:p>
          <a:p>
            <a:pPr lvl="0" eaLnBrk="0" fontAlgn="base" hangingPunct="0">
              <a:spcBef>
                <a:spcPct val="0"/>
              </a:spcBef>
              <a:spcAft>
                <a:spcPts val="200"/>
              </a:spcAft>
            </a:pPr>
            <a:r>
              <a:rPr lang="ru-RU" sz="1200" dirty="0" smtClean="0">
                <a:solidFill>
                  <a:srgbClr val="000000"/>
                </a:solidFill>
                <a:ea typeface="Times New Roman" pitchFamily="18" charset="0"/>
                <a:cs typeface="Arial" pitchFamily="34" charset="0"/>
              </a:rPr>
              <a:t>Чижевский А. Л. К. Э. Циолковский, А. Л. Чижевский. Калужские страницы русских </a:t>
            </a:r>
            <a:r>
              <a:rPr lang="ru-RU" sz="1200" dirty="0" err="1" smtClean="0">
                <a:solidFill>
                  <a:srgbClr val="000000"/>
                </a:solidFill>
                <a:ea typeface="Times New Roman" pitchFamily="18" charset="0"/>
                <a:cs typeface="Arial" pitchFamily="34" charset="0"/>
              </a:rPr>
              <a:t>космистов</a:t>
            </a:r>
            <a:r>
              <a:rPr lang="ru-RU" sz="1200" dirty="0" smtClean="0">
                <a:solidFill>
                  <a:srgbClr val="000000"/>
                </a:solidFill>
                <a:ea typeface="Times New Roman" pitchFamily="18" charset="0"/>
                <a:cs typeface="Arial" pitchFamily="34" charset="0"/>
              </a:rPr>
              <a:t>. — Калуга: Гриф, 2007.</a:t>
            </a:r>
            <a:endParaRPr lang="ru-RU" sz="1200" dirty="0" smtClean="0">
              <a:ea typeface="Times New Roman" pitchFamily="18" charset="0"/>
            </a:endParaRPr>
          </a:p>
          <a:p>
            <a:pPr lvl="0" eaLnBrk="0" fontAlgn="base" hangingPunct="0">
              <a:spcBef>
                <a:spcPct val="0"/>
              </a:spcBef>
              <a:spcAft>
                <a:spcPts val="200"/>
              </a:spcAft>
            </a:pPr>
            <a:r>
              <a:rPr lang="ru-RU" sz="1200" dirty="0" smtClean="0">
                <a:solidFill>
                  <a:srgbClr val="000000"/>
                </a:solidFill>
                <a:ea typeface="Times New Roman" pitchFamily="18" charset="0"/>
                <a:cs typeface="Arial" pitchFamily="34" charset="0"/>
              </a:rPr>
              <a:t>Чижевский А. Л. Основное начало мироздания. Система космоса. Проблемы // Духовное созерцание. — 1997. –№ 1—4.</a:t>
            </a:r>
            <a:endParaRPr lang="ru-RU" sz="1200" dirty="0" smtClean="0">
              <a:ea typeface="Times New Roman" pitchFamily="18" charset="0"/>
            </a:endParaRPr>
          </a:p>
          <a:p>
            <a:pPr lvl="0" eaLnBrk="0" fontAlgn="base" hangingPunct="0">
              <a:spcBef>
                <a:spcPct val="0"/>
              </a:spcBef>
              <a:spcAft>
                <a:spcPts val="200"/>
              </a:spcAft>
            </a:pPr>
            <a:r>
              <a:rPr lang="ru-RU" sz="1200" dirty="0" smtClean="0">
                <a:solidFill>
                  <a:srgbClr val="000000"/>
                </a:solidFill>
                <a:ea typeface="Times New Roman" pitchFamily="18" charset="0"/>
                <a:cs typeface="Arial" pitchFamily="34" charset="0"/>
              </a:rPr>
              <a:t>Чижевский А. Музыка тончайших светотеней: стихотворения / Сост. О. В. Сёмочкина, </a:t>
            </a:r>
            <a:r>
              <a:rPr lang="ru-RU" sz="1200" dirty="0" smtClean="0">
                <a:solidFill>
                  <a:srgbClr val="0060B4"/>
                </a:solidFill>
                <a:ea typeface="Times New Roman" pitchFamily="18" charset="0"/>
                <a:cs typeface="Arial" pitchFamily="34" charset="0"/>
                <a:hlinkClick r:id="rId4" tooltip="Ягодинский, Виктор Николаевич"/>
              </a:rPr>
              <a:t>В. Н. </a:t>
            </a:r>
            <a:r>
              <a:rPr lang="ru-RU" sz="1200" dirty="0" err="1" smtClean="0">
                <a:solidFill>
                  <a:srgbClr val="0060B4"/>
                </a:solidFill>
                <a:ea typeface="Times New Roman" pitchFamily="18" charset="0"/>
                <a:cs typeface="Arial" pitchFamily="34" charset="0"/>
                <a:hlinkClick r:id="rId4" tooltip="Ягодинский, Виктор Николаевич"/>
              </a:rPr>
              <a:t>Ягодинский</a:t>
            </a:r>
            <a:r>
              <a:rPr lang="ru-RU" sz="1200" dirty="0" smtClean="0">
                <a:solidFill>
                  <a:srgbClr val="000000"/>
                </a:solidFill>
                <a:ea typeface="Times New Roman" pitchFamily="18" charset="0"/>
                <a:cs typeface="Arial" pitchFamily="34" charset="0"/>
              </a:rPr>
              <a:t>. — М.: </a:t>
            </a:r>
            <a:r>
              <a:rPr lang="ru-RU" sz="1200" dirty="0" err="1" smtClean="0">
                <a:solidFill>
                  <a:srgbClr val="000000"/>
                </a:solidFill>
                <a:ea typeface="Times New Roman" pitchFamily="18" charset="0"/>
                <a:cs typeface="Arial" pitchFamily="34" charset="0"/>
              </a:rPr>
              <a:t>НексМедиа</a:t>
            </a:r>
            <a:r>
              <a:rPr lang="ru-RU" sz="1200" dirty="0" smtClean="0">
                <a:solidFill>
                  <a:srgbClr val="000000"/>
                </a:solidFill>
                <a:ea typeface="Times New Roman" pitchFamily="18" charset="0"/>
                <a:cs typeface="Arial" pitchFamily="34" charset="0"/>
              </a:rPr>
              <a:t>; ИД «Комсомольская правда», 2013. — 238 с.: ил. — (Серия «Великие поэты», № 94).</a:t>
            </a:r>
            <a:endParaRPr lang="ru-RU" sz="1200" dirty="0" smtClean="0">
              <a:ea typeface="Times New Roman" pitchFamily="18" charset="0"/>
            </a:endParaRPr>
          </a:p>
          <a:p>
            <a:pPr lvl="0" eaLnBrk="0" fontAlgn="base" hangingPunct="0">
              <a:spcBef>
                <a:spcPct val="0"/>
              </a:spcBef>
              <a:spcAft>
                <a:spcPts val="200"/>
              </a:spcAft>
            </a:pPr>
            <a:r>
              <a:rPr lang="ru-RU" sz="1200" dirty="0" smtClean="0">
                <a:solidFill>
                  <a:srgbClr val="000000"/>
                </a:solidFill>
                <a:ea typeface="Times New Roman" pitchFamily="18" charset="0"/>
                <a:cs typeface="Arial" pitchFamily="34" charset="0"/>
              </a:rPr>
              <a:t>Чижевский А. Л. Солнечный пульс жизни / Сост. А. Л. Голованов. — М. : АЙРИС-пресс, 2015. — 352 с.</a:t>
            </a:r>
            <a:endParaRPr lang="ru-RU" sz="1200" dirty="0" smtClean="0">
              <a:ea typeface="Times New Roman" pitchFamily="18" charset="0"/>
            </a:endParaRPr>
          </a:p>
          <a:p>
            <a:pPr lvl="0" eaLnBrk="0" fontAlgn="base" hangingPunct="0">
              <a:spcBef>
                <a:spcPct val="0"/>
              </a:spcBef>
              <a:spcAft>
                <a:spcPct val="0"/>
              </a:spcAft>
            </a:pPr>
            <a:endParaRPr lang="ru-RU" sz="1200" i="1" dirty="0" smtClean="0">
              <a:solidFill>
                <a:srgbClr val="333333"/>
              </a:solidFill>
              <a:ea typeface="Times New Roman" pitchFamily="18" charset="0"/>
            </a:endParaRPr>
          </a:p>
        </p:txBody>
      </p:sp>
    </p:spTree>
  </p:cSld>
  <p:clrMapOvr>
    <a:masterClrMapping/>
  </p:clrMapOvr>
  <p:transition>
    <p:cover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7oom.ru/powerpoint/abstraktnye-fony-dlya-prezentacii-volny-11.jpg"/>
          <p:cNvPicPr>
            <a:picLocks noGrp="1" noChangeAspect="1" noChangeArrowheads="1"/>
          </p:cNvPicPr>
          <p:nvPr>
            <p:ph idx="1"/>
          </p:nvPr>
        </p:nvPicPr>
        <p:blipFill>
          <a:blip r:embed="rId2" cstate="print"/>
          <a:srcRect b="3401"/>
          <a:stretch>
            <a:fillRect/>
          </a:stretch>
        </p:blipFill>
        <p:spPr bwMode="auto">
          <a:xfrm>
            <a:off x="0" y="0"/>
            <a:ext cx="9144000" cy="6858000"/>
          </a:xfrm>
          <a:prstGeom prst="rect">
            <a:avLst/>
          </a:prstGeom>
          <a:noFill/>
        </p:spPr>
      </p:pic>
      <p:pic>
        <p:nvPicPr>
          <p:cNvPr id="83970" name="Picture 2"/>
          <p:cNvPicPr>
            <a:picLocks noChangeAspect="1" noChangeArrowheads="1"/>
          </p:cNvPicPr>
          <p:nvPr/>
        </p:nvPicPr>
        <p:blipFill>
          <a:blip r:embed="rId3" cstate="print"/>
          <a:srcRect l="26203" t="23250" r="8829" b="15719"/>
          <a:stretch>
            <a:fillRect/>
          </a:stretch>
        </p:blipFill>
        <p:spPr bwMode="auto">
          <a:xfrm>
            <a:off x="0" y="0"/>
            <a:ext cx="9144000" cy="6858000"/>
          </a:xfrm>
          <a:prstGeom prst="rect">
            <a:avLst/>
          </a:prstGeom>
          <a:noFill/>
          <a:ln w="9525">
            <a:noFill/>
            <a:miter lim="800000"/>
            <a:headEnd/>
            <a:tailEnd/>
          </a:ln>
        </p:spPr>
      </p:pic>
      <p:sp>
        <p:nvSpPr>
          <p:cNvPr id="6" name="Прямоугольник 5"/>
          <p:cNvSpPr/>
          <p:nvPr/>
        </p:nvSpPr>
        <p:spPr>
          <a:xfrm>
            <a:off x="179512" y="188640"/>
            <a:ext cx="5040560" cy="369332"/>
          </a:xfrm>
          <a:prstGeom prst="rect">
            <a:avLst/>
          </a:prstGeom>
        </p:spPr>
        <p:txBody>
          <a:bodyPr wrap="square">
            <a:spAutoFit/>
          </a:bodyPr>
          <a:lstStyle/>
          <a:p>
            <a:pPr lvl="0" algn="just" fontAlgn="base">
              <a:spcBef>
                <a:spcPct val="0"/>
              </a:spcBef>
              <a:spcAft>
                <a:spcPct val="0"/>
              </a:spcAft>
            </a:pPr>
            <a:r>
              <a:rPr lang="ru-RU" i="1" dirty="0" smtClean="0">
                <a:solidFill>
                  <a:srgbClr val="002060"/>
                </a:solidFill>
                <a:latin typeface="Cambria" pitchFamily="18" charset="0"/>
                <a:ea typeface="Times New Roman" pitchFamily="18" charset="0"/>
              </a:rPr>
              <a:t>ЛИТЕРАТУРНОЕ НАСЛЕДИЕ А.Л. ЧИЖЕВСКОГО</a:t>
            </a:r>
            <a:endParaRPr lang="ru-RU" sz="2000" dirty="0" smtClean="0">
              <a:solidFill>
                <a:srgbClr val="002060"/>
              </a:solidFill>
              <a:latin typeface="Arial" pitchFamily="34" charset="0"/>
            </a:endParaRPr>
          </a:p>
        </p:txBody>
      </p:sp>
    </p:spTree>
  </p:cSld>
  <p:clrMapOvr>
    <a:masterClrMapping/>
  </p:clrMapOvr>
  <p:transition>
    <p:cover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7oom.ru/powerpoint/abstraktnye-fony-dlya-prezentacii-volny-11.jpg"/>
          <p:cNvPicPr>
            <a:picLocks noGrp="1" noChangeAspect="1" noChangeArrowheads="1"/>
          </p:cNvPicPr>
          <p:nvPr>
            <p:ph idx="1"/>
          </p:nvPr>
        </p:nvPicPr>
        <p:blipFill>
          <a:blip r:embed="rId2" cstate="print"/>
          <a:srcRect b="3401"/>
          <a:stretch>
            <a:fillRect/>
          </a:stretch>
        </p:blipFill>
        <p:spPr bwMode="auto">
          <a:xfrm>
            <a:off x="0" y="0"/>
            <a:ext cx="9144000" cy="6858000"/>
          </a:xfrm>
          <a:prstGeom prst="rect">
            <a:avLst/>
          </a:prstGeom>
          <a:noFill/>
        </p:spPr>
      </p:pic>
      <p:pic>
        <p:nvPicPr>
          <p:cNvPr id="5" name="Picture 4"/>
          <p:cNvPicPr>
            <a:picLocks noChangeAspect="1" noChangeArrowheads="1"/>
          </p:cNvPicPr>
          <p:nvPr/>
        </p:nvPicPr>
        <p:blipFill>
          <a:blip r:embed="rId3" cstate="print"/>
          <a:srcRect l="25588" t="22700" r="8790" b="41600"/>
          <a:stretch>
            <a:fillRect/>
          </a:stretch>
        </p:blipFill>
        <p:spPr bwMode="auto">
          <a:xfrm>
            <a:off x="0" y="620688"/>
            <a:ext cx="9144000" cy="4176464"/>
          </a:xfrm>
          <a:prstGeom prst="rect">
            <a:avLst/>
          </a:prstGeom>
          <a:noFill/>
          <a:ln w="9525">
            <a:noFill/>
            <a:miter lim="800000"/>
            <a:headEnd/>
            <a:tailEnd/>
          </a:ln>
        </p:spPr>
      </p:pic>
      <p:sp>
        <p:nvSpPr>
          <p:cNvPr id="6" name="Прямоугольник 5"/>
          <p:cNvSpPr/>
          <p:nvPr/>
        </p:nvSpPr>
        <p:spPr>
          <a:xfrm>
            <a:off x="179512" y="188640"/>
            <a:ext cx="864096" cy="276999"/>
          </a:xfrm>
          <a:prstGeom prst="rect">
            <a:avLst/>
          </a:prstGeom>
        </p:spPr>
        <p:txBody>
          <a:bodyPr wrap="square">
            <a:spAutoFit/>
          </a:bodyPr>
          <a:lstStyle/>
          <a:p>
            <a:r>
              <a:rPr lang="ru-RU" sz="1200" b="1" i="1" u="sng" dirty="0" smtClean="0">
                <a:ea typeface="Times New Roman" pitchFamily="18" charset="0"/>
                <a:cs typeface="Calibri" pitchFamily="34" charset="0"/>
              </a:rPr>
              <a:t>О НЁМ:</a:t>
            </a:r>
            <a:endParaRPr lang="ru-RU" sz="1200" dirty="0"/>
          </a:p>
        </p:txBody>
      </p:sp>
      <p:sp>
        <p:nvSpPr>
          <p:cNvPr id="7" name="Прямоугольник 6"/>
          <p:cNvSpPr/>
          <p:nvPr/>
        </p:nvSpPr>
        <p:spPr>
          <a:xfrm>
            <a:off x="251520" y="4869160"/>
            <a:ext cx="8568952" cy="1415772"/>
          </a:xfrm>
          <a:prstGeom prst="rect">
            <a:avLst/>
          </a:prstGeom>
        </p:spPr>
        <p:txBody>
          <a:bodyPr wrap="square">
            <a:spAutoFit/>
          </a:bodyPr>
          <a:lstStyle/>
          <a:p>
            <a:pPr lvl="0" eaLnBrk="0" fontAlgn="base" hangingPunct="0">
              <a:spcBef>
                <a:spcPct val="0"/>
              </a:spcBef>
              <a:spcAft>
                <a:spcPts val="600"/>
              </a:spcAft>
            </a:pPr>
            <a:r>
              <a:rPr lang="ru-RU" sz="1600" i="1" dirty="0" smtClean="0">
                <a:solidFill>
                  <a:srgbClr val="002060"/>
                </a:solidFill>
                <a:latin typeface="Cambria" pitchFamily="18" charset="0"/>
                <a:ea typeface="Times New Roman" pitchFamily="18" charset="0"/>
              </a:rPr>
              <a:t>ФИЛЬМОГРАФИЯ</a:t>
            </a:r>
            <a:endParaRPr lang="ru-RU" sz="1600" dirty="0" smtClean="0">
              <a:solidFill>
                <a:srgbClr val="002060"/>
              </a:solidFill>
              <a:latin typeface="Cambria" pitchFamily="18" charset="0"/>
              <a:ea typeface="Times New Roman" pitchFamily="18" charset="0"/>
            </a:endParaRPr>
          </a:p>
          <a:p>
            <a:pPr lvl="0" eaLnBrk="0" fontAlgn="base" hangingPunct="0">
              <a:spcBef>
                <a:spcPct val="0"/>
              </a:spcBef>
            </a:pPr>
            <a:r>
              <a:rPr lang="ru-RU" sz="1200" b="1" dirty="0" smtClean="0">
                <a:solidFill>
                  <a:srgbClr val="000000"/>
                </a:solidFill>
                <a:ea typeface="Times New Roman" pitchFamily="18" charset="0"/>
                <a:cs typeface="Arial" pitchFamily="34" charset="0"/>
              </a:rPr>
              <a:t>Фильмы с участием А. Л. Чижевского</a:t>
            </a:r>
            <a:endParaRPr lang="ru-RU" sz="1200" dirty="0" smtClean="0">
              <a:ea typeface="Times New Roman" pitchFamily="18" charset="0"/>
            </a:endParaRPr>
          </a:p>
          <a:p>
            <a:pPr lvl="0" eaLnBrk="0" fontAlgn="base" hangingPunct="0">
              <a:spcBef>
                <a:spcPct val="0"/>
              </a:spcBef>
              <a:spcAft>
                <a:spcPts val="600"/>
              </a:spcAft>
            </a:pPr>
            <a:r>
              <a:rPr lang="ru-RU" sz="1200" dirty="0" smtClean="0">
                <a:solidFill>
                  <a:srgbClr val="000000"/>
                </a:solidFill>
                <a:ea typeface="Times New Roman" pitchFamily="18" charset="0"/>
                <a:cs typeface="Arial" pitchFamily="34" charset="0"/>
              </a:rPr>
              <a:t>«Ионизация: Открытие проф. А. Л. Чижевского» (1931) (</a:t>
            </a:r>
            <a:r>
              <a:rPr lang="ru-RU" sz="1200" dirty="0" err="1" smtClean="0">
                <a:solidFill>
                  <a:srgbClr val="000000"/>
                </a:solidFill>
                <a:ea typeface="Times New Roman" pitchFamily="18" charset="0"/>
                <a:cs typeface="Arial" pitchFamily="34" charset="0"/>
              </a:rPr>
              <a:t>Союзкинохроника</a:t>
            </a:r>
            <a:r>
              <a:rPr lang="ru-RU" sz="1200" dirty="0" smtClean="0">
                <a:solidFill>
                  <a:srgbClr val="000000"/>
                </a:solidFill>
                <a:ea typeface="Times New Roman" pitchFamily="18" charset="0"/>
                <a:cs typeface="Arial" pitchFamily="34" charset="0"/>
              </a:rPr>
              <a:t>, оператор Г. </a:t>
            </a:r>
            <a:r>
              <a:rPr lang="ru-RU" sz="1200" dirty="0" err="1" smtClean="0">
                <a:solidFill>
                  <a:srgbClr val="000000"/>
                </a:solidFill>
                <a:ea typeface="Times New Roman" pitchFamily="18" charset="0"/>
                <a:cs typeface="Arial" pitchFamily="34" charset="0"/>
              </a:rPr>
              <a:t>Звенигородский</a:t>
            </a:r>
            <a:r>
              <a:rPr lang="ru-RU" sz="1200" dirty="0" smtClean="0">
                <a:solidFill>
                  <a:srgbClr val="000000"/>
                </a:solidFill>
                <a:ea typeface="Times New Roman" pitchFamily="18" charset="0"/>
                <a:cs typeface="Arial" pitchFamily="34" charset="0"/>
              </a:rPr>
              <a:t>)</a:t>
            </a:r>
            <a:endParaRPr lang="ru-RU" sz="1200" dirty="0" smtClean="0">
              <a:ea typeface="Times New Roman" pitchFamily="18" charset="0"/>
            </a:endParaRPr>
          </a:p>
          <a:p>
            <a:pPr lvl="0" eaLnBrk="0" fontAlgn="base" hangingPunct="0">
              <a:spcBef>
                <a:spcPct val="0"/>
              </a:spcBef>
            </a:pPr>
            <a:r>
              <a:rPr lang="ru-RU" sz="1200" b="1" dirty="0" smtClean="0">
                <a:solidFill>
                  <a:srgbClr val="000000"/>
                </a:solidFill>
                <a:ea typeface="Times New Roman" pitchFamily="18" charset="0"/>
                <a:cs typeface="Arial" pitchFamily="34" charset="0"/>
              </a:rPr>
              <a:t>Фильмы про А. Л. Чижевского</a:t>
            </a:r>
            <a:endParaRPr lang="ru-RU" sz="1200" dirty="0" smtClean="0">
              <a:ea typeface="Times New Roman" pitchFamily="18" charset="0"/>
            </a:endParaRPr>
          </a:p>
          <a:p>
            <a:pPr lvl="0" eaLnBrk="0" fontAlgn="base" hangingPunct="0">
              <a:spcBef>
                <a:spcPct val="0"/>
              </a:spcBef>
            </a:pPr>
            <a:r>
              <a:rPr lang="ru-RU" sz="1200" dirty="0" smtClean="0">
                <a:solidFill>
                  <a:srgbClr val="000000"/>
                </a:solidFill>
                <a:ea typeface="Times New Roman" pitchFamily="18" charset="0"/>
                <a:cs typeface="Arial" pitchFamily="34" charset="0"/>
              </a:rPr>
              <a:t>Солнечный пленник. (1989) (</a:t>
            </a:r>
            <a:r>
              <a:rPr lang="ru-RU" sz="1200" dirty="0" err="1" smtClean="0">
                <a:solidFill>
                  <a:srgbClr val="000000"/>
                </a:solidFill>
                <a:ea typeface="Times New Roman" pitchFamily="18" charset="0"/>
                <a:cs typeface="Arial" pitchFamily="34" charset="0"/>
              </a:rPr>
              <a:t>Центрнаучфильм</a:t>
            </a:r>
            <a:r>
              <a:rPr lang="ru-RU" sz="1200" dirty="0" smtClean="0">
                <a:solidFill>
                  <a:srgbClr val="000000"/>
                </a:solidFill>
                <a:ea typeface="Times New Roman" pitchFamily="18" charset="0"/>
                <a:cs typeface="Arial" pitchFamily="34" charset="0"/>
              </a:rPr>
              <a:t>, режиссёр Л. Цветкова)</a:t>
            </a:r>
            <a:endParaRPr lang="ru-RU" sz="1200" dirty="0" smtClean="0">
              <a:ea typeface="Times New Roman" pitchFamily="18" charset="0"/>
            </a:endParaRPr>
          </a:p>
          <a:p>
            <a:pPr lvl="0" eaLnBrk="0" fontAlgn="base" hangingPunct="0">
              <a:spcBef>
                <a:spcPct val="0"/>
              </a:spcBef>
            </a:pPr>
            <a:r>
              <a:rPr lang="ru-RU" sz="1200" dirty="0" smtClean="0">
                <a:solidFill>
                  <a:srgbClr val="000000"/>
                </a:solidFill>
                <a:ea typeface="Times New Roman" pitchFamily="18" charset="0"/>
                <a:cs typeface="Arial" pitchFamily="34" charset="0"/>
              </a:rPr>
              <a:t>Тайны времени: А. Л. Чижевский</a:t>
            </a:r>
            <a:endParaRPr lang="ru-RU" sz="1200" dirty="0" smtClean="0">
              <a:ea typeface="Times New Roman" pitchFamily="18" charset="0"/>
            </a:endParaRPr>
          </a:p>
        </p:txBody>
      </p:sp>
    </p:spTree>
  </p:cSld>
  <p:clrMapOvr>
    <a:masterClrMapping/>
  </p:clrMapOvr>
  <p:transition>
    <p:cover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1025" name="Rectangle 1"/>
          <p:cNvSpPr>
            <a:spLocks noChangeArrowheads="1"/>
          </p:cNvSpPr>
          <p:nvPr/>
        </p:nvSpPr>
        <p:spPr bwMode="auto">
          <a:xfrm>
            <a:off x="251520" y="195749"/>
            <a:ext cx="8892480"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Cambria" pitchFamily="18" charset="0"/>
                <a:ea typeface="Times New Roman" pitchFamily="18" charset="0"/>
                <a:cs typeface="Calibri" pitchFamily="34" charset="0"/>
              </a:rPr>
              <a:t>ЗАКЛЮЧЕНИЕ</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0" i="1" u="none" strike="noStrike" cap="none" normalizeH="0" baseline="0" dirty="0" smtClean="0">
              <a:ln>
                <a:noFill/>
              </a:ln>
              <a:solidFill>
                <a:schemeClr val="tx1"/>
              </a:solidFill>
              <a:effectLst/>
              <a:latin typeface="Cambria" pitchFamily="18" charset="0"/>
              <a:ea typeface="Times New Roman" pitchFamily="18"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002060"/>
                </a:solidFill>
                <a:effectLst/>
                <a:latin typeface="Cambria" pitchFamily="18" charset="0"/>
                <a:ea typeface="Times New Roman" pitchFamily="18" charset="0"/>
                <a:cs typeface="Calibri" pitchFamily="34" charset="0"/>
              </a:rPr>
              <a:t>УВЕКОВЕЧЕНИЕ ПАМЯТИ о А.Л. ЧИЖЕВСКОМ</a:t>
            </a:r>
            <a:endParaRPr kumimoji="0" lang="ru-RU" sz="1800" b="0" i="0" u="none" strike="noStrike" cap="none" normalizeH="0" baseline="0" dirty="0" smtClean="0">
              <a:ln>
                <a:noFill/>
              </a:ln>
              <a:solidFill>
                <a:srgbClr val="002060"/>
              </a:solidFill>
              <a:effectLst/>
              <a:latin typeface="Arial" pitchFamily="34" charset="0"/>
            </a:endParaRPr>
          </a:p>
        </p:txBody>
      </p:sp>
      <p:sp>
        <p:nvSpPr>
          <p:cNvPr id="1026" name="Rectangle 2"/>
          <p:cNvSpPr>
            <a:spLocks noChangeArrowheads="1"/>
          </p:cNvSpPr>
          <p:nvPr/>
        </p:nvSpPr>
        <p:spPr bwMode="auto">
          <a:xfrm>
            <a:off x="179512" y="2348880"/>
            <a:ext cx="7776864" cy="2067192"/>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algn="just"/>
            <a:r>
              <a:rPr lang="ru-RU" sz="1200" b="1" i="1" dirty="0" smtClean="0"/>
              <a:t>В 1972 г.</a:t>
            </a:r>
            <a:r>
              <a:rPr lang="ru-RU" sz="1200" dirty="0" smtClean="0"/>
              <a:t> в Калуге на </a:t>
            </a:r>
            <a:r>
              <a:rPr lang="ru-RU" sz="1200" dirty="0" smtClean="0">
                <a:hlinkClick r:id="rId3"/>
              </a:rPr>
              <a:t>доме А.Л. Чижевского</a:t>
            </a:r>
            <a:r>
              <a:rPr lang="ru-RU" sz="1200" u="sng" dirty="0" smtClean="0">
                <a:hlinkClick r:id="rId3"/>
              </a:rPr>
              <a:t> (</a:t>
            </a:r>
            <a:r>
              <a:rPr lang="ru-RU" sz="1200" dirty="0" smtClean="0">
                <a:hlinkClick r:id="rId3"/>
              </a:rPr>
              <a:t>ул</a:t>
            </a:r>
            <a:r>
              <a:rPr lang="ru-RU" sz="1200" u="sng" dirty="0" smtClean="0">
                <a:hlinkClick r:id="rId3"/>
              </a:rPr>
              <a:t>. </a:t>
            </a:r>
            <a:r>
              <a:rPr lang="ru-RU" sz="1200" dirty="0" smtClean="0">
                <a:hlinkClick r:id="rId3"/>
              </a:rPr>
              <a:t>Московская</a:t>
            </a:r>
            <a:r>
              <a:rPr lang="ru-RU" sz="1200" u="sng" dirty="0" smtClean="0">
                <a:hlinkClick r:id="rId3"/>
              </a:rPr>
              <a:t>, </a:t>
            </a:r>
            <a:r>
              <a:rPr lang="ru-RU" sz="1200" dirty="0" smtClean="0">
                <a:hlinkClick r:id="rId3"/>
              </a:rPr>
              <a:t>62</a:t>
            </a:r>
            <a:r>
              <a:rPr lang="ru-RU" sz="1200" u="sng" dirty="0" smtClean="0">
                <a:hlinkClick r:id="rId3"/>
              </a:rPr>
              <a:t>/</a:t>
            </a:r>
            <a:r>
              <a:rPr lang="ru-RU" sz="1200" dirty="0" smtClean="0">
                <a:hlinkClick r:id="rId3"/>
              </a:rPr>
              <a:t>71</a:t>
            </a:r>
            <a:r>
              <a:rPr lang="ru-RU" sz="1200" u="sng" dirty="0" smtClean="0">
                <a:hlinkClick r:id="rId3"/>
              </a:rPr>
              <a:t>)</a:t>
            </a:r>
            <a:r>
              <a:rPr lang="ru-RU" sz="1200" dirty="0" smtClean="0"/>
              <a:t> установлена </a:t>
            </a:r>
            <a:r>
              <a:rPr lang="ru-RU" sz="1200" dirty="0" smtClean="0">
                <a:hlinkClick r:id="rId4"/>
              </a:rPr>
              <a:t>мемориальная доска</a:t>
            </a:r>
            <a:r>
              <a:rPr lang="ru-RU" sz="1200" dirty="0" smtClean="0"/>
              <a:t>.</a:t>
            </a:r>
          </a:p>
          <a:p>
            <a:pPr algn="just"/>
            <a:r>
              <a:rPr lang="ru-RU" sz="1200" b="1" i="1" dirty="0" smtClean="0"/>
              <a:t>29 февраля 1978</a:t>
            </a:r>
            <a:r>
              <a:rPr lang="ru-RU" sz="1200" b="1" dirty="0" smtClean="0"/>
              <a:t> г.</a:t>
            </a:r>
            <a:r>
              <a:rPr lang="ru-RU" sz="1200" dirty="0" smtClean="0"/>
              <a:t> в Тамбове на базе частной коллекции тамбовского врача Петра Михайловича Крылова (</a:t>
            </a:r>
            <a:r>
              <a:rPr lang="ru-RU" sz="1200" dirty="0" smtClean="0">
                <a:hlinkClick r:id="rId5"/>
              </a:rPr>
              <a:t>1915</a:t>
            </a:r>
            <a:r>
              <a:rPr lang="ru-RU" sz="1200" dirty="0" smtClean="0"/>
              <a:t>-</a:t>
            </a:r>
            <a:r>
              <a:rPr lang="ru-RU" sz="1200" dirty="0" smtClean="0">
                <a:hlinkClick r:id="rId6"/>
              </a:rPr>
              <a:t>1985</a:t>
            </a:r>
            <a:r>
              <a:rPr lang="ru-RU" sz="1200" dirty="0" smtClean="0"/>
              <a:t>), собравшего материалы по истории развития медицины на </a:t>
            </a:r>
            <a:r>
              <a:rPr lang="ru-RU" sz="1200" dirty="0" err="1" smtClean="0"/>
              <a:t>Тамбовщине</a:t>
            </a:r>
            <a:r>
              <a:rPr lang="ru-RU" sz="1200" dirty="0" smtClean="0"/>
              <a:t> был открыт </a:t>
            </a:r>
            <a:r>
              <a:rPr lang="ru-RU" sz="1200" dirty="0" smtClean="0">
                <a:hlinkClick r:id="rId7"/>
              </a:rPr>
              <a:t>Тамбовский музей истории медицины</a:t>
            </a:r>
            <a:r>
              <a:rPr lang="ru-RU" sz="1200" dirty="0" smtClean="0"/>
              <a:t>, где есть </a:t>
            </a:r>
            <a:r>
              <a:rPr lang="ru-RU" sz="1200" dirty="0" smtClean="0">
                <a:hlinkClick r:id="rId8"/>
              </a:rPr>
              <a:t>экспозиция</a:t>
            </a:r>
            <a:r>
              <a:rPr lang="ru-RU" sz="1200" u="sng" dirty="0" smtClean="0">
                <a:hlinkClick r:id="rId8"/>
              </a:rPr>
              <a:t>, </a:t>
            </a:r>
            <a:r>
              <a:rPr lang="ru-RU" sz="1200" dirty="0" smtClean="0">
                <a:hlinkClick r:id="rId8"/>
              </a:rPr>
              <a:t>посвященная А.Л.Чижевскому.</a:t>
            </a:r>
            <a:endParaRPr lang="ru-RU" sz="1200" dirty="0" smtClean="0"/>
          </a:p>
          <a:p>
            <a:pPr algn="just"/>
            <a:r>
              <a:rPr lang="ru-RU" sz="1200" b="1" i="1" dirty="0" smtClean="0"/>
              <a:t>В 1989 г.</a:t>
            </a:r>
            <a:r>
              <a:rPr lang="ru-RU" sz="1200" dirty="0" smtClean="0"/>
              <a:t> в </a:t>
            </a:r>
            <a:r>
              <a:rPr lang="ru-RU" sz="1200" dirty="0" smtClean="0">
                <a:hlinkClick r:id="rId9"/>
              </a:rPr>
              <a:t>Калужском государственном университете им</a:t>
            </a:r>
            <a:r>
              <a:rPr lang="ru-RU" sz="1200" u="sng" dirty="0" smtClean="0">
                <a:hlinkClick r:id="rId9"/>
              </a:rPr>
              <a:t>. </a:t>
            </a:r>
            <a:r>
              <a:rPr lang="ru-RU" sz="1200" dirty="0" smtClean="0">
                <a:hlinkClick r:id="rId9"/>
              </a:rPr>
              <a:t>К</a:t>
            </a:r>
            <a:r>
              <a:rPr lang="ru-RU" sz="1200" u="sng" dirty="0" smtClean="0">
                <a:hlinkClick r:id="rId9"/>
              </a:rPr>
              <a:t>.</a:t>
            </a:r>
            <a:r>
              <a:rPr lang="ru-RU" sz="1200" dirty="0" smtClean="0">
                <a:hlinkClick r:id="rId9"/>
              </a:rPr>
              <a:t>Э</a:t>
            </a:r>
            <a:r>
              <a:rPr lang="ru-RU" sz="1200" u="sng" dirty="0" smtClean="0">
                <a:hlinkClick r:id="rId9"/>
              </a:rPr>
              <a:t>. </a:t>
            </a:r>
            <a:r>
              <a:rPr lang="ru-RU" sz="1200" dirty="0" smtClean="0">
                <a:hlinkClick r:id="rId9"/>
              </a:rPr>
              <a:t>Циолковского</a:t>
            </a:r>
            <a:r>
              <a:rPr lang="ru-RU" sz="1200" dirty="0" smtClean="0"/>
              <a:t> открыта </a:t>
            </a:r>
            <a:r>
              <a:rPr lang="ru-RU" sz="1200" dirty="0" smtClean="0">
                <a:hlinkClick r:id="rId10"/>
              </a:rPr>
              <a:t>комната памяти ученого</a:t>
            </a:r>
            <a:r>
              <a:rPr lang="ru-RU" sz="1200" dirty="0" smtClean="0"/>
              <a:t> (создатель </a:t>
            </a:r>
            <a:r>
              <a:rPr lang="ru-RU" sz="1200" dirty="0" err="1" smtClean="0"/>
              <a:t>Прасолова</a:t>
            </a:r>
            <a:r>
              <a:rPr lang="ru-RU" sz="1200" dirty="0" smtClean="0"/>
              <a:t> Елена </a:t>
            </a:r>
            <a:r>
              <a:rPr lang="ru-RU" sz="1200" dirty="0" err="1" smtClean="0"/>
              <a:t>Лазаревна</a:t>
            </a:r>
            <a:r>
              <a:rPr lang="ru-RU" sz="1200" dirty="0" smtClean="0"/>
              <a:t>).</a:t>
            </a:r>
            <a:r>
              <a:rPr lang="ru-RU" sz="1200" i="1" dirty="0" smtClean="0"/>
              <a:t> </a:t>
            </a:r>
            <a:endParaRPr lang="ru-RU" sz="1200" dirty="0" smtClean="0"/>
          </a:p>
          <a:p>
            <a:pPr algn="just"/>
            <a:r>
              <a:rPr lang="ru-RU" sz="1200" b="1" i="1" dirty="0" smtClean="0"/>
              <a:t>В 1993 году</a:t>
            </a:r>
            <a:r>
              <a:rPr lang="ru-RU" sz="1200" dirty="0" smtClean="0"/>
              <a:t> в Челябинске на доме, куда в октябре 1941 года был эвакуирован и жил на улице </a:t>
            </a:r>
            <a:r>
              <a:rPr lang="ru-RU" sz="1200" dirty="0" err="1" smtClean="0"/>
              <a:t>Цвиллинга</a:t>
            </a:r>
            <a:r>
              <a:rPr lang="ru-RU" sz="1200" dirty="0" smtClean="0"/>
              <a:t> в доме     № 36 А.Л. Чижевский, была установлена </a:t>
            </a:r>
            <a:r>
              <a:rPr lang="ru-RU" sz="1200" b="1" dirty="0" smtClean="0"/>
              <a:t>мемориальная доска.  </a:t>
            </a:r>
            <a:endParaRPr lang="ru-RU" sz="12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9" name="Рисунок 8" descr="http://www.runivers.ru/upload/iblock/097/kaluga_chizhevsky_02.jpg"/>
          <p:cNvPicPr/>
          <p:nvPr/>
        </p:nvPicPr>
        <p:blipFill>
          <a:blip r:embed="rId11" cstate="print"/>
          <a:srcRect/>
          <a:stretch>
            <a:fillRect/>
          </a:stretch>
        </p:blipFill>
        <p:spPr bwMode="auto">
          <a:xfrm>
            <a:off x="7956377" y="1700808"/>
            <a:ext cx="1187624" cy="1457325"/>
          </a:xfrm>
          <a:prstGeom prst="rect">
            <a:avLst/>
          </a:prstGeom>
          <a:noFill/>
          <a:ln w="9525">
            <a:noFill/>
            <a:miter lim="800000"/>
            <a:headEnd/>
            <a:tailEnd/>
          </a:ln>
        </p:spPr>
      </p:pic>
      <p:pic>
        <p:nvPicPr>
          <p:cNvPr id="10" name="Рисунок 9" descr="http://virtmyz74.ucoz.ru/61627746.jpg"/>
          <p:cNvPicPr/>
          <p:nvPr/>
        </p:nvPicPr>
        <p:blipFill>
          <a:blip r:embed="rId12" cstate="print"/>
          <a:srcRect/>
          <a:stretch>
            <a:fillRect/>
          </a:stretch>
        </p:blipFill>
        <p:spPr bwMode="auto">
          <a:xfrm>
            <a:off x="7956376" y="3212976"/>
            <a:ext cx="1187624" cy="1584176"/>
          </a:xfrm>
          <a:prstGeom prst="rect">
            <a:avLst/>
          </a:prstGeom>
          <a:noFill/>
          <a:ln w="9525">
            <a:noFill/>
            <a:miter lim="800000"/>
            <a:headEnd/>
            <a:tailEnd/>
          </a:ln>
        </p:spPr>
      </p:pic>
      <p:sp>
        <p:nvSpPr>
          <p:cNvPr id="11" name="Прямоугольник 10"/>
          <p:cNvSpPr/>
          <p:nvPr/>
        </p:nvSpPr>
        <p:spPr>
          <a:xfrm>
            <a:off x="179512" y="1124745"/>
            <a:ext cx="8712968" cy="1354217"/>
          </a:xfrm>
          <a:prstGeom prst="rect">
            <a:avLst/>
          </a:prstGeom>
        </p:spPr>
        <p:txBody>
          <a:bodyPr wrap="square">
            <a:spAutoFit/>
          </a:bodyPr>
          <a:lstStyle/>
          <a:p>
            <a:pPr lvl="0" eaLnBrk="0" fontAlgn="base" hangingPunct="0">
              <a:spcBef>
                <a:spcPct val="0"/>
              </a:spcBef>
              <a:spcAft>
                <a:spcPct val="0"/>
              </a:spcAft>
            </a:pPr>
            <a:r>
              <a:rPr lang="ru-RU" sz="1200" b="1" dirty="0" smtClean="0">
                <a:ea typeface="Times New Roman" pitchFamily="18" charset="0"/>
              </a:rPr>
              <a:t>ПОЧЁТНОЕ ГРАЖДАНСТВО</a:t>
            </a:r>
          </a:p>
          <a:p>
            <a:pPr lvl="0" eaLnBrk="0" fontAlgn="base" hangingPunct="0">
              <a:spcBef>
                <a:spcPct val="0"/>
              </a:spcBef>
              <a:spcAft>
                <a:spcPts val="600"/>
              </a:spcAft>
            </a:pPr>
            <a:r>
              <a:rPr lang="ru-RU" sz="1200" b="1" i="1" dirty="0" smtClean="0">
                <a:solidFill>
                  <a:srgbClr val="C00000"/>
                </a:solidFill>
                <a:ea typeface="Times New Roman" pitchFamily="18" charset="0"/>
              </a:rPr>
              <a:t>21 декабря 1995 г</a:t>
            </a:r>
            <a:r>
              <a:rPr lang="ru-RU" sz="1200" i="1" dirty="0" smtClean="0">
                <a:ea typeface="Times New Roman" pitchFamily="18" charset="0"/>
              </a:rPr>
              <a:t>.</a:t>
            </a:r>
            <a:r>
              <a:rPr lang="ru-RU" sz="1200" dirty="0" smtClean="0">
                <a:ea typeface="Times New Roman" pitchFamily="18" charset="0"/>
                <a:hlinkClick r:id="rId13"/>
              </a:rPr>
              <a:t> выдающемуся учёному и мыслителю Чижевскому Александру Леонидовичу присвоено звание </a:t>
            </a:r>
            <a:r>
              <a:rPr lang="ru-RU" sz="1200" dirty="0" smtClean="0">
                <a:solidFill>
                  <a:srgbClr val="0070C0"/>
                </a:solidFill>
                <a:ea typeface="Times New Roman" pitchFamily="18" charset="0"/>
                <a:hlinkClick r:id="rId13"/>
              </a:rPr>
              <a:t>Почетный гражданин Калужской области</a:t>
            </a:r>
            <a:r>
              <a:rPr lang="ru-RU" sz="1200" dirty="0" smtClean="0">
                <a:solidFill>
                  <a:srgbClr val="000000"/>
                </a:solidFill>
                <a:ea typeface="Times New Roman" pitchFamily="18" charset="0"/>
              </a:rPr>
              <a:t>.</a:t>
            </a:r>
            <a:endParaRPr lang="ru-RU" sz="1200" dirty="0" smtClean="0">
              <a:ea typeface="Times New Roman" pitchFamily="18" charset="0"/>
            </a:endParaRPr>
          </a:p>
          <a:p>
            <a:pPr lvl="0" eaLnBrk="0" fontAlgn="base" hangingPunct="0">
              <a:spcBef>
                <a:spcPct val="0"/>
              </a:spcBef>
              <a:spcAft>
                <a:spcPct val="0"/>
              </a:spcAft>
            </a:pPr>
            <a:r>
              <a:rPr lang="ru-RU" sz="1200" b="1" dirty="0" smtClean="0">
                <a:solidFill>
                  <a:srgbClr val="000000"/>
                </a:solidFill>
                <a:ea typeface="Times New Roman" pitchFamily="18" charset="0"/>
                <a:cs typeface="Times New Roman" pitchFamily="18" charset="0"/>
              </a:rPr>
              <a:t>ЗВЕЗДА НА НЕБОСКЛОНЕ</a:t>
            </a:r>
            <a:endParaRPr lang="ru-RU" sz="1200" b="1" dirty="0" smtClean="0">
              <a:solidFill>
                <a:srgbClr val="4F81BD"/>
              </a:solidFill>
              <a:ea typeface="Times New Roman" pitchFamily="18" charset="0"/>
              <a:cs typeface="Times New Roman" pitchFamily="18" charset="0"/>
            </a:endParaRPr>
          </a:p>
          <a:p>
            <a:pPr lvl="0" eaLnBrk="0" fontAlgn="base" hangingPunct="0">
              <a:spcBef>
                <a:spcPct val="0"/>
              </a:spcBef>
              <a:spcAft>
                <a:spcPts val="600"/>
              </a:spcAft>
            </a:pPr>
            <a:r>
              <a:rPr lang="ru-RU" sz="1200" b="1" i="1" dirty="0" smtClean="0">
                <a:solidFill>
                  <a:srgbClr val="C00000"/>
                </a:solidFill>
                <a:ea typeface="Times New Roman" pitchFamily="18" charset="0"/>
              </a:rPr>
              <a:t>1 сентября 1978 г</a:t>
            </a:r>
            <a:r>
              <a:rPr lang="ru-RU" sz="1200" b="1" dirty="0" smtClean="0">
                <a:solidFill>
                  <a:srgbClr val="C00000"/>
                </a:solidFill>
                <a:ea typeface="Times New Roman" pitchFamily="18" charset="0"/>
              </a:rPr>
              <a:t>.</a:t>
            </a:r>
            <a:r>
              <a:rPr lang="ru-RU" sz="1200" dirty="0" smtClean="0">
                <a:solidFill>
                  <a:srgbClr val="000000"/>
                </a:solidFill>
                <a:ea typeface="Times New Roman" pitchFamily="18" charset="0"/>
              </a:rPr>
              <a:t> в  честь А.Л.Чижевского названа </a:t>
            </a:r>
            <a:r>
              <a:rPr lang="ru-RU" sz="1200" dirty="0" smtClean="0">
                <a:solidFill>
                  <a:srgbClr val="0070C0"/>
                </a:solidFill>
                <a:ea typeface="Times New Roman" pitchFamily="18" charset="0"/>
                <a:hlinkClick r:id="rId14"/>
              </a:rPr>
              <a:t>малая планета 3113 </a:t>
            </a:r>
            <a:r>
              <a:rPr lang="ru-RU" sz="1200" dirty="0" err="1" smtClean="0">
                <a:solidFill>
                  <a:srgbClr val="0070C0"/>
                </a:solidFill>
                <a:ea typeface="Times New Roman" pitchFamily="18" charset="0"/>
                <a:hlinkClick r:id="rId14"/>
              </a:rPr>
              <a:t>Chizhevskij</a:t>
            </a:r>
            <a:r>
              <a:rPr lang="ru-RU" sz="1200" dirty="0" smtClean="0">
                <a:solidFill>
                  <a:srgbClr val="0070C0"/>
                </a:solidFill>
                <a:ea typeface="Times New Roman" pitchFamily="18" charset="0"/>
              </a:rPr>
              <a:t>.</a:t>
            </a:r>
          </a:p>
          <a:p>
            <a:r>
              <a:rPr lang="ru-RU" sz="1200" b="1" dirty="0" smtClean="0"/>
              <a:t>МУЗЕИ</a:t>
            </a:r>
          </a:p>
        </p:txBody>
      </p:sp>
      <p:sp>
        <p:nvSpPr>
          <p:cNvPr id="12" name="Прямоугольник 11"/>
          <p:cNvSpPr/>
          <p:nvPr/>
        </p:nvSpPr>
        <p:spPr>
          <a:xfrm>
            <a:off x="179512" y="3933056"/>
            <a:ext cx="7704856" cy="1015663"/>
          </a:xfrm>
          <a:prstGeom prst="rect">
            <a:avLst/>
          </a:prstGeom>
        </p:spPr>
        <p:txBody>
          <a:bodyPr wrap="square">
            <a:spAutoFit/>
          </a:bodyPr>
          <a:lstStyle/>
          <a:p>
            <a:pPr algn="just"/>
            <a:r>
              <a:rPr lang="ru-RU" sz="1200" b="1" i="1" dirty="0" smtClean="0"/>
              <a:t>В 2000 г.</a:t>
            </a:r>
            <a:r>
              <a:rPr lang="ru-RU" sz="1200" dirty="0" smtClean="0"/>
              <a:t> в Калуге был открыт научно-мемориальный и культурный центр А.Л.Чижевского. Он находился в доме по ул. Московская, 62, в котором Александр Леонидович жил и работал почти 15 лет. </a:t>
            </a:r>
          </a:p>
          <a:p>
            <a:pPr algn="just"/>
            <a:r>
              <a:rPr lang="ru-RU" sz="1200" b="1" i="1" dirty="0" smtClean="0"/>
              <a:t>В 2010 г</a:t>
            </a:r>
            <a:r>
              <a:rPr lang="ru-RU" sz="1200" i="1" dirty="0" smtClean="0"/>
              <a:t>.</a:t>
            </a:r>
            <a:r>
              <a:rPr lang="ru-RU" sz="1200" dirty="0" smtClean="0"/>
              <a:t> после капитального ремонта и восстановления здания, был торжественно открыт </a:t>
            </a:r>
            <a:r>
              <a:rPr lang="ru-RU" sz="1200" dirty="0" smtClean="0">
                <a:hlinkClick r:id="rId3"/>
              </a:rPr>
              <a:t>дом</a:t>
            </a:r>
            <a:r>
              <a:rPr lang="ru-RU" sz="1200" u="sng" dirty="0" smtClean="0">
                <a:hlinkClick r:id="rId3"/>
              </a:rPr>
              <a:t>-</a:t>
            </a:r>
            <a:r>
              <a:rPr lang="ru-RU" sz="1200" dirty="0" smtClean="0">
                <a:hlinkClick r:id="rId3"/>
              </a:rPr>
              <a:t>музей</a:t>
            </a:r>
            <a:r>
              <a:rPr lang="ru-RU" sz="1200" dirty="0" smtClean="0"/>
              <a:t> выдающегося советского ученого-биофизика, основоположника </a:t>
            </a:r>
            <a:r>
              <a:rPr lang="ru-RU" sz="1200" dirty="0" err="1" smtClean="0"/>
              <a:t>аэроионификации</a:t>
            </a:r>
            <a:r>
              <a:rPr lang="ru-RU" sz="1200" dirty="0" smtClean="0"/>
              <a:t>, гелиобиологии и </a:t>
            </a:r>
            <a:r>
              <a:rPr lang="ru-RU" sz="1200" dirty="0" err="1" smtClean="0"/>
              <a:t>электрогематологии</a:t>
            </a:r>
            <a:r>
              <a:rPr lang="ru-RU" sz="1200" dirty="0" smtClean="0"/>
              <a:t>, поэта и художника Александра Леонидовича Чижевского.</a:t>
            </a:r>
          </a:p>
        </p:txBody>
      </p:sp>
      <p:pic>
        <p:nvPicPr>
          <p:cNvPr id="13" name="Рисунок 12" descr="http://kaluga24.tv/wp-content/uploads/2016/02/635b3dba34a3c7497166.jpg"/>
          <p:cNvPicPr/>
          <p:nvPr/>
        </p:nvPicPr>
        <p:blipFill>
          <a:blip r:embed="rId15" cstate="print"/>
          <a:srcRect/>
          <a:stretch>
            <a:fillRect/>
          </a:stretch>
        </p:blipFill>
        <p:spPr bwMode="auto">
          <a:xfrm>
            <a:off x="251520" y="5013176"/>
            <a:ext cx="1828800" cy="1409700"/>
          </a:xfrm>
          <a:prstGeom prst="rect">
            <a:avLst/>
          </a:prstGeom>
          <a:noFill/>
          <a:ln w="9525">
            <a:noFill/>
            <a:miter lim="800000"/>
            <a:headEnd/>
            <a:tailEnd/>
          </a:ln>
        </p:spPr>
      </p:pic>
      <p:sp>
        <p:nvSpPr>
          <p:cNvPr id="1028" name="Rectangle 4"/>
          <p:cNvSpPr>
            <a:spLocks noChangeArrowheads="1"/>
          </p:cNvSpPr>
          <p:nvPr/>
        </p:nvSpPr>
        <p:spPr bwMode="auto">
          <a:xfrm>
            <a:off x="251520" y="6423079"/>
            <a:ext cx="2088232"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9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Дом-музей А.Л. Чижевского в Калуге.</a:t>
            </a:r>
            <a:endParaRPr kumimoji="0" lang="ru-RU" sz="1800" b="0" i="0" u="none" strike="noStrike" cap="none" normalizeH="0" baseline="0" dirty="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2123728" y="4875007"/>
            <a:ext cx="7020272"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t" latinLnBrk="0" hangingPunct="1">
              <a:lnSpc>
                <a:spcPct val="100000"/>
              </a:lnSpc>
              <a:spcBef>
                <a:spcPct val="0"/>
              </a:spcBef>
              <a:spcAft>
                <a:spcPts val="60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Helvetica" charset="-52"/>
              </a:rPr>
              <a:t>Музей создан в доме, в котором семья Чижевских жила с 1913 по 1929 гг. Именно здесь А.Л.Чижевский сделал свои первые шаги в науке: провел несколько серий экспериментальных исследований влияния ионизированного воздуха на живые организмы; исследования солнечно-земных связей. Во время калужского периода им были написаны сотни стихотворений, десятки научных работ и научно-популярных статей, литературный трактат «Академия поэзии» (1918г.).</a:t>
            </a:r>
          </a:p>
          <a:p>
            <a:pPr algn="just" fontAlgn="t">
              <a:spcBef>
                <a:spcPct val="0"/>
              </a:spcBef>
              <a:spcAft>
                <a:spcPct val="0"/>
              </a:spcAft>
            </a:pPr>
            <a:r>
              <a:rPr lang="ru-RU" sz="1100" dirty="0" smtClean="0"/>
              <a:t>Экспозиция Дома-музея А.Л.Чижевского дает представление о непростом жизненном пути ученого, его многообразной научной деятельности, художественном и поэтическом творчестве, воссоздает мемориальную обстановку комнат Александра Леонидовича Чижевского, его отца Леонида Васильевича Чижевского и сестры отца Ольги Васильевны </a:t>
            </a:r>
            <a:r>
              <a:rPr lang="ru-RU" sz="1100" dirty="0" err="1" smtClean="0"/>
              <a:t>Лесли-Чижевской</a:t>
            </a:r>
            <a:r>
              <a:rPr lang="ru-RU" sz="1100" dirty="0" smtClean="0"/>
              <a:t>. </a:t>
            </a:r>
          </a:p>
          <a:p>
            <a:pPr marL="0" marR="0" lvl="0" indent="0" algn="just" defTabSz="914400" rtl="0" eaLnBrk="1" fontAlgn="t"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cover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33793" name="Rectangle 1"/>
          <p:cNvSpPr>
            <a:spLocks noChangeArrowheads="1"/>
          </p:cNvSpPr>
          <p:nvPr/>
        </p:nvSpPr>
        <p:spPr bwMode="auto">
          <a:xfrm>
            <a:off x="251520" y="-127806"/>
            <a:ext cx="8712968"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441450" marR="0" lvl="0" algn="just" defTabSz="914400" rtl="0" eaLnBrk="1" fontAlgn="base" latinLnBrk="0" hangingPunct="1">
              <a:lnSpc>
                <a:spcPct val="100000"/>
              </a:lnSpc>
              <a:spcBef>
                <a:spcPct val="0"/>
              </a:spcBef>
              <a:spcAft>
                <a:spcPts val="600"/>
              </a:spcAft>
              <a:buClrTx/>
              <a:buSzTx/>
              <a:buFontTx/>
              <a:buNone/>
              <a:tabLst/>
            </a:pPr>
            <a:r>
              <a:rPr kumimoji="0" lang="ru-RU" sz="1200" b="1" i="0" u="none" strike="noStrike" cap="none" normalizeH="0" baseline="0" dirty="0" smtClean="0">
                <a:ln>
                  <a:noFill/>
                </a:ln>
                <a:solidFill>
                  <a:schemeClr val="tx1"/>
                </a:solidFill>
                <a:effectLst/>
                <a:ea typeface="Times New Roman" pitchFamily="18" charset="0"/>
                <a:cs typeface="Calibri" pitchFamily="34" charset="0"/>
              </a:rPr>
              <a:t>Мать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А. Чижевского – </a:t>
            </a:r>
            <a:r>
              <a:rPr kumimoji="0" lang="ru-RU" sz="1200" b="1" i="0" u="none" strike="noStrike" cap="none" normalizeH="0" baseline="0" dirty="0" smtClean="0">
                <a:ln>
                  <a:noFill/>
                </a:ln>
                <a:solidFill>
                  <a:schemeClr val="tx1"/>
                </a:solidFill>
                <a:effectLst/>
                <a:ea typeface="Times New Roman" pitchFamily="18" charset="0"/>
                <a:cs typeface="Calibri" pitchFamily="34" charset="0"/>
              </a:rPr>
              <a:t>Надежда Александровна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ур</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Невиандт</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1875-1898 гг.) принадлежала к старинному роду выходцев из Голландии (дворянский род </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Невиандтов</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происходил от горного инженера-голландца, приехавшего в Россию при Петре I) болела туберкулезом и умерла </a:t>
            </a:r>
            <a:r>
              <a:rPr kumimoji="0" lang="ru-RU" sz="1200" b="0" i="0" u="none" strike="noStrike" cap="none" normalizeH="0" baseline="0" dirty="0" smtClean="0">
                <a:ln>
                  <a:noFill/>
                </a:ln>
                <a:solidFill>
                  <a:srgbClr val="000000"/>
                </a:solidFill>
                <a:effectLst/>
                <a:ea typeface="Times New Roman" pitchFamily="18" charset="0"/>
              </a:rPr>
              <a:t>в возрасте 22 лет</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через год после рождения единственного сына в городе </a:t>
            </a:r>
            <a:r>
              <a:rPr kumimoji="0" lang="ru-RU" sz="1200" b="0" i="0" u="none" strike="noStrike" cap="none" normalizeH="0" baseline="0" dirty="0" err="1" smtClean="0">
                <a:ln>
                  <a:noFill/>
                </a:ln>
                <a:solidFill>
                  <a:schemeClr val="tx1"/>
                </a:solidFill>
                <a:effectLst/>
                <a:ea typeface="Times New Roman" pitchFamily="18" charset="0"/>
                <a:cs typeface="Calibri" pitchFamily="34" charset="0"/>
              </a:rPr>
              <a:t>Ментона</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(Италия) ранней весной.</a:t>
            </a:r>
            <a:endParaRPr kumimoji="0" lang="ru-RU" sz="1200" b="0" i="0" u="none" strike="noStrike" cap="none" normalizeH="0" baseline="0" dirty="0" smtClean="0">
              <a:ln>
                <a:noFill/>
              </a:ln>
              <a:solidFill>
                <a:schemeClr val="tx1"/>
              </a:solidFill>
              <a:effectLst/>
            </a:endParaRPr>
          </a:p>
          <a:p>
            <a:pPr marL="1441450" marR="0" lvl="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Мать Александра была натурой тонкой, поэтической, музыкальной. </a:t>
            </a:r>
          </a:p>
          <a:p>
            <a:pPr marL="1441450" marR="0" lvl="0" algn="just" defTabSz="914400" rtl="0" eaLnBrk="0" fontAlgn="base" latinLnBrk="0" hangingPunct="0">
              <a:lnSpc>
                <a:spcPct val="100000"/>
              </a:lnSpc>
              <a:spcBef>
                <a:spcPct val="0"/>
              </a:spcBef>
              <a:spcAft>
                <a:spcPct val="0"/>
              </a:spcAft>
              <a:buClrTx/>
              <a:buSzTx/>
              <a:buFontTx/>
              <a:buNone/>
              <a:tabLst/>
            </a:pPr>
            <a:endParaRPr lang="ru-RU" sz="1200" dirty="0"/>
          </a:p>
          <a:p>
            <a:pPr marL="1441450" marR="0" lvl="0" algn="just"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endParaRPr>
          </a:p>
          <a:p>
            <a:pPr marL="1441450" marR="0" lvl="0" algn="just" defTabSz="914400" rtl="0" eaLnBrk="0" fontAlgn="base" latinLnBrk="0" hangingPunct="0">
              <a:lnSpc>
                <a:spcPct val="100000"/>
              </a:lnSpc>
              <a:spcBef>
                <a:spcPct val="0"/>
              </a:spcBef>
              <a:spcAft>
                <a:spcPct val="0"/>
              </a:spcAft>
              <a:buClrTx/>
              <a:buSzTx/>
              <a:buFontTx/>
              <a:buNone/>
              <a:tabLst/>
            </a:pPr>
            <a:endParaRPr lang="ru-RU" sz="1200" dirty="0" smtClean="0"/>
          </a:p>
          <a:p>
            <a:pPr marL="1441450" marR="0" lvl="0" algn="just" defTabSz="914400" rtl="0" eaLnBrk="0" fontAlgn="base" latinLnBrk="0" hangingPunct="0">
              <a:lnSpc>
                <a:spcPct val="100000"/>
              </a:lnSpc>
              <a:spcBef>
                <a:spcPct val="0"/>
              </a:spcBef>
              <a:spcAft>
                <a:spcPct val="0"/>
              </a:spcAft>
              <a:buClrTx/>
              <a:buSzTx/>
              <a:buFontTx/>
              <a:buNone/>
              <a:tabLst/>
            </a:pPr>
            <a:endParaRPr lang="ru-RU" sz="1200" dirty="0" smtClean="0"/>
          </a:p>
          <a:p>
            <a:pPr marL="1441450" marR="0" lvl="0" algn="just" defTabSz="914400" rtl="0" eaLnBrk="0" fontAlgn="base" latinLnBrk="0" hangingPunct="0">
              <a:lnSpc>
                <a:spcPct val="100000"/>
              </a:lnSpc>
              <a:spcBef>
                <a:spcPct val="0"/>
              </a:spcBef>
              <a:spcAft>
                <a:spcPct val="0"/>
              </a:spcAft>
              <a:buClrTx/>
              <a:buSzTx/>
              <a:buFontTx/>
              <a:buNone/>
              <a:tabLst/>
            </a:pPr>
            <a:r>
              <a:rPr kumimoji="0" lang="ru-RU" sz="8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 А. </a:t>
            </a:r>
            <a:r>
              <a:rPr kumimoji="0" lang="ru-RU" sz="8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Невиандт</a:t>
            </a:r>
            <a:r>
              <a:rPr kumimoji="0" lang="ru-RU" sz="8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Чижевская</a:t>
            </a:r>
            <a:r>
              <a:rPr kumimoji="0" lang="ru-RU" sz="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жена Леонида Васильевича Чижевского, мать А.Л.Чижевского </a:t>
            </a:r>
          </a:p>
          <a:p>
            <a:pPr marL="1441450" marR="0" lvl="0" algn="just" defTabSz="914400" rtl="0" eaLnBrk="0" fontAlgn="base" latinLnBrk="0" hangingPunct="0">
              <a:lnSpc>
                <a:spcPct val="100000"/>
              </a:lnSpc>
              <a:spcBef>
                <a:spcPct val="0"/>
              </a:spcBef>
              <a:spcAft>
                <a:spcPct val="0"/>
              </a:spcAft>
              <a:buClrTx/>
              <a:buSzTx/>
              <a:buFontTx/>
              <a:buNone/>
              <a:tabLst/>
            </a:pPr>
            <a:endParaRPr lang="ru-RU" sz="800" i="1" dirty="0">
              <a:latin typeface="Arial" pitchFamily="34" charset="0"/>
              <a:cs typeface="Arial" pitchFamily="34" charset="0"/>
            </a:endParaRPr>
          </a:p>
          <a:p>
            <a:pPr fontAlgn="base"/>
            <a:endParaRPr lang="ru-RU" i="1" dirty="0" smtClean="0"/>
          </a:p>
          <a:p>
            <a:pPr fontAlgn="base">
              <a:spcAft>
                <a:spcPts val="600"/>
              </a:spcAft>
            </a:pPr>
            <a:endParaRPr lang="ru-RU" sz="800" i="1" dirty="0" smtClean="0">
              <a:latin typeface="Cambria" pitchFamily="18" charset="0"/>
            </a:endParaRPr>
          </a:p>
          <a:p>
            <a:pPr fontAlgn="base">
              <a:spcAft>
                <a:spcPts val="600"/>
              </a:spcAft>
            </a:pPr>
            <a:r>
              <a:rPr lang="ru-RU" sz="1600" i="1" dirty="0" smtClean="0">
                <a:solidFill>
                  <a:srgbClr val="002060"/>
                </a:solidFill>
                <a:latin typeface="Cambria" pitchFamily="18" charset="0"/>
              </a:rPr>
              <a:t>ДЕТСТВО  </a:t>
            </a:r>
            <a:r>
              <a:rPr lang="ru-RU" sz="1600" i="1" dirty="0">
                <a:solidFill>
                  <a:srgbClr val="002060"/>
                </a:solidFill>
                <a:latin typeface="Cambria" pitchFamily="18" charset="0"/>
              </a:rPr>
              <a:t>А. Л. ЧИЖЕВСКОГО</a:t>
            </a:r>
            <a:endParaRPr lang="ru-RU" sz="1600" dirty="0">
              <a:solidFill>
                <a:srgbClr val="002060"/>
              </a:solidFill>
              <a:latin typeface="Cambria" pitchFamily="18" charset="0"/>
            </a:endParaRPr>
          </a:p>
          <a:p>
            <a:pPr algn="just">
              <a:spcAft>
                <a:spcPts val="600"/>
              </a:spcAft>
            </a:pPr>
            <a:r>
              <a:rPr lang="ru-RU" sz="1200" dirty="0" smtClean="0"/>
              <a:t>Александр </a:t>
            </a:r>
            <a:r>
              <a:rPr lang="ru-RU" sz="1200" dirty="0"/>
              <a:t>Леонидович Чижевский родился </a:t>
            </a:r>
            <a:r>
              <a:rPr lang="ru-RU" sz="1200" b="1" dirty="0"/>
              <a:t>26 января (7 февраля) 1897 года </a:t>
            </a:r>
            <a:r>
              <a:rPr lang="ru-RU" sz="1200" dirty="0"/>
              <a:t>в местечке </a:t>
            </a:r>
            <a:r>
              <a:rPr lang="ru-RU" sz="1200" dirty="0" err="1"/>
              <a:t>Цехановец</a:t>
            </a:r>
            <a:r>
              <a:rPr lang="ru-RU" sz="1200" dirty="0"/>
              <a:t> Бельского уезда Гродненской губернии (ныне </a:t>
            </a:r>
            <a:r>
              <a:rPr lang="ru-RU" sz="1200" dirty="0" err="1"/>
              <a:t>Белостокское</a:t>
            </a:r>
            <a:r>
              <a:rPr lang="ru-RU" sz="1200" dirty="0"/>
              <a:t> воеводство, Польша) в семье кадрового военного офицера, капитана артиллерии Леонида Васильевича Чижевского и Надежды Александровны </a:t>
            </a:r>
            <a:r>
              <a:rPr lang="ru-RU" sz="1200" dirty="0" err="1"/>
              <a:t>Невиандт</a:t>
            </a:r>
            <a:r>
              <a:rPr lang="ru-RU" sz="1200" dirty="0"/>
              <a:t>. В то время там квартировала одна из батарей 4-ой артиллерийской бригады, в которой служил его отец.</a:t>
            </a:r>
          </a:p>
          <a:p>
            <a:pPr algn="just">
              <a:spcAft>
                <a:spcPts val="600"/>
              </a:spcAft>
            </a:pPr>
            <a:r>
              <a:rPr lang="ru-RU" sz="1200" dirty="0"/>
              <a:t>После смерти Надежды Александровны отец повторно так и не женился</a:t>
            </a:r>
            <a:r>
              <a:rPr lang="ru-RU" sz="1200" dirty="0" smtClean="0"/>
              <a:t>.</a:t>
            </a:r>
          </a:p>
          <a:p>
            <a:pPr marL="2603500" algn="just">
              <a:spcAft>
                <a:spcPts val="600"/>
              </a:spcAft>
            </a:pPr>
            <a:r>
              <a:rPr lang="ru-RU" sz="1200" dirty="0"/>
              <a:t>Потеряв в младенческом возрасте мать, Александр, однако, не был обделен материнской любовью. Родная сестра отца, крестная мать А. Чижевского </a:t>
            </a:r>
            <a:r>
              <a:rPr lang="ru-RU" sz="1200" b="1" dirty="0"/>
              <a:t>Ольга Васильевна </a:t>
            </a:r>
            <a:r>
              <a:rPr lang="ru-RU" sz="1200" b="1" dirty="0" err="1"/>
              <a:t>Чижевская-Лесли</a:t>
            </a:r>
            <a:r>
              <a:rPr lang="ru-RU" sz="1200" dirty="0"/>
              <a:t> с 1899 года после развода с мужем переехала на постоянное жительство к брату, и до самой своей смерти в 1927 г. жила вместе с ними. У нее не сложилась личная жизнь с мужем (Иваном Александровичем </a:t>
            </a:r>
            <a:r>
              <a:rPr lang="ru-RU" sz="1200" dirty="0" err="1"/>
              <a:t>Лесли</a:t>
            </a:r>
            <a:r>
              <a:rPr lang="ru-RU" sz="1200" dirty="0"/>
              <a:t>), дети умерли, и она полностью посвятила свою жизнь воспитанию племянника, обратив на него всю свою нерастраченную любовь. Как впоследствии писал сам Александр Леонидович, его тетушка стала для него второй, настоящей, действительной матерью, которую Александр Леонидович всю свою жизнь называл святым именем “мама”. </a:t>
            </a:r>
            <a:endParaRPr lang="ru-RU" sz="1200" dirty="0" smtClean="0"/>
          </a:p>
          <a:p>
            <a:pPr marL="2603500" algn="just">
              <a:spcAft>
                <a:spcPts val="600"/>
              </a:spcAft>
            </a:pPr>
            <a:r>
              <a:rPr lang="ru-RU" sz="1200" dirty="0"/>
              <a:t>Одновременно с тетушкой переехала и </a:t>
            </a:r>
            <a:r>
              <a:rPr lang="ru-RU" sz="1200" b="1" dirty="0"/>
              <a:t>бабушка</a:t>
            </a:r>
            <a:r>
              <a:rPr lang="ru-RU" sz="1200" dirty="0"/>
              <a:t> – мать отца и тёти – </a:t>
            </a:r>
            <a:r>
              <a:rPr lang="ru-RU" sz="1200" b="1" dirty="0"/>
              <a:t>Елизавета Семеновна</a:t>
            </a:r>
            <a:r>
              <a:rPr lang="ru-RU" sz="1200" dirty="0"/>
              <a:t> (</a:t>
            </a:r>
            <a:r>
              <a:rPr lang="ru-RU" sz="1200" dirty="0" err="1"/>
              <a:t>ур</a:t>
            </a:r>
            <a:r>
              <a:rPr lang="ru-RU" sz="1200" dirty="0"/>
              <a:t>. </a:t>
            </a:r>
            <a:r>
              <a:rPr lang="ru-RU" sz="1200" dirty="0" err="1"/>
              <a:t>Облачинская</a:t>
            </a:r>
            <a:r>
              <a:rPr lang="ru-RU" sz="1200" dirty="0"/>
              <a:t>), (1828-1908) – двоюродная племянница П. С. Нахимова. По утверждению А.Л.Чижевского, она стала его первым учителем и наставником. У неё было домашнее, но блестящее по тому времени образование. Хорошо владела французским, английским и немецким языками, читала по-итальянски и по-шведски. Прекрасно знала историю, особенно историю средневековья</a:t>
            </a:r>
            <a:r>
              <a:rPr lang="ru-RU" sz="1200" dirty="0" smtClean="0"/>
              <a:t>.</a:t>
            </a:r>
            <a:endParaRPr kumimoji="0" lang="ru-RU" sz="1800" b="0" i="0" u="none" strike="noStrike" cap="none" normalizeH="0" baseline="0" dirty="0" smtClean="0">
              <a:ln>
                <a:noFill/>
              </a:ln>
              <a:solidFill>
                <a:schemeClr val="tx1"/>
              </a:solidFill>
              <a:effectLst/>
              <a:latin typeface="Arial" pitchFamily="34" charset="0"/>
            </a:endParaRPr>
          </a:p>
        </p:txBody>
      </p:sp>
      <p:pic>
        <p:nvPicPr>
          <p:cNvPr id="8" name="Picture 15" descr="http://opk.p.fl1.fo.ru/image/chunk55/713095/0/editor/wiki/%D0%BC%D0%B0%D1%82%D1%8C.jpg"/>
          <p:cNvPicPr>
            <a:picLocks noChangeAspect="1" noChangeArrowheads="1"/>
          </p:cNvPicPr>
          <p:nvPr/>
        </p:nvPicPr>
        <p:blipFill>
          <a:blip r:embed="rId3" cstate="print"/>
          <a:srcRect/>
          <a:stretch>
            <a:fillRect/>
          </a:stretch>
        </p:blipFill>
        <p:spPr bwMode="auto">
          <a:xfrm>
            <a:off x="323528" y="188640"/>
            <a:ext cx="1323975" cy="1919858"/>
          </a:xfrm>
          <a:prstGeom prst="rect">
            <a:avLst/>
          </a:prstGeom>
          <a:noFill/>
        </p:spPr>
      </p:pic>
      <p:pic>
        <p:nvPicPr>
          <p:cNvPr id="9" name="Рисунок 8" descr="Чижевский, его тетя и бабушка"/>
          <p:cNvPicPr/>
          <p:nvPr/>
        </p:nvPicPr>
        <p:blipFill>
          <a:blip r:embed="rId4" cstate="print"/>
          <a:srcRect/>
          <a:stretch>
            <a:fillRect/>
          </a:stretch>
        </p:blipFill>
        <p:spPr bwMode="auto">
          <a:xfrm>
            <a:off x="323528" y="3861048"/>
            <a:ext cx="2508250" cy="2088232"/>
          </a:xfrm>
          <a:prstGeom prst="rect">
            <a:avLst/>
          </a:prstGeom>
          <a:noFill/>
          <a:ln w="9525">
            <a:noFill/>
            <a:miter lim="800000"/>
            <a:headEnd/>
            <a:tailEnd/>
          </a:ln>
        </p:spPr>
      </p:pic>
      <p:sp>
        <p:nvSpPr>
          <p:cNvPr id="33794" name="Rectangle 2"/>
          <p:cNvSpPr>
            <a:spLocks noChangeArrowheads="1"/>
          </p:cNvSpPr>
          <p:nvPr/>
        </p:nvSpPr>
        <p:spPr bwMode="auto">
          <a:xfrm>
            <a:off x="323528" y="6008396"/>
            <a:ext cx="252028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 Чижевский</a:t>
            </a:r>
            <a:r>
              <a:rPr kumimoji="0" lang="ru-RU" sz="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его тётя О.В. </a:t>
            </a:r>
            <a:r>
              <a:rPr kumimoji="0" lang="ru-RU" sz="8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Лесли-Чижевская</a:t>
            </a: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 бабушка Е.С. Чижевская г. Серпухов, 1906 г.</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cover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70657" name="Rectangle 1"/>
          <p:cNvSpPr>
            <a:spLocks noChangeArrowheads="1"/>
          </p:cNvSpPr>
          <p:nvPr/>
        </p:nvSpPr>
        <p:spPr bwMode="auto">
          <a:xfrm>
            <a:off x="179512" y="93714"/>
            <a:ext cx="7128792"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t"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Helvetica" charset="-52"/>
              </a:rPr>
              <a:t>Посетители имеют возможность познакомиться с </a:t>
            </a:r>
            <a:r>
              <a:rPr kumimoji="0" lang="ru-RU" sz="1100" b="1" i="0" u="none" strike="noStrike" cap="none" normalizeH="0" baseline="0" dirty="0" smtClean="0">
                <a:ln>
                  <a:noFill/>
                </a:ln>
                <a:solidFill>
                  <a:schemeClr val="tx1"/>
                </a:solidFill>
                <a:effectLst/>
                <a:latin typeface="Calibri" pitchFamily="34" charset="0"/>
                <a:ea typeface="Times New Roman" pitchFamily="18" charset="0"/>
                <a:cs typeface="Helvetica" charset="-52"/>
              </a:rPr>
              <a:t>«Люстрой Чижевского»</a:t>
            </a: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Helvetica" charset="-52"/>
              </a:rPr>
              <a:t> и ее современными модификациями.</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t"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Helvetica" charset="-52"/>
              </a:rPr>
              <a:t>В обсерватории музея с помощью современного телескопа можно наблюдать днем Солнце, а в вечернее время — звездное небо.</a:t>
            </a:r>
            <a:endParaRPr kumimoji="0" lang="ru-RU" sz="12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Calibri" pitchFamily="34" charset="0"/>
              </a:rPr>
              <a:t>Здесь экспонируется более 70 пейзажей А.Л. Чижевского из 180, хранящихся в фондах Государственного музея истории космонавтики им. К.Э.Циолковского, книги из его библиотеки.</a:t>
            </a:r>
          </a:p>
          <a:p>
            <a:pPr algn="just" eaLnBrk="0" fontAlgn="base" hangingPunct="0">
              <a:spcBef>
                <a:spcPct val="0"/>
              </a:spcBef>
              <a:spcAft>
                <a:spcPct val="0"/>
              </a:spcAft>
            </a:pPr>
            <a:r>
              <a:rPr lang="ru-RU" sz="1100" dirty="0" smtClean="0"/>
              <a:t>Сотрудники Центра ведут активную научно-исследовательскую, научно-просветительскую и собирательскую работу, публикационную деятельность. Центром совместно с Научно-просветительским обществом «Гелиос» им. А.Л. Чижевского проводятся юбилейные вечера, выставки, конференции.</a:t>
            </a:r>
            <a:endParaRPr kumimoji="0" lang="ru-RU" sz="1800" b="0" i="0" u="none" strike="noStrike" cap="none" normalizeH="0" baseline="0" dirty="0" smtClean="0">
              <a:ln>
                <a:noFill/>
              </a:ln>
              <a:solidFill>
                <a:schemeClr val="tx1"/>
              </a:solidFill>
              <a:effectLst/>
              <a:latin typeface="Arial" pitchFamily="34" charset="0"/>
            </a:endParaRPr>
          </a:p>
        </p:txBody>
      </p:sp>
      <p:pic>
        <p:nvPicPr>
          <p:cNvPr id="6" name="Рисунок 5" descr="images/foto/gmik/gmik086.jpg"/>
          <p:cNvPicPr/>
          <p:nvPr/>
        </p:nvPicPr>
        <p:blipFill>
          <a:blip r:embed="rId3" cstate="print"/>
          <a:srcRect b="9903"/>
          <a:stretch>
            <a:fillRect/>
          </a:stretch>
        </p:blipFill>
        <p:spPr bwMode="auto">
          <a:xfrm>
            <a:off x="7380312" y="0"/>
            <a:ext cx="1763688" cy="1609725"/>
          </a:xfrm>
          <a:prstGeom prst="rect">
            <a:avLst/>
          </a:prstGeom>
          <a:noFill/>
          <a:ln w="9525">
            <a:noFill/>
            <a:miter lim="800000"/>
            <a:headEnd/>
            <a:tailEnd/>
          </a:ln>
        </p:spPr>
      </p:pic>
      <p:pic>
        <p:nvPicPr>
          <p:cNvPr id="13338" name="Picture 26"/>
          <p:cNvPicPr>
            <a:picLocks noChangeAspect="1" noChangeArrowheads="1"/>
          </p:cNvPicPr>
          <p:nvPr/>
        </p:nvPicPr>
        <p:blipFill>
          <a:blip r:embed="rId4" cstate="print"/>
          <a:srcRect l="26203" t="23250" r="8829" b="28516"/>
          <a:stretch>
            <a:fillRect/>
          </a:stretch>
        </p:blipFill>
        <p:spPr bwMode="auto">
          <a:xfrm>
            <a:off x="0" y="1700808"/>
            <a:ext cx="9324528" cy="4968552"/>
          </a:xfrm>
          <a:prstGeom prst="rect">
            <a:avLst/>
          </a:prstGeom>
          <a:noFill/>
          <a:ln w="9525">
            <a:noFill/>
            <a:miter lim="800000"/>
            <a:headEnd/>
            <a:tailEnd/>
          </a:ln>
        </p:spPr>
      </p:pic>
    </p:spTree>
  </p:cSld>
  <p:clrMapOvr>
    <a:masterClrMapping/>
  </p:clrMapOvr>
  <p:transition>
    <p:cover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7oom.ru/powerpoint/abstraktnye-fony-dlya-prezentacii-volny-11.jpg"/>
          <p:cNvPicPr>
            <a:picLocks noGrp="1" noChangeAspect="1" noChangeArrowheads="1"/>
          </p:cNvPicPr>
          <p:nvPr>
            <p:ph idx="1"/>
          </p:nvPr>
        </p:nvPicPr>
        <p:blipFill>
          <a:blip r:embed="rId2" cstate="print"/>
          <a:srcRect b="3401"/>
          <a:stretch>
            <a:fillRect/>
          </a:stretch>
        </p:blipFill>
        <p:spPr bwMode="auto">
          <a:xfrm>
            <a:off x="0" y="0"/>
            <a:ext cx="9144000" cy="6858000"/>
          </a:xfrm>
          <a:prstGeom prst="rect">
            <a:avLst/>
          </a:prstGeom>
          <a:noFill/>
        </p:spPr>
      </p:pic>
      <p:pic>
        <p:nvPicPr>
          <p:cNvPr id="11269" name="Рисунок 51" descr="http://coins.su/forum/uploads/2011/02/07/post-13108-129706058728.jpg"/>
          <p:cNvPicPr>
            <a:picLocks noChangeAspect="1" noChangeArrowheads="1"/>
          </p:cNvPicPr>
          <p:nvPr/>
        </p:nvPicPr>
        <p:blipFill>
          <a:blip r:embed="rId3" cstate="print"/>
          <a:srcRect/>
          <a:stretch>
            <a:fillRect/>
          </a:stretch>
        </p:blipFill>
        <p:spPr bwMode="auto">
          <a:xfrm>
            <a:off x="251521" y="3501008"/>
            <a:ext cx="2160240" cy="1440160"/>
          </a:xfrm>
          <a:prstGeom prst="rect">
            <a:avLst/>
          </a:prstGeom>
          <a:noFill/>
        </p:spPr>
      </p:pic>
      <p:sp>
        <p:nvSpPr>
          <p:cNvPr id="11271" name="Rectangle 7"/>
          <p:cNvSpPr>
            <a:spLocks noChangeArrowheads="1"/>
          </p:cNvSpPr>
          <p:nvPr/>
        </p:nvSpPr>
        <p:spPr bwMode="auto">
          <a:xfrm>
            <a:off x="179512" y="93266"/>
            <a:ext cx="8712968" cy="2759689"/>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ea typeface="Times New Roman" pitchFamily="18" charset="0"/>
                <a:cs typeface="Times New Roman" pitchFamily="18" charset="0"/>
              </a:rPr>
              <a:t>УЛИЦЫ</a:t>
            </a:r>
            <a:endParaRPr kumimoji="0" lang="ru-RU" sz="1200" b="1" i="0" u="none" strike="noStrike" cap="none" normalizeH="0" baseline="0" dirty="0" smtClean="0">
              <a:ln>
                <a:noFill/>
              </a:ln>
              <a:solidFill>
                <a:srgbClr val="4F81BD"/>
              </a:solidFill>
              <a:effectLs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C00000"/>
                </a:solidFill>
                <a:effectLst/>
                <a:ea typeface="Times New Roman" pitchFamily="18" charset="0"/>
              </a:rPr>
              <a:t>В 1990 г.</a:t>
            </a:r>
            <a:r>
              <a:rPr kumimoji="0" lang="ru-RU" sz="1200" b="0" i="0" u="none" strike="noStrike" cap="none" normalizeH="0" baseline="0" dirty="0" smtClean="0">
                <a:ln>
                  <a:noFill/>
                </a:ln>
                <a:solidFill>
                  <a:srgbClr val="000000"/>
                </a:solidFill>
                <a:effectLst/>
                <a:ea typeface="Times New Roman" pitchFamily="18" charset="0"/>
              </a:rPr>
              <a:t> в Караганде</a:t>
            </a:r>
            <a:r>
              <a:rPr kumimoji="0" lang="ru-RU" sz="1200" b="0" i="0" u="none" strike="noStrike" cap="none" normalizeH="0" baseline="0" dirty="0" smtClean="0">
                <a:ln>
                  <a:noFill/>
                </a:ln>
                <a:solidFill>
                  <a:schemeClr val="tx1"/>
                </a:solidFill>
                <a:effectLst/>
                <a:ea typeface="Times New Roman" pitchFamily="18" charset="0"/>
              </a:rPr>
              <a:t> </a:t>
            </a:r>
            <a:r>
              <a:rPr kumimoji="0" lang="ru-RU" sz="1200" b="0" i="0" u="none" strike="noStrike" cap="none" normalizeH="0" baseline="0" dirty="0" smtClean="0">
                <a:ln>
                  <a:noFill/>
                </a:ln>
                <a:solidFill>
                  <a:srgbClr val="000000"/>
                </a:solidFill>
                <a:effectLst/>
                <a:ea typeface="Times New Roman" pitchFamily="18" charset="0"/>
              </a:rPr>
              <a:t>часть ул. Танкистов переименована в </a:t>
            </a:r>
            <a:r>
              <a:rPr kumimoji="0" lang="ru-RU" sz="1200" b="0" i="0" u="none" strike="noStrike" cap="none" normalizeH="0" baseline="0" dirty="0" smtClean="0">
                <a:ln>
                  <a:noFill/>
                </a:ln>
                <a:solidFill>
                  <a:srgbClr val="0070C0"/>
                </a:solidFill>
                <a:effectLst/>
                <a:ea typeface="Times New Roman" pitchFamily="18" charset="0"/>
                <a:hlinkClick r:id="rId4"/>
              </a:rPr>
              <a:t>ул. А. Чижевского.</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1" i="1" u="none" strike="noStrike" cap="none" normalizeH="0" baseline="0" dirty="0" smtClean="0">
                <a:ln>
                  <a:noFill/>
                </a:ln>
                <a:solidFill>
                  <a:srgbClr val="C00000"/>
                </a:solidFill>
                <a:effectLst/>
                <a:ea typeface="Times New Roman" pitchFamily="18" charset="0"/>
              </a:rPr>
              <a:t>В 1997 г.</a:t>
            </a:r>
            <a:r>
              <a:rPr kumimoji="0" lang="ru-RU" sz="1200" b="1" i="0" u="none" strike="noStrike" cap="none" normalizeH="0" baseline="0" dirty="0" smtClean="0">
                <a:ln>
                  <a:noFill/>
                </a:ln>
                <a:solidFill>
                  <a:srgbClr val="C00000"/>
                </a:solidFill>
                <a:effectLst/>
                <a:ea typeface="Times New Roman" pitchFamily="18" charset="0"/>
              </a:rPr>
              <a:t> </a:t>
            </a:r>
            <a:r>
              <a:rPr kumimoji="0" lang="ru-RU" sz="1200" b="0" i="0" u="none" strike="noStrike" cap="none" normalizeH="0" baseline="0" dirty="0" smtClean="0">
                <a:ln>
                  <a:noFill/>
                </a:ln>
                <a:solidFill>
                  <a:schemeClr val="tx1"/>
                </a:solidFill>
                <a:effectLst/>
                <a:ea typeface="Times New Roman" pitchFamily="18" charset="0"/>
              </a:rPr>
              <a:t>в </a:t>
            </a:r>
            <a:r>
              <a:rPr kumimoji="0" lang="ru-RU" sz="1200" b="0" i="0" u="none" strike="noStrike" cap="none" normalizeH="0" baseline="0" dirty="0" smtClean="0">
                <a:ln>
                  <a:noFill/>
                </a:ln>
                <a:solidFill>
                  <a:srgbClr val="5F5DB7"/>
                </a:solidFill>
                <a:effectLst/>
                <a:ea typeface="Times New Roman" pitchFamily="18" charset="0"/>
                <a:hlinkClick r:id="rId5"/>
              </a:rPr>
              <a:t>Калуге</a:t>
            </a:r>
            <a:r>
              <a:rPr kumimoji="0" lang="ru-RU" sz="1200" b="0" i="0" u="none" strike="noStrike" cap="none" normalizeH="0" baseline="0" dirty="0" smtClean="0">
                <a:ln>
                  <a:noFill/>
                </a:ln>
                <a:solidFill>
                  <a:schemeClr val="tx1"/>
                </a:solidFill>
                <a:effectLst/>
                <a:ea typeface="Times New Roman" pitchFamily="18" charset="0"/>
              </a:rPr>
              <a:t> </a:t>
            </a:r>
            <a:r>
              <a:rPr kumimoji="0" lang="ru-RU" sz="1200" b="0" i="0" u="none" strike="noStrike" cap="none" normalizeH="0" baseline="0" dirty="0" smtClean="0">
                <a:ln>
                  <a:noFill/>
                </a:ln>
                <a:solidFill>
                  <a:srgbClr val="000000"/>
                </a:solidFill>
                <a:effectLst/>
                <a:ea typeface="Times New Roman" pitchFamily="18" charset="0"/>
              </a:rPr>
              <a:t>часть ул. Огарева переименована в ул. А. Чижевского.</a:t>
            </a:r>
            <a:endParaRPr kumimoji="0" lang="ru-RU" sz="1200" b="1" i="0" u="none" strike="noStrike" cap="none" normalizeH="0" baseline="0" dirty="0" smtClean="0">
              <a:ln>
                <a:noFill/>
              </a:ln>
              <a:solidFill>
                <a:srgbClr val="4F81BD"/>
              </a:solidFill>
              <a:effectLs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ea typeface="Times New Roman" pitchFamily="18" charset="0"/>
                <a:cs typeface="Times New Roman" pitchFamily="18" charset="0"/>
              </a:rPr>
              <a:t>НАУКА</a:t>
            </a:r>
            <a:endParaRPr kumimoji="0" lang="ru-RU" sz="1200" b="1" i="0" u="none" strike="noStrike" cap="none" normalizeH="0" baseline="0" dirty="0" smtClean="0">
              <a:ln>
                <a:noFill/>
              </a:ln>
              <a:solidFill>
                <a:srgbClr val="4F81BD"/>
              </a:solidFill>
              <a:effectLs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C00000"/>
                </a:solidFill>
                <a:effectLst/>
                <a:ea typeface="Times New Roman" pitchFamily="18" charset="0"/>
              </a:rPr>
              <a:t>В конце 1960-х-1970-х г.г.</a:t>
            </a:r>
            <a:r>
              <a:rPr kumimoji="0" lang="ru-RU" sz="1200" b="0" i="0" u="none" strike="noStrike" cap="none" normalizeH="0" baseline="0" dirty="0" smtClean="0">
                <a:ln>
                  <a:noFill/>
                </a:ln>
                <a:solidFill>
                  <a:srgbClr val="000000"/>
                </a:solidFill>
                <a:effectLst/>
                <a:ea typeface="Times New Roman" pitchFamily="18" charset="0"/>
              </a:rPr>
              <a:t> в </a:t>
            </a:r>
            <a:r>
              <a:rPr kumimoji="0" lang="ru-RU" sz="1200" b="0" i="0" u="none" strike="noStrike" cap="none" normalizeH="0" baseline="0" dirty="0" smtClean="0">
                <a:ln>
                  <a:noFill/>
                </a:ln>
                <a:solidFill>
                  <a:srgbClr val="0070C0"/>
                </a:solidFill>
                <a:effectLst/>
                <a:ea typeface="Times New Roman" pitchFamily="18" charset="0"/>
                <a:hlinkClick r:id="rId6"/>
              </a:rPr>
              <a:t>Москве</a:t>
            </a:r>
            <a:r>
              <a:rPr kumimoji="0" lang="ru-RU" sz="1200" b="0" i="0" u="none" strike="noStrike" cap="none" normalizeH="0" baseline="0" dirty="0" smtClean="0">
                <a:ln>
                  <a:noFill/>
                </a:ln>
                <a:solidFill>
                  <a:schemeClr val="tx1"/>
                </a:solidFill>
                <a:effectLst/>
                <a:ea typeface="Times New Roman" pitchFamily="18" charset="0"/>
              </a:rPr>
              <a:t> </a:t>
            </a:r>
            <a:r>
              <a:rPr kumimoji="0" lang="ru-RU" sz="1200" b="0" i="0" u="none" strike="noStrike" cap="none" normalizeH="0" baseline="0" dirty="0" smtClean="0">
                <a:ln>
                  <a:noFill/>
                </a:ln>
                <a:solidFill>
                  <a:srgbClr val="000000"/>
                </a:solidFill>
                <a:effectLst/>
                <a:ea typeface="Times New Roman" pitchFamily="18" charset="0"/>
              </a:rPr>
              <a:t>проводились Чтения памяти Чижевского. "СОЛНЦЕ, ЭЛЕКТРИЧЕСТВО, ЖИЗНЬ".</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C00000"/>
                </a:solidFill>
                <a:effectLst/>
                <a:ea typeface="Times New Roman" pitchFamily="18" charset="0"/>
              </a:rPr>
              <a:t>С  1991 г. </a:t>
            </a:r>
            <a:r>
              <a:rPr kumimoji="0" lang="ru-RU" sz="1200" b="0" i="0" u="none" strike="noStrike" cap="none" normalizeH="0" baseline="0" dirty="0" smtClean="0">
                <a:ln>
                  <a:noFill/>
                </a:ln>
                <a:solidFill>
                  <a:srgbClr val="C00000"/>
                </a:solidFill>
                <a:effectLst/>
                <a:ea typeface="Times New Roman" pitchFamily="18" charset="0"/>
              </a:rPr>
              <a:t> </a:t>
            </a:r>
            <a:r>
              <a:rPr kumimoji="0" lang="ru-RU" sz="1200" b="0" i="0" u="none" strike="noStrike" cap="none" normalizeH="0" baseline="0" dirty="0" smtClean="0">
                <a:ln>
                  <a:noFill/>
                </a:ln>
                <a:solidFill>
                  <a:srgbClr val="000000"/>
                </a:solidFill>
                <a:effectLst/>
                <a:ea typeface="Times New Roman" pitchFamily="18" charset="0"/>
              </a:rPr>
              <a:t>в  </a:t>
            </a:r>
            <a:r>
              <a:rPr kumimoji="0" lang="ru-RU" sz="1200" b="0" i="0" u="none" strike="noStrike" cap="none" normalizeH="0" baseline="0" dirty="0" smtClean="0">
                <a:ln>
                  <a:noFill/>
                </a:ln>
                <a:solidFill>
                  <a:srgbClr val="0070C0"/>
                </a:solidFill>
                <a:effectLst/>
                <a:ea typeface="Times New Roman" pitchFamily="18" charset="0"/>
                <a:hlinkClick r:id="rId5"/>
              </a:rPr>
              <a:t>Калуге</a:t>
            </a:r>
            <a:r>
              <a:rPr kumimoji="0" lang="ru-RU" sz="1200" b="0" i="0" u="none" strike="noStrike" cap="none" normalizeH="0" baseline="0" dirty="0" smtClean="0">
                <a:ln>
                  <a:noFill/>
                </a:ln>
                <a:solidFill>
                  <a:srgbClr val="0070C0"/>
                </a:solidFill>
                <a:effectLst/>
                <a:ea typeface="Times New Roman" pitchFamily="18" charset="0"/>
              </a:rPr>
              <a:t> </a:t>
            </a:r>
            <a:r>
              <a:rPr kumimoji="0" lang="ru-RU" sz="1200" b="0" i="0" u="none" strike="noStrike" cap="none" normalizeH="0" baseline="0" dirty="0" smtClean="0">
                <a:ln>
                  <a:noFill/>
                </a:ln>
                <a:solidFill>
                  <a:srgbClr val="000000"/>
                </a:solidFill>
                <a:effectLst/>
                <a:ea typeface="Times New Roman" pitchFamily="18" charset="0"/>
              </a:rPr>
              <a:t>проводятся научные молодежные Чтения памяти А.Л. Чижевского.</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1" i="1" u="none" strike="noStrike" cap="none" normalizeH="0" baseline="0" dirty="0" smtClean="0">
                <a:ln>
                  <a:noFill/>
                </a:ln>
                <a:solidFill>
                  <a:srgbClr val="C00000"/>
                </a:solidFill>
                <a:effectLst/>
                <a:ea typeface="Times New Roman" pitchFamily="18" charset="0"/>
              </a:rPr>
              <a:t>В 1995 г.</a:t>
            </a:r>
            <a:r>
              <a:rPr kumimoji="0" lang="ru-RU" sz="1200" b="0" i="0" u="none" strike="noStrike" cap="none" normalizeH="0" baseline="0" dirty="0" smtClean="0">
                <a:ln>
                  <a:noFill/>
                </a:ln>
                <a:solidFill>
                  <a:schemeClr val="tx1"/>
                </a:solidFill>
                <a:effectLst/>
                <a:ea typeface="Times New Roman" pitchFamily="18" charset="0"/>
              </a:rPr>
              <a:t> </a:t>
            </a:r>
            <a:r>
              <a:rPr kumimoji="0" lang="ru-RU" sz="1200" b="0" i="0" u="none" strike="noStrike" cap="none" normalizeH="0" baseline="0" dirty="0" smtClean="0">
                <a:ln>
                  <a:noFill/>
                </a:ln>
                <a:solidFill>
                  <a:srgbClr val="000000"/>
                </a:solidFill>
                <a:effectLst/>
                <a:ea typeface="Times New Roman" pitchFamily="18" charset="0"/>
              </a:rPr>
              <a:t>учреждена Лазерная Академия наук (ЛАН) им. А.Л.Чижевского.</a:t>
            </a:r>
            <a:endParaRPr kumimoji="0" lang="ru-RU" sz="1200" b="1" i="0" u="none" strike="noStrike" cap="none" normalizeH="0" baseline="0" dirty="0" smtClean="0">
              <a:ln>
                <a:noFill/>
              </a:ln>
              <a:solidFill>
                <a:srgbClr val="4F81BD"/>
              </a:solidFill>
              <a:effectLs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buClrTx/>
              <a:buSzTx/>
              <a:buFontTx/>
              <a:buNone/>
              <a:tabLst/>
            </a:pPr>
            <a:r>
              <a:rPr kumimoji="0" lang="ru-RU" sz="1200" b="1" i="0" u="none" strike="noStrike" cap="none" normalizeH="0" baseline="0" dirty="0" smtClean="0">
                <a:ln>
                  <a:noFill/>
                </a:ln>
                <a:solidFill>
                  <a:srgbClr val="000000"/>
                </a:solidFill>
                <a:effectLst/>
                <a:ea typeface="Times New Roman" pitchFamily="18" charset="0"/>
                <a:cs typeface="Times New Roman" pitchFamily="18" charset="0"/>
              </a:rPr>
              <a:t>НАГРАДЫ памяти А.Л.Чижевского</a:t>
            </a:r>
            <a:endParaRPr kumimoji="0" lang="ru-RU" sz="1200" b="1" i="0" u="none" strike="noStrike" cap="none" normalizeH="0" baseline="0" dirty="0" smtClean="0">
              <a:ln>
                <a:noFill/>
              </a:ln>
              <a:solidFill>
                <a:srgbClr val="4F81BD"/>
              </a:solidFill>
              <a:effectLs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C00000"/>
                </a:solidFill>
                <a:effectLst/>
                <a:ea typeface="Times New Roman" pitchFamily="18" charset="0"/>
              </a:rPr>
              <a:t>С 1995 г.</a:t>
            </a:r>
            <a:r>
              <a:rPr kumimoji="0" lang="ru-RU" sz="1200" b="0" i="0" u="none" strike="noStrike" cap="none" normalizeH="0" baseline="0" dirty="0" smtClean="0">
                <a:ln>
                  <a:noFill/>
                </a:ln>
                <a:solidFill>
                  <a:schemeClr val="tx1"/>
                </a:solidFill>
                <a:effectLst/>
                <a:ea typeface="Times New Roman" pitchFamily="18" charset="0"/>
              </a:rPr>
              <a:t> </a:t>
            </a:r>
            <a:r>
              <a:rPr kumimoji="0" lang="ru-RU" sz="1200" b="0" i="0" u="none" strike="noStrike" cap="none" normalizeH="0" baseline="0" dirty="0" smtClean="0">
                <a:ln>
                  <a:noFill/>
                </a:ln>
                <a:solidFill>
                  <a:srgbClr val="000000"/>
                </a:solidFill>
                <a:effectLst/>
                <a:ea typeface="Times New Roman" pitchFamily="18" charset="0"/>
              </a:rPr>
              <a:t>Правительством </a:t>
            </a:r>
            <a:r>
              <a:rPr kumimoji="0" lang="ru-RU" sz="1200" b="0" i="0" u="none" strike="noStrike" cap="none" normalizeH="0" baseline="0" dirty="0" smtClean="0">
                <a:ln>
                  <a:noFill/>
                </a:ln>
                <a:solidFill>
                  <a:srgbClr val="0070C0"/>
                </a:solidFill>
                <a:effectLst/>
                <a:ea typeface="Times New Roman" pitchFamily="18" charset="0"/>
                <a:hlinkClick r:id="rId7"/>
              </a:rPr>
              <a:t>Калужской области</a:t>
            </a:r>
            <a:r>
              <a:rPr kumimoji="0" lang="ru-RU" sz="1200" b="0" i="0" u="none" strike="noStrike" cap="none" normalizeH="0" baseline="0" dirty="0" smtClean="0">
                <a:ln>
                  <a:noFill/>
                </a:ln>
                <a:solidFill>
                  <a:srgbClr val="0070C0"/>
                </a:solidFill>
                <a:effectLst/>
                <a:ea typeface="Times New Roman" pitchFamily="18" charset="0"/>
              </a:rPr>
              <a:t> </a:t>
            </a:r>
            <a:r>
              <a:rPr kumimoji="0" lang="ru-RU" sz="1200" b="0" i="0" u="none" strike="noStrike" cap="none" normalizeH="0" baseline="0" dirty="0" smtClean="0">
                <a:ln>
                  <a:noFill/>
                </a:ln>
                <a:solidFill>
                  <a:srgbClr val="000000"/>
                </a:solidFill>
                <a:effectLst/>
                <a:ea typeface="Times New Roman" pitchFamily="18" charset="0"/>
              </a:rPr>
              <a:t>ежегодно присуждаются и вручаются премии и стипендии имени А.Л.Чижевского учащимся, студентам и аспирантам, ежегодно вручаемые с 1996</a:t>
            </a:r>
            <a:r>
              <a:rPr kumimoji="0" lang="ru-RU" sz="1200" b="0" i="0" u="none" strike="noStrike" cap="none" normalizeH="0" baseline="0" dirty="0" smtClean="0">
                <a:ln>
                  <a:noFill/>
                </a:ln>
                <a:solidFill>
                  <a:schemeClr val="tx1"/>
                </a:solidFill>
                <a:effectLst/>
                <a:ea typeface="Times New Roman" pitchFamily="18" charset="0"/>
              </a:rPr>
              <a:t> года</a:t>
            </a:r>
            <a:r>
              <a:rPr kumimoji="0" lang="ru-RU" sz="1200" b="0" i="0" u="none" strike="noStrike" cap="none" normalizeH="0" baseline="0" dirty="0" smtClean="0">
                <a:ln>
                  <a:noFill/>
                </a:ln>
                <a:solidFill>
                  <a:srgbClr val="000000"/>
                </a:solidFill>
                <a:effectLst/>
                <a:ea typeface="Times New Roman" pitchFamily="18" charset="0"/>
              </a:rPr>
              <a:t>.</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C00000"/>
                </a:solidFill>
                <a:effectLst/>
                <a:ea typeface="Times New Roman" pitchFamily="18" charset="0"/>
              </a:rPr>
              <a:t>С 1997 г.</a:t>
            </a:r>
            <a:r>
              <a:rPr kumimoji="0" lang="ru-RU" sz="1200" b="0" i="0" u="none" strike="noStrike" cap="none" normalizeH="0" baseline="0" dirty="0" smtClean="0">
                <a:ln>
                  <a:noFill/>
                </a:ln>
                <a:solidFill>
                  <a:schemeClr val="tx1"/>
                </a:solidFill>
                <a:effectLst/>
                <a:ea typeface="Times New Roman" pitchFamily="18" charset="0"/>
              </a:rPr>
              <a:t> </a:t>
            </a:r>
            <a:r>
              <a:rPr kumimoji="0" lang="ru-RU" sz="1200" b="0" i="0" u="none" strike="noStrike" cap="none" normalizeH="0" baseline="0" dirty="0" smtClean="0">
                <a:ln>
                  <a:noFill/>
                </a:ln>
                <a:solidFill>
                  <a:srgbClr val="000000"/>
                </a:solidFill>
                <a:effectLst/>
                <a:ea typeface="Times New Roman" pitchFamily="18" charset="0"/>
              </a:rPr>
              <a:t>ЛАН ежегодно присуждаются ученым премии и медали им. Чижевского.</a:t>
            </a:r>
            <a:endParaRPr kumimoji="0" lang="ru-RU" sz="1200" b="0" i="0" u="none" strike="noStrike" cap="none" normalizeH="0" baseline="0" dirty="0" smtClean="0">
              <a:ln>
                <a:noFill/>
              </a:ln>
              <a:solidFill>
                <a:schemeClr val="tx1"/>
              </a:solidFill>
              <a:effectLs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C00000"/>
                </a:solidFill>
                <a:effectLst/>
                <a:ea typeface="Times New Roman" pitchFamily="18" charset="0"/>
                <a:cs typeface="Arial" pitchFamily="34" charset="0"/>
              </a:rPr>
              <a:t>В ноябре 2013 года</a:t>
            </a:r>
            <a:r>
              <a:rPr kumimoji="0" lang="ru-RU" sz="1200" b="0" i="0" u="none" strike="noStrike" cap="none" normalizeH="0" baseline="0" dirty="0" smtClean="0">
                <a:ln>
                  <a:noFill/>
                </a:ln>
                <a:solidFill>
                  <a:srgbClr val="000000"/>
                </a:solidFill>
                <a:effectLst/>
                <a:ea typeface="Times New Roman" pitchFamily="18" charset="0"/>
                <a:cs typeface="Arial" pitchFamily="34" charset="0"/>
              </a:rPr>
              <a:t> учреждена </a:t>
            </a:r>
            <a:r>
              <a:rPr kumimoji="0" lang="ru-RU" sz="1200" b="0" i="0" u="none" strike="noStrike" cap="none" normalizeH="0" baseline="0" dirty="0" smtClean="0">
                <a:ln>
                  <a:noFill/>
                </a:ln>
                <a:solidFill>
                  <a:srgbClr val="0060B4"/>
                </a:solidFill>
                <a:effectLst/>
                <a:ea typeface="Times New Roman" pitchFamily="18" charset="0"/>
                <a:cs typeface="Arial" pitchFamily="34" charset="0"/>
                <a:hlinkClick r:id="rId8"/>
              </a:rPr>
              <a:t>Международная</a:t>
            </a:r>
            <a:r>
              <a:rPr kumimoji="0" lang="ru-RU" sz="1200" b="0" i="0" u="none" strike="noStrike" cap="none" normalizeH="0" baseline="0" dirty="0" smtClean="0">
                <a:ln>
                  <a:noFill/>
                </a:ln>
                <a:solidFill>
                  <a:srgbClr val="0060B4"/>
                </a:solidFill>
                <a:effectLst/>
                <a:ea typeface="Times New Roman" pitchFamily="18" charset="0"/>
                <a:cs typeface="MS Mincho" pitchFamily="49" charset="-128"/>
                <a:hlinkClick r:id="rId8"/>
              </a:rPr>
              <a:t> </a:t>
            </a:r>
            <a:r>
              <a:rPr kumimoji="0" lang="ru-RU" sz="1200" b="0" i="0" u="none" strike="noStrike" cap="none" normalizeH="0" baseline="0" dirty="0" smtClean="0">
                <a:ln>
                  <a:noFill/>
                </a:ln>
                <a:solidFill>
                  <a:srgbClr val="0060B4"/>
                </a:solidFill>
                <a:effectLst/>
                <a:ea typeface="Times New Roman" pitchFamily="18" charset="0"/>
                <a:hlinkClick r:id="rId8"/>
              </a:rPr>
              <a:t>медаль</a:t>
            </a:r>
            <a:r>
              <a:rPr kumimoji="0" lang="ru-RU" sz="1200" b="0" i="0" u="none" strike="noStrike" cap="none" normalizeH="0" baseline="0" dirty="0" smtClean="0">
                <a:ln>
                  <a:noFill/>
                </a:ln>
                <a:solidFill>
                  <a:srgbClr val="0060B4"/>
                </a:solidFill>
                <a:effectLst/>
                <a:ea typeface="Times New Roman" pitchFamily="18" charset="0"/>
                <a:cs typeface="MS Mincho" pitchFamily="49" charset="-128"/>
                <a:hlinkClick r:id="rId8"/>
              </a:rPr>
              <a:t> </a:t>
            </a:r>
            <a:r>
              <a:rPr kumimoji="0" lang="ru-RU" sz="1200" b="0" i="0" u="none" strike="noStrike" cap="none" normalizeH="0" baseline="0" dirty="0" smtClean="0">
                <a:ln>
                  <a:noFill/>
                </a:ln>
                <a:solidFill>
                  <a:srgbClr val="0060B4"/>
                </a:solidFill>
                <a:effectLst/>
                <a:ea typeface="Times New Roman" pitchFamily="18" charset="0"/>
                <a:hlinkClick r:id="rId8"/>
              </a:rPr>
              <a:t>А.</a:t>
            </a:r>
            <a:r>
              <a:rPr kumimoji="0" lang="ru-RU" sz="1200" b="0" i="0" u="none" strike="noStrike" cap="none" normalizeH="0" baseline="0" dirty="0" smtClean="0">
                <a:ln>
                  <a:noFill/>
                </a:ln>
                <a:solidFill>
                  <a:srgbClr val="0060B4"/>
                </a:solidFill>
                <a:effectLst/>
                <a:ea typeface="Times New Roman" pitchFamily="18" charset="0"/>
                <a:cs typeface="MS Mincho" pitchFamily="49" charset="-128"/>
                <a:hlinkClick r:id="rId8"/>
              </a:rPr>
              <a:t> </a:t>
            </a:r>
            <a:r>
              <a:rPr kumimoji="0" lang="ru-RU" sz="1200" b="0" i="0" u="none" strike="noStrike" cap="none" normalizeH="0" baseline="0" dirty="0" smtClean="0">
                <a:ln>
                  <a:noFill/>
                </a:ln>
                <a:solidFill>
                  <a:srgbClr val="0060B4"/>
                </a:solidFill>
                <a:effectLst/>
                <a:ea typeface="Times New Roman" pitchFamily="18" charset="0"/>
                <a:hlinkClick r:id="rId8"/>
              </a:rPr>
              <a:t>Л.</a:t>
            </a:r>
            <a:r>
              <a:rPr kumimoji="0" lang="ru-RU" sz="1200" b="0" i="0" u="none" strike="noStrike" cap="none" normalizeH="0" baseline="0" dirty="0" smtClean="0">
                <a:ln>
                  <a:noFill/>
                </a:ln>
                <a:solidFill>
                  <a:srgbClr val="0060B4"/>
                </a:solidFill>
                <a:effectLst/>
                <a:ea typeface="Times New Roman" pitchFamily="18" charset="0"/>
                <a:cs typeface="MS Mincho" pitchFamily="49" charset="-128"/>
                <a:hlinkClick r:id="rId8"/>
              </a:rPr>
              <a:t> </a:t>
            </a:r>
            <a:r>
              <a:rPr kumimoji="0" lang="ru-RU" sz="1200" b="0" i="0" u="none" strike="noStrike" cap="none" normalizeH="0" baseline="0" dirty="0" smtClean="0">
                <a:ln>
                  <a:noFill/>
                </a:ln>
                <a:solidFill>
                  <a:srgbClr val="0060B4"/>
                </a:solidFill>
                <a:effectLst/>
                <a:ea typeface="Times New Roman" pitchFamily="18" charset="0"/>
                <a:hlinkClick r:id="rId8"/>
              </a:rPr>
              <a:t>Чижевского</a:t>
            </a:r>
            <a:r>
              <a:rPr kumimoji="0" lang="ru-RU" sz="1200" b="0" i="0" u="none" strike="noStrike" cap="none" normalizeH="0" baseline="0" dirty="0" smtClean="0">
                <a:ln>
                  <a:noFill/>
                </a:ln>
                <a:solidFill>
                  <a:srgbClr val="000000"/>
                </a:solidFill>
                <a:effectLst/>
                <a:ea typeface="Times New Roman" pitchFamily="18" charset="0"/>
                <a:cs typeface="Arial" pitchFamily="34" charset="0"/>
              </a:rPr>
              <a:t>, которая ежегодно вручается в Бельгии молодым ученым во время Международной недели </a:t>
            </a:r>
            <a:r>
              <a:rPr kumimoji="0" lang="ru-RU" sz="1200" b="0" i="0" u="none" strike="noStrike" cap="none" normalizeH="0" baseline="0" dirty="0" smtClean="0">
                <a:ln>
                  <a:noFill/>
                </a:ln>
                <a:solidFill>
                  <a:srgbClr val="0060B4"/>
                </a:solidFill>
                <a:effectLst/>
                <a:ea typeface="Times New Roman" pitchFamily="18" charset="0"/>
                <a:cs typeface="Arial" pitchFamily="34" charset="0"/>
                <a:hlinkClick r:id="rId9" tooltip="Космическая погода"/>
              </a:rPr>
              <a:t>космической</a:t>
            </a:r>
            <a:r>
              <a:rPr kumimoji="0" lang="ru-RU" sz="1200" b="0" i="0" u="none" strike="noStrike" cap="none" normalizeH="0" baseline="0" dirty="0" smtClean="0">
                <a:ln>
                  <a:noFill/>
                </a:ln>
                <a:solidFill>
                  <a:srgbClr val="0060B4"/>
                </a:solidFill>
                <a:effectLst/>
                <a:ea typeface="Times New Roman" pitchFamily="18" charset="0"/>
                <a:cs typeface="MS Mincho" pitchFamily="49" charset="-128"/>
                <a:hlinkClick r:id="rId9" tooltip="Космическая погода"/>
              </a:rPr>
              <a:t> </a:t>
            </a:r>
            <a:r>
              <a:rPr kumimoji="0" lang="ru-RU" sz="1200" b="0" i="0" u="none" strike="noStrike" cap="none" normalizeH="0" baseline="0" dirty="0" smtClean="0">
                <a:ln>
                  <a:noFill/>
                </a:ln>
                <a:solidFill>
                  <a:srgbClr val="0060B4"/>
                </a:solidFill>
                <a:effectLst/>
                <a:ea typeface="Times New Roman" pitchFamily="18" charset="0"/>
                <a:hlinkClick r:id="rId9" tooltip="Космическая погода"/>
              </a:rPr>
              <a:t>погоды</a:t>
            </a:r>
            <a:r>
              <a:rPr kumimoji="0" lang="ru-RU" sz="1200" b="0" i="0" u="none" strike="noStrike" cap="none" normalizeH="0" baseline="0" dirty="0" smtClean="0">
                <a:ln>
                  <a:noFill/>
                </a:ln>
                <a:solidFill>
                  <a:srgbClr val="000000"/>
                </a:solidFill>
                <a:effectLst/>
                <a:ea typeface="Times New Roman" pitchFamily="18" charset="0"/>
                <a:cs typeface="Arial" pitchFamily="34" charset="0"/>
              </a:rPr>
              <a:t>.</a:t>
            </a:r>
            <a:endParaRPr kumimoji="0" lang="ru-RU" sz="1200" b="0" i="0" u="none" strike="noStrike" cap="none" normalizeH="0" baseline="0" dirty="0" smtClean="0">
              <a:ln>
                <a:noFill/>
              </a:ln>
              <a:solidFill>
                <a:schemeClr val="tx1"/>
              </a:solidFill>
              <a:effectLst/>
            </a:endParaRPr>
          </a:p>
        </p:txBody>
      </p:sp>
      <p:sp>
        <p:nvSpPr>
          <p:cNvPr id="11272" name="Rectangle 8"/>
          <p:cNvSpPr>
            <a:spLocks noChangeArrowheads="1"/>
          </p:cNvSpPr>
          <p:nvPr/>
        </p:nvSpPr>
        <p:spPr bwMode="auto">
          <a:xfrm>
            <a:off x="179512" y="2757488"/>
            <a:ext cx="8784976" cy="959197"/>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ea typeface="Times New Roman" pitchFamily="18" charset="0"/>
                <a:cs typeface="Times New Roman" pitchFamily="18" charset="0"/>
              </a:rPr>
              <a:t>МОНЕТЫ</a:t>
            </a:r>
            <a:endParaRPr kumimoji="0" lang="ru-RU" sz="1200" b="1" i="0" u="none" strike="noStrike" cap="none" normalizeH="0" baseline="0" dirty="0" smtClean="0">
              <a:ln>
                <a:noFill/>
              </a:ln>
              <a:solidFill>
                <a:srgbClr val="4F81BD"/>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C00000"/>
                </a:solidFill>
                <a:effectLst/>
                <a:latin typeface="Calibri" pitchFamily="34" charset="0"/>
                <a:ea typeface="Times New Roman" pitchFamily="18" charset="0"/>
              </a:rPr>
              <a:t>В 1997 году</a:t>
            </a:r>
            <a:r>
              <a:rPr kumimoji="0" lang="ru-RU" sz="1200" b="0" i="0" u="none" strike="noStrike" cap="none" normalizeH="0" baseline="0" dirty="0" smtClean="0">
                <a:ln>
                  <a:noFill/>
                </a:ln>
                <a:solidFill>
                  <a:schemeClr val="tx1"/>
                </a:solidFill>
                <a:effectLst/>
                <a:latin typeface="Calibri" pitchFamily="34" charset="0"/>
                <a:ea typeface="Times New Roman" pitchFamily="18" charset="0"/>
              </a:rPr>
              <a:t> </a:t>
            </a:r>
            <a:r>
              <a:rPr kumimoji="0" lang="ru-RU" sz="1200" b="0" i="0" u="none" strike="noStrike" cap="none" normalizeH="0" baseline="0" dirty="0" err="1" smtClean="0">
                <a:ln>
                  <a:noFill/>
                </a:ln>
                <a:solidFill>
                  <a:srgbClr val="000000"/>
                </a:solidFill>
                <a:effectLst/>
                <a:latin typeface="Calibri" pitchFamily="34" charset="0"/>
                <a:ea typeface="Times New Roman" pitchFamily="18" charset="0"/>
              </a:rPr>
              <a:t>ЦентроБанк</a:t>
            </a:r>
            <a:r>
              <a:rPr kumimoji="0" lang="ru-RU" sz="1200" b="0" i="0" u="none" strike="noStrike" cap="none" normalizeH="0" baseline="0" dirty="0" smtClean="0">
                <a:ln>
                  <a:noFill/>
                </a:ln>
                <a:solidFill>
                  <a:srgbClr val="000000"/>
                </a:solidFill>
                <a:effectLst/>
                <a:latin typeface="Calibri" pitchFamily="34" charset="0"/>
                <a:ea typeface="Times New Roman" pitchFamily="18" charset="0"/>
              </a:rPr>
              <a:t> РФ выпустил </a:t>
            </a:r>
            <a:r>
              <a:rPr kumimoji="0" lang="ru-RU" sz="1200" b="0" i="0" u="none" strike="noStrike" cap="none" normalizeH="0" baseline="0" dirty="0" smtClean="0">
                <a:ln>
                  <a:noFill/>
                </a:ln>
                <a:solidFill>
                  <a:srgbClr val="5F5DB7"/>
                </a:solidFill>
                <a:effectLst/>
                <a:latin typeface="Calibri" pitchFamily="34" charset="0"/>
                <a:ea typeface="Times New Roman" pitchFamily="18" charset="0"/>
                <a:hlinkClick r:id="rId10"/>
              </a:rPr>
              <a:t>серебряную монету номиналом 2 рубля, посвящённую 100-летию со дня рождения Чижевского.</a:t>
            </a:r>
            <a:endParaRPr kumimoji="0" lang="ru-RU" sz="13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11273" name="Rectangle 9"/>
          <p:cNvSpPr>
            <a:spLocks noChangeArrowheads="1"/>
          </p:cNvSpPr>
          <p:nvPr/>
        </p:nvSpPr>
        <p:spPr bwMode="auto">
          <a:xfrm>
            <a:off x="2483768" y="3318470"/>
            <a:ext cx="6408712" cy="3205965"/>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ru-RU" sz="1000" b="1" i="0" u="none" strike="noStrike" cap="none" normalizeH="0" baseline="0" dirty="0" smtClean="0">
                <a:ln>
                  <a:noFill/>
                </a:ln>
                <a:effectLst/>
                <a:latin typeface="Calibri" pitchFamily="34" charset="0"/>
                <a:ea typeface="Times New Roman" pitchFamily="18" charset="0"/>
                <a:cs typeface="Arial" pitchFamily="34" charset="0"/>
              </a:rPr>
              <a:t>АВЕРС</a:t>
            </a:r>
            <a:endParaRPr kumimoji="0" lang="ru-RU" sz="1000" b="1" i="0" u="none" strike="noStrike" cap="none" normalizeH="0" baseline="0" dirty="0" smtClean="0">
              <a:ln>
                <a:noFill/>
              </a:ln>
              <a:effectLst/>
              <a:latin typeface="Cambria"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000" i="0" u="none" strike="noStrike" cap="none" normalizeH="0" baseline="0" dirty="0" smtClean="0">
                <a:ln>
                  <a:noFill/>
                </a:ln>
                <a:effectLst/>
                <a:ea typeface="Times New Roman" pitchFamily="18" charset="0"/>
                <a:cs typeface="Arial" pitchFamily="34" charset="0"/>
              </a:rPr>
              <a:t>Изображение двуглавого орла (художник И. </a:t>
            </a:r>
            <a:r>
              <a:rPr kumimoji="0" lang="ru-RU" sz="1000" i="0" u="none" strike="noStrike" cap="none" normalizeH="0" baseline="0" dirty="0" err="1" smtClean="0">
                <a:ln>
                  <a:noFill/>
                </a:ln>
                <a:effectLst/>
                <a:ea typeface="Times New Roman" pitchFamily="18" charset="0"/>
                <a:cs typeface="Arial" pitchFamily="34" charset="0"/>
              </a:rPr>
              <a:t>Билибин</a:t>
            </a:r>
            <a:r>
              <a:rPr kumimoji="0" lang="ru-RU" sz="1000" i="0" u="none" strike="noStrike" cap="none" normalizeH="0" baseline="0" dirty="0" smtClean="0">
                <a:ln>
                  <a:noFill/>
                </a:ln>
                <a:effectLst/>
                <a:ea typeface="Times New Roman" pitchFamily="18" charset="0"/>
                <a:cs typeface="Arial" pitchFamily="34" charset="0"/>
              </a:rPr>
              <a:t>), по кругу надписи: вверху — «ДВА РУБЛЯ 1997 г.», внизу — «Банк России». В нижней части — обозначение металла, проба сплава, содержание драгоценного металла в чистоте и товарный знак монетного двора.</a:t>
            </a:r>
            <a:endParaRPr kumimoji="0" lang="ru-RU" sz="1000" i="0" u="none" strike="noStrike" cap="none" normalizeH="0" baseline="0" dirty="0" smtClean="0">
              <a:ln>
                <a:noFill/>
              </a:ln>
              <a:effectLs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buClrTx/>
              <a:buSzTx/>
              <a:buFontTx/>
              <a:buNone/>
              <a:tabLst/>
            </a:pPr>
            <a:r>
              <a:rPr kumimoji="0" lang="ru-RU" sz="1000" b="1" i="0" u="none" strike="noStrike" cap="none" normalizeH="0" baseline="0" dirty="0" smtClean="0">
                <a:ln>
                  <a:noFill/>
                </a:ln>
                <a:effectLst/>
                <a:ea typeface="Times New Roman" pitchFamily="18" charset="0"/>
                <a:cs typeface="Arial" pitchFamily="34" charset="0"/>
              </a:rPr>
              <a:t>РЕВЕРС</a:t>
            </a:r>
            <a:endParaRPr kumimoji="0" lang="ru-RU" sz="1000" b="1" i="0" u="none" strike="noStrike" cap="none" normalizeH="0" baseline="0" dirty="0" smtClean="0">
              <a:ln>
                <a:noFill/>
              </a:ln>
              <a:effectLs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i="0" u="none" strike="noStrike" cap="none" normalizeH="0" baseline="0" dirty="0" smtClean="0">
                <a:ln>
                  <a:noFill/>
                </a:ln>
                <a:effectLst/>
                <a:ea typeface="Times New Roman" pitchFamily="18" charset="0"/>
                <a:cs typeface="Arial" pitchFamily="34" charset="0"/>
              </a:rPr>
              <a:t>Портрет А.Л. Чижевского. На втором плане — изображения созвездия Водолей (астрологического символа февраля), солнца в момент затмения, звездной галактики и человека, стоящего под деревом. В нижней части монеты под надписью: «А.Л. Чижевский» и датами «1897-1964» — изображения лиры, листа бумаги, кисти и пера, указывающие на разносторонние дарования А.Л. Чижевского.</a:t>
            </a:r>
            <a:endParaRPr kumimoji="0" lang="ru-RU" sz="1000" i="0" u="none" strike="noStrike" cap="none" normalizeH="0" baseline="0" dirty="0" smtClean="0">
              <a:ln>
                <a:noFill/>
              </a:ln>
              <a:effectLs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i="0" u="none" strike="noStrike" cap="none" normalizeH="0" baseline="0" dirty="0" smtClean="0">
                <a:ln>
                  <a:noFill/>
                </a:ln>
                <a:effectLst/>
                <a:ea typeface="Times New Roman" pitchFamily="18" charset="0"/>
                <a:cs typeface="Calibri" pitchFamily="34" charset="0"/>
              </a:rPr>
              <a:t>Номинал – 2 рубля Год выпуска – 1997 </a:t>
            </a:r>
            <a:endParaRPr kumimoji="0" lang="ru-RU" sz="1000" i="0" u="none" strike="noStrike" cap="none" normalizeH="0" baseline="0" dirty="0" smtClean="0">
              <a:ln>
                <a:noFill/>
              </a:ln>
              <a:effectLs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i="0" u="none" strike="noStrike" cap="none" normalizeH="0" baseline="0" dirty="0" smtClean="0">
                <a:ln>
                  <a:noFill/>
                </a:ln>
                <a:effectLst/>
                <a:ea typeface="Times New Roman" pitchFamily="18" charset="0"/>
                <a:cs typeface="Calibri" pitchFamily="34" charset="0"/>
              </a:rPr>
              <a:t>Серия: Выдающиеся личности России </a:t>
            </a:r>
            <a:endParaRPr kumimoji="0" lang="ru-RU" sz="1000" i="0" u="none" strike="noStrike" cap="none" normalizeH="0" baseline="0" dirty="0" smtClean="0">
              <a:ln>
                <a:noFill/>
              </a:ln>
              <a:effectLs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i="0" u="none" strike="noStrike" cap="none" normalizeH="0" baseline="0" dirty="0" smtClean="0">
                <a:ln>
                  <a:noFill/>
                </a:ln>
                <a:effectLst/>
                <a:ea typeface="Times New Roman" pitchFamily="18" charset="0"/>
                <a:cs typeface="Calibri" pitchFamily="34" charset="0"/>
              </a:rPr>
              <a:t>100-летие со дня рождения А.Л. Чижевского Тираж – 10000 шт. </a:t>
            </a:r>
            <a:endParaRPr kumimoji="0" lang="ru-RU" sz="1000" i="0" u="none" strike="noStrike" cap="none" normalizeH="0" baseline="0" dirty="0" smtClean="0">
              <a:ln>
                <a:noFill/>
              </a:ln>
              <a:effectLst/>
              <a:ea typeface="Times New Roman" pitchFamily="18" charset="0"/>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000" i="0" u="none" strike="noStrike" cap="none" normalizeH="0" baseline="0" dirty="0" smtClean="0">
                <a:ln>
                  <a:noFill/>
                </a:ln>
                <a:effectLst/>
                <a:ea typeface="Times New Roman" pitchFamily="18" charset="0"/>
                <a:cs typeface="Calibri" pitchFamily="34" charset="0"/>
              </a:rPr>
              <a:t>Масса монеты 15,87 грамм Чистого серебра 7,78 грамм </a:t>
            </a:r>
            <a:endParaRPr kumimoji="0" lang="ru-RU" sz="1000" i="0" u="none" strike="noStrike" cap="none" normalizeH="0" baseline="0" dirty="0" smtClean="0">
              <a:ln>
                <a:noFill/>
              </a:ln>
              <a:effectLst/>
              <a:ea typeface="Times New Roman" pitchFamily="18" charset="0"/>
            </a:endParaRPr>
          </a:p>
          <a:p>
            <a:pPr marL="0" marR="0" lvl="0" indent="0" algn="just" defTabSz="914400" rtl="0" eaLnBrk="0" fontAlgn="base" latinLnBrk="0" hangingPunct="0">
              <a:lnSpc>
                <a:spcPct val="100000"/>
              </a:lnSpc>
              <a:spcBef>
                <a:spcPct val="0"/>
              </a:spcBef>
              <a:buClrTx/>
              <a:buSzTx/>
              <a:buFontTx/>
              <a:buNone/>
              <a:tabLst/>
            </a:pPr>
            <a:r>
              <a:rPr kumimoji="0" lang="ru-RU" sz="1000" b="1" i="0" u="none" strike="noStrike" cap="none" normalizeH="0" baseline="0" dirty="0" smtClean="0">
                <a:ln>
                  <a:noFill/>
                </a:ln>
                <a:effectLst/>
                <a:ea typeface="Times New Roman" pitchFamily="18" charset="0"/>
                <a:cs typeface="Arial" pitchFamily="34" charset="0"/>
              </a:rPr>
              <a:t>АВТОРЫ</a:t>
            </a:r>
            <a:endParaRPr kumimoji="0" lang="ru-RU" sz="1000" b="1" i="0" u="none" strike="noStrike" cap="none" normalizeH="0" baseline="0" dirty="0" smtClean="0">
              <a:ln>
                <a:noFill/>
              </a:ln>
              <a:effectLs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i="0" u="none" strike="noStrike" cap="none" normalizeH="0" baseline="0" dirty="0" smtClean="0">
                <a:ln>
                  <a:noFill/>
                </a:ln>
                <a:effectLst/>
                <a:ea typeface="Times New Roman" pitchFamily="18" charset="0"/>
                <a:cs typeface="Arial" pitchFamily="34" charset="0"/>
              </a:rPr>
              <a:t>Художник: А.А. </a:t>
            </a:r>
            <a:r>
              <a:rPr kumimoji="0" lang="ru-RU" sz="1000" i="0" u="none" strike="noStrike" cap="none" normalizeH="0" baseline="0" dirty="0" err="1" smtClean="0">
                <a:ln>
                  <a:noFill/>
                </a:ln>
                <a:effectLst/>
                <a:ea typeface="Times New Roman" pitchFamily="18" charset="0"/>
                <a:cs typeface="Arial" pitchFamily="34" charset="0"/>
              </a:rPr>
              <a:t>Колодкин</a:t>
            </a:r>
            <a:r>
              <a:rPr kumimoji="0" lang="ru-RU" sz="1000" i="0" u="none" strike="noStrike" cap="none" normalizeH="0" baseline="0" dirty="0" smtClean="0">
                <a:ln>
                  <a:noFill/>
                </a:ln>
                <a:effectLst/>
                <a:ea typeface="Times New Roman" pitchFamily="18" charset="0"/>
                <a:cs typeface="Arial" pitchFamily="34" charset="0"/>
              </a:rPr>
              <a:t>.</a:t>
            </a:r>
            <a:endParaRPr kumimoji="0" lang="ru-RU" sz="1000" i="0" u="none" strike="noStrike" cap="none" normalizeH="0" baseline="0" dirty="0" smtClean="0">
              <a:ln>
                <a:noFill/>
              </a:ln>
              <a:effectLs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i="0" u="none" strike="noStrike" cap="none" normalizeH="0" baseline="0" dirty="0" smtClean="0">
                <a:ln>
                  <a:noFill/>
                </a:ln>
                <a:effectLst/>
                <a:ea typeface="Times New Roman" pitchFamily="18" charset="0"/>
                <a:cs typeface="Arial" pitchFamily="34" charset="0"/>
              </a:rPr>
              <a:t>Скульпторы: А.С. Хазов, А.А. </a:t>
            </a:r>
            <a:r>
              <a:rPr kumimoji="0" lang="ru-RU" sz="1000" i="0" u="none" strike="noStrike" cap="none" normalizeH="0" baseline="0" dirty="0" err="1" smtClean="0">
                <a:ln>
                  <a:noFill/>
                </a:ln>
                <a:effectLst/>
                <a:ea typeface="Times New Roman" pitchFamily="18" charset="0"/>
                <a:cs typeface="Arial" pitchFamily="34" charset="0"/>
              </a:rPr>
              <a:t>Колодкин</a:t>
            </a:r>
            <a:r>
              <a:rPr kumimoji="0" lang="ru-RU" sz="1000" i="0" u="none" strike="noStrike" cap="none" normalizeH="0" baseline="0" dirty="0" smtClean="0">
                <a:ln>
                  <a:noFill/>
                </a:ln>
                <a:effectLst/>
                <a:ea typeface="Times New Roman" pitchFamily="18" charset="0"/>
                <a:cs typeface="Arial" pitchFamily="34" charset="0"/>
              </a:rPr>
              <a:t>.</a:t>
            </a:r>
            <a:endParaRPr kumimoji="0" lang="ru-RU" sz="1000" i="0" u="none" strike="noStrike" cap="none" normalizeH="0" baseline="0" dirty="0" smtClean="0">
              <a:ln>
                <a:noFill/>
              </a:ln>
              <a:effectLs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i="0" u="none" strike="noStrike" cap="none" normalizeH="0" baseline="0" dirty="0" smtClean="0">
                <a:ln>
                  <a:noFill/>
                </a:ln>
                <a:effectLst/>
                <a:ea typeface="Times New Roman" pitchFamily="18" charset="0"/>
                <a:cs typeface="Arial" pitchFamily="34" charset="0"/>
              </a:rPr>
              <a:t>Чеканка: Московский монетный двор (ММД).</a:t>
            </a:r>
            <a:endParaRPr kumimoji="0" lang="ru-RU" sz="1000" i="0" u="none" strike="noStrike" cap="none" normalizeH="0" baseline="0" dirty="0" smtClean="0">
              <a:ln>
                <a:noFill/>
              </a:ln>
              <a:effectLst/>
              <a:ea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i="0" u="none" strike="noStrike" cap="none" normalizeH="0" baseline="0" dirty="0" smtClean="0">
                <a:ln>
                  <a:noFill/>
                </a:ln>
                <a:effectLst/>
                <a:ea typeface="Times New Roman" pitchFamily="18" charset="0"/>
                <a:cs typeface="Arial" pitchFamily="34" charset="0"/>
              </a:rPr>
              <a:t>Оформление гурта: 195 рифлений.</a:t>
            </a:r>
            <a:endParaRPr kumimoji="0" lang="ru-RU" sz="1000" i="0" u="none" strike="noStrike" cap="none" normalizeH="0" baseline="0" dirty="0" smtClean="0">
              <a:ln>
                <a:noFill/>
              </a:ln>
              <a:effectLst/>
            </a:endParaRPr>
          </a:p>
        </p:txBody>
      </p:sp>
    </p:spTree>
  </p:cSld>
  <p:clrMapOvr>
    <a:masterClrMapping/>
  </p:clrMapOvr>
  <p:transition>
    <p:cover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7oom.ru/powerpoint/abstraktnye-fony-dlya-prezentacii-volny-11.jpg"/>
          <p:cNvPicPr>
            <a:picLocks noGrp="1" noChangeAspect="1" noChangeArrowheads="1"/>
          </p:cNvPicPr>
          <p:nvPr>
            <p:ph idx="1"/>
          </p:nvPr>
        </p:nvPicPr>
        <p:blipFill>
          <a:blip r:embed="rId2" cstate="print"/>
          <a:srcRect b="3401"/>
          <a:stretch>
            <a:fillRect/>
          </a:stretch>
        </p:blipFill>
        <p:spPr bwMode="auto">
          <a:xfrm>
            <a:off x="0" y="0"/>
            <a:ext cx="9144000" cy="6858000"/>
          </a:xfrm>
          <a:prstGeom prst="rect">
            <a:avLst/>
          </a:prstGeom>
          <a:noFill/>
        </p:spPr>
      </p:pic>
      <p:sp>
        <p:nvSpPr>
          <p:cNvPr id="6" name="Прямоугольник 5"/>
          <p:cNvSpPr/>
          <p:nvPr/>
        </p:nvSpPr>
        <p:spPr>
          <a:xfrm>
            <a:off x="251520" y="2828836"/>
            <a:ext cx="6606480" cy="523220"/>
          </a:xfrm>
          <a:prstGeom prst="rect">
            <a:avLst/>
          </a:prstGeom>
        </p:spPr>
        <p:txBody>
          <a:bodyPr wrap="square">
            <a:spAutoFit/>
          </a:bodyPr>
          <a:lstStyle/>
          <a:p>
            <a:pPr lvl="0" algn="just" fontAlgn="base">
              <a:spcBef>
                <a:spcPct val="0"/>
              </a:spcBef>
              <a:spcAft>
                <a:spcPct val="0"/>
              </a:spcAft>
            </a:pPr>
            <a:endParaRPr lang="ru-RU" sz="2800" dirty="0" smtClean="0">
              <a:latin typeface="Arial" pitchFamily="34" charset="0"/>
            </a:endParaRPr>
          </a:p>
        </p:txBody>
      </p:sp>
      <p:pic>
        <p:nvPicPr>
          <p:cNvPr id="7" name="Рисунок 346" descr="http://jhorosho.ru/wp-content/uploads/2012/12/DSC_5355-.jpg"/>
          <p:cNvPicPr>
            <a:picLocks noChangeAspect="1" noChangeArrowheads="1"/>
          </p:cNvPicPr>
          <p:nvPr/>
        </p:nvPicPr>
        <p:blipFill>
          <a:blip r:embed="rId3" cstate="print"/>
          <a:srcRect/>
          <a:stretch>
            <a:fillRect/>
          </a:stretch>
        </p:blipFill>
        <p:spPr bwMode="auto">
          <a:xfrm>
            <a:off x="6300192" y="548680"/>
            <a:ext cx="2592288" cy="1872208"/>
          </a:xfrm>
          <a:prstGeom prst="rect">
            <a:avLst/>
          </a:prstGeom>
          <a:noFill/>
        </p:spPr>
      </p:pic>
      <p:sp>
        <p:nvSpPr>
          <p:cNvPr id="8" name="Прямоугольник 7"/>
          <p:cNvSpPr/>
          <p:nvPr/>
        </p:nvSpPr>
        <p:spPr>
          <a:xfrm>
            <a:off x="179512" y="260648"/>
            <a:ext cx="8784976" cy="461665"/>
          </a:xfrm>
          <a:prstGeom prst="rect">
            <a:avLst/>
          </a:prstGeom>
        </p:spPr>
        <p:txBody>
          <a:bodyPr wrap="square">
            <a:spAutoFit/>
          </a:bodyPr>
          <a:lstStyle/>
          <a:p>
            <a:pPr lvl="0" algn="just" eaLnBrk="0" fontAlgn="base" hangingPunct="0">
              <a:spcBef>
                <a:spcPct val="0"/>
              </a:spcBef>
              <a:spcAft>
                <a:spcPts val="600"/>
              </a:spcAft>
            </a:pPr>
            <a:r>
              <a:rPr lang="ru-RU" sz="1200" b="1" i="1" dirty="0" smtClean="0">
                <a:solidFill>
                  <a:srgbClr val="C00000"/>
                </a:solidFill>
                <a:ea typeface="Times New Roman" pitchFamily="18" charset="0"/>
                <a:cs typeface="Arial" pitchFamily="34" charset="0"/>
              </a:rPr>
              <a:t>В 2011 году</a:t>
            </a:r>
            <a:r>
              <a:rPr lang="ru-RU" sz="1200" dirty="0" smtClean="0">
                <a:solidFill>
                  <a:srgbClr val="000000"/>
                </a:solidFill>
                <a:ea typeface="Times New Roman" pitchFamily="18" charset="0"/>
                <a:cs typeface="Arial" pitchFamily="34" charset="0"/>
              </a:rPr>
              <a:t> Аэрофлот ввел в эксплуатацию самолет А320 производства компании </a:t>
            </a:r>
            <a:r>
              <a:rPr lang="en-US" sz="1200" dirty="0" smtClean="0">
                <a:solidFill>
                  <a:srgbClr val="000000"/>
                </a:solidFill>
                <a:ea typeface="Times New Roman" pitchFamily="18" charset="0"/>
                <a:cs typeface="Arial" pitchFamily="34" charset="0"/>
              </a:rPr>
              <a:t>Airbus</a:t>
            </a:r>
            <a:r>
              <a:rPr lang="ru-RU" sz="1200" dirty="0" smtClean="0">
                <a:solidFill>
                  <a:srgbClr val="000000"/>
                </a:solidFill>
                <a:ea typeface="Times New Roman" pitchFamily="18" charset="0"/>
                <a:cs typeface="Arial" pitchFamily="34" charset="0"/>
              </a:rPr>
              <a:t>, которому присвоил имя </a:t>
            </a:r>
            <a:r>
              <a:rPr lang="ru-RU" sz="1200" dirty="0" smtClean="0">
                <a:solidFill>
                  <a:srgbClr val="0060B4"/>
                </a:solidFill>
                <a:ea typeface="Times New Roman" pitchFamily="18" charset="0"/>
                <a:cs typeface="Arial" pitchFamily="34" charset="0"/>
                <a:hlinkClick r:id="rId4"/>
              </a:rPr>
              <a:t>Александр</a:t>
            </a:r>
            <a:r>
              <a:rPr lang="ru-RU" sz="1200" dirty="0" smtClean="0">
                <a:solidFill>
                  <a:srgbClr val="0060B4"/>
                </a:solidFill>
                <a:ea typeface="Times New Roman" pitchFamily="18" charset="0"/>
                <a:cs typeface="MS Mincho" pitchFamily="49" charset="-128"/>
                <a:hlinkClick r:id="rId4"/>
              </a:rPr>
              <a:t> </a:t>
            </a:r>
            <a:r>
              <a:rPr lang="ru-RU" sz="1200" dirty="0" smtClean="0">
                <a:solidFill>
                  <a:srgbClr val="0060B4"/>
                </a:solidFill>
                <a:ea typeface="Times New Roman" pitchFamily="18" charset="0"/>
                <a:hlinkClick r:id="rId4"/>
              </a:rPr>
              <a:t>Чижевский.</a:t>
            </a:r>
            <a:endParaRPr lang="ru-RU" dirty="0" smtClean="0">
              <a:latin typeface="Arial" pitchFamily="34" charset="0"/>
              <a:ea typeface="Times New Roman" pitchFamily="18" charset="0"/>
            </a:endParaRPr>
          </a:p>
        </p:txBody>
      </p:sp>
      <p:sp>
        <p:nvSpPr>
          <p:cNvPr id="9" name="Прямоугольник 8"/>
          <p:cNvSpPr/>
          <p:nvPr/>
        </p:nvSpPr>
        <p:spPr>
          <a:xfrm>
            <a:off x="179512" y="764704"/>
            <a:ext cx="5904656" cy="461665"/>
          </a:xfrm>
          <a:prstGeom prst="rect">
            <a:avLst/>
          </a:prstGeom>
        </p:spPr>
        <p:txBody>
          <a:bodyPr wrap="square">
            <a:spAutoFit/>
          </a:bodyPr>
          <a:lstStyle/>
          <a:p>
            <a:pPr algn="just" eaLnBrk="0" fontAlgn="base" hangingPunct="0">
              <a:spcBef>
                <a:spcPct val="0"/>
              </a:spcBef>
              <a:spcAft>
                <a:spcPct val="0"/>
              </a:spcAft>
            </a:pPr>
            <a:r>
              <a:rPr lang="ru-RU" sz="1200" b="1" i="1" dirty="0" smtClean="0">
                <a:solidFill>
                  <a:srgbClr val="C00000"/>
                </a:solidFill>
                <a:ea typeface="Times New Roman" pitchFamily="18" charset="0"/>
                <a:cs typeface="Arial" pitchFamily="34" charset="0"/>
              </a:rPr>
              <a:t>20 декабря 2012 года</a:t>
            </a:r>
            <a:r>
              <a:rPr lang="ru-RU" sz="1200" dirty="0" smtClean="0">
                <a:solidFill>
                  <a:srgbClr val="000000"/>
                </a:solidFill>
                <a:ea typeface="Times New Roman" pitchFamily="18" charset="0"/>
                <a:cs typeface="Arial" pitchFamily="34" charset="0"/>
              </a:rPr>
              <a:t> у здания </a:t>
            </a:r>
            <a:r>
              <a:rPr lang="ru-RU" sz="1200" dirty="0" smtClean="0">
                <a:solidFill>
                  <a:srgbClr val="000000"/>
                </a:solidFill>
                <a:ea typeface="Times New Roman" pitchFamily="18" charset="0"/>
                <a:cs typeface="Calibri" pitchFamily="34" charset="0"/>
              </a:rPr>
              <a:t>Калужского государственного университета им. К.Э. Циолковского</a:t>
            </a:r>
            <a:r>
              <a:rPr lang="ru-RU" sz="1200" dirty="0" smtClean="0">
                <a:solidFill>
                  <a:srgbClr val="000000"/>
                </a:solidFill>
                <a:ea typeface="Times New Roman" pitchFamily="18" charset="0"/>
                <a:cs typeface="Arial" pitchFamily="34" charset="0"/>
              </a:rPr>
              <a:t> </a:t>
            </a:r>
            <a:r>
              <a:rPr lang="ru-RU" sz="1200" dirty="0" smtClean="0">
                <a:solidFill>
                  <a:srgbClr val="000000"/>
                </a:solidFill>
                <a:ea typeface="Times New Roman" pitchFamily="18" charset="0"/>
                <a:cs typeface="Calibri" pitchFamily="34" charset="0"/>
              </a:rPr>
              <a:t>в натуральную величину</a:t>
            </a:r>
            <a:r>
              <a:rPr lang="ru-RU" sz="1200" dirty="0" smtClean="0">
                <a:solidFill>
                  <a:srgbClr val="000000"/>
                </a:solidFill>
                <a:ea typeface="Times New Roman" pitchFamily="18" charset="0"/>
                <a:cs typeface="Arial" pitchFamily="34" charset="0"/>
              </a:rPr>
              <a:t> установлен памятник А. Л. Чижевскому</a:t>
            </a:r>
            <a:r>
              <a:rPr lang="ru-RU" sz="1200" dirty="0" smtClean="0">
                <a:solidFill>
                  <a:srgbClr val="0060B4"/>
                </a:solidFill>
                <a:ea typeface="Times New Roman" pitchFamily="18" charset="0"/>
                <a:cs typeface="Arial" pitchFamily="34" charset="0"/>
                <a:hlinkClick r:id="rId5"/>
              </a:rPr>
              <a:t>[18]</a:t>
            </a:r>
            <a:r>
              <a:rPr lang="ru-RU" sz="1200" dirty="0" smtClean="0">
                <a:solidFill>
                  <a:srgbClr val="000000"/>
                </a:solidFill>
                <a:ea typeface="Times New Roman" pitchFamily="18" charset="0"/>
                <a:cs typeface="Arial" pitchFamily="34" charset="0"/>
              </a:rPr>
              <a:t>.</a:t>
            </a:r>
            <a:endParaRPr lang="ru-RU" sz="1200" dirty="0" smtClean="0"/>
          </a:p>
        </p:txBody>
      </p:sp>
      <p:sp>
        <p:nvSpPr>
          <p:cNvPr id="15" name="Прямоугольник 14"/>
          <p:cNvSpPr/>
          <p:nvPr/>
        </p:nvSpPr>
        <p:spPr>
          <a:xfrm>
            <a:off x="2771800" y="1484784"/>
            <a:ext cx="3528392" cy="677108"/>
          </a:xfrm>
          <a:prstGeom prst="rect">
            <a:avLst/>
          </a:prstGeom>
        </p:spPr>
        <p:txBody>
          <a:bodyPr wrap="square">
            <a:spAutoFit/>
          </a:bodyPr>
          <a:lstStyle/>
          <a:p>
            <a:r>
              <a:rPr lang="ru-RU" sz="1000" b="1" dirty="0" smtClean="0">
                <a:latin typeface="Arial" pitchFamily="34" charset="0"/>
                <a:cs typeface="Arial" pitchFamily="34" charset="0"/>
              </a:rPr>
              <a:t>Скульптура А.Л. Чижевскому</a:t>
            </a:r>
            <a:r>
              <a:rPr lang="ru-RU" sz="1000" dirty="0" smtClean="0">
                <a:latin typeface="Arial" pitchFamily="34" charset="0"/>
                <a:cs typeface="Arial" pitchFamily="34" charset="0"/>
              </a:rPr>
              <a:t> </a:t>
            </a:r>
          </a:p>
          <a:p>
            <a:r>
              <a:rPr lang="ru-RU" sz="1000" i="1" dirty="0" err="1" smtClean="0">
                <a:latin typeface="Arial" pitchFamily="34" charset="0"/>
                <a:cs typeface="Arial" pitchFamily="34" charset="0"/>
              </a:rPr>
              <a:t>ск</a:t>
            </a:r>
            <a:r>
              <a:rPr lang="ru-RU" sz="1000" i="1" dirty="0" smtClean="0">
                <a:latin typeface="Arial" pitchFamily="34" charset="0"/>
                <a:cs typeface="Arial" pitchFamily="34" charset="0"/>
              </a:rPr>
              <a:t>. Максим </a:t>
            </a:r>
            <a:r>
              <a:rPr lang="ru-RU" sz="1000" i="1" dirty="0" err="1" smtClean="0">
                <a:latin typeface="Arial" pitchFamily="34" charset="0"/>
                <a:cs typeface="Arial" pitchFamily="34" charset="0"/>
              </a:rPr>
              <a:t>Малашенко</a:t>
            </a:r>
            <a:r>
              <a:rPr lang="ru-RU" sz="1000" i="1" dirty="0" smtClean="0">
                <a:latin typeface="Arial" pitchFamily="34" charset="0"/>
                <a:cs typeface="Arial" pitchFamily="34" charset="0"/>
              </a:rPr>
              <a:t>, </a:t>
            </a:r>
          </a:p>
          <a:p>
            <a:r>
              <a:rPr lang="ru-RU" sz="1000" i="1" dirty="0" smtClean="0">
                <a:latin typeface="Arial" pitchFamily="34" charset="0"/>
                <a:cs typeface="Arial" pitchFamily="34" charset="0"/>
              </a:rPr>
              <a:t>чл. Московского союза художников России, г. Калуга.</a:t>
            </a:r>
            <a:r>
              <a:rPr lang="ru-RU" sz="1000" dirty="0" smtClean="0">
                <a:latin typeface="Arial" pitchFamily="34" charset="0"/>
                <a:cs typeface="Arial" pitchFamily="34" charset="0"/>
              </a:rPr>
              <a:t> </a:t>
            </a:r>
          </a:p>
          <a:p>
            <a:endParaRPr lang="ru-RU" sz="800" dirty="0" smtClean="0"/>
          </a:p>
        </p:txBody>
      </p:sp>
      <p:sp>
        <p:nvSpPr>
          <p:cNvPr id="24" name="Прямоугольник 23"/>
          <p:cNvSpPr/>
          <p:nvPr/>
        </p:nvSpPr>
        <p:spPr>
          <a:xfrm>
            <a:off x="251520" y="5157192"/>
            <a:ext cx="8568952" cy="1384995"/>
          </a:xfrm>
          <a:prstGeom prst="rect">
            <a:avLst/>
          </a:prstGeom>
        </p:spPr>
        <p:txBody>
          <a:bodyPr wrap="square">
            <a:spAutoFit/>
          </a:bodyPr>
          <a:lstStyle/>
          <a:p>
            <a:pPr algn="ctr"/>
            <a:r>
              <a:rPr lang="ru-RU" sz="1200" dirty="0" smtClean="0"/>
              <a:t>Жизнь и деятельность А.Л.Чижевского – прекрасный образец служения науке и своей стране; пример для тех, кто стремится к познанию мира и освоению лучших образцов мировой культуры.</a:t>
            </a:r>
          </a:p>
          <a:p>
            <a:pPr algn="ctr"/>
            <a:r>
              <a:rPr lang="ru-RU" sz="1200" dirty="0" smtClean="0"/>
              <a:t> </a:t>
            </a:r>
          </a:p>
          <a:p>
            <a:r>
              <a:rPr lang="ru-RU" sz="1200" b="1" dirty="0" smtClean="0"/>
              <a:t> </a:t>
            </a:r>
            <a:endParaRPr lang="ru-RU" sz="1200" dirty="0" smtClean="0"/>
          </a:p>
          <a:p>
            <a:pPr algn="ctr"/>
            <a:r>
              <a:rPr lang="ru-RU" sz="1200" b="1" dirty="0" smtClean="0"/>
              <a:t>ОБРАЗ А.Л. ЧИЖЕВСКОГО ВСЕГДА БУДЕТ ВЫСОКИМ ПРИМЕРОМ ДЛЯ НОВЫХ ПОКОЛЕНИЙ ЕСТЕСТВОИСПЫТАТЕЛЕЙ.</a:t>
            </a:r>
            <a:endParaRPr lang="ru-RU" sz="1200" dirty="0" smtClean="0"/>
          </a:p>
          <a:p>
            <a:pPr algn="ctr"/>
            <a:r>
              <a:rPr lang="ru-RU" sz="1200" b="1" dirty="0" smtClean="0"/>
              <a:t> </a:t>
            </a:r>
            <a:endParaRPr lang="ru-RU" sz="1200" dirty="0" smtClean="0"/>
          </a:p>
          <a:p>
            <a:pPr algn="ctr"/>
            <a:r>
              <a:rPr lang="ru-RU" sz="1200" b="1" dirty="0" smtClean="0"/>
              <a:t>И ДЕЛА, И ИМЯ ЕГО БЕССМЕРТНЫ.</a:t>
            </a:r>
            <a:endParaRPr lang="ru-RU" sz="1200" dirty="0"/>
          </a:p>
        </p:txBody>
      </p:sp>
      <p:pic>
        <p:nvPicPr>
          <p:cNvPr id="25" name="Рисунок 24" descr="http://www.vest-news.ru/files/article_images/2014/02/06/57484_14257.jpg"/>
          <p:cNvPicPr/>
          <p:nvPr/>
        </p:nvPicPr>
        <p:blipFill>
          <a:blip r:embed="rId6" cstate="print"/>
          <a:srcRect/>
          <a:stretch>
            <a:fillRect/>
          </a:stretch>
        </p:blipFill>
        <p:spPr bwMode="auto">
          <a:xfrm>
            <a:off x="251520" y="1844824"/>
            <a:ext cx="2232248" cy="2880320"/>
          </a:xfrm>
          <a:prstGeom prst="rect">
            <a:avLst/>
          </a:prstGeom>
          <a:noFill/>
          <a:ln w="9525">
            <a:noFill/>
            <a:miter lim="800000"/>
            <a:headEnd/>
            <a:tailEnd/>
          </a:ln>
        </p:spPr>
      </p:pic>
      <p:sp>
        <p:nvSpPr>
          <p:cNvPr id="26" name="Прямоугольник 25"/>
          <p:cNvSpPr/>
          <p:nvPr/>
        </p:nvSpPr>
        <p:spPr>
          <a:xfrm>
            <a:off x="2627784" y="4077073"/>
            <a:ext cx="4230216" cy="246221"/>
          </a:xfrm>
          <a:prstGeom prst="rect">
            <a:avLst/>
          </a:prstGeom>
        </p:spPr>
        <p:txBody>
          <a:bodyPr wrap="square">
            <a:spAutoFit/>
          </a:bodyPr>
          <a:lstStyle/>
          <a:p>
            <a:r>
              <a:rPr lang="ru-RU" sz="1000" b="1" dirty="0" smtClean="0">
                <a:latin typeface="Arial" pitchFamily="34" charset="0"/>
                <a:cs typeface="Arial" pitchFamily="34" charset="0"/>
              </a:rPr>
              <a:t>Портрет А.Л. Чижевского.</a:t>
            </a:r>
            <a:r>
              <a:rPr lang="ru-RU" sz="1000" dirty="0" smtClean="0">
                <a:latin typeface="Arial" pitchFamily="34" charset="0"/>
                <a:cs typeface="Arial" pitchFamily="34" charset="0"/>
              </a:rPr>
              <a:t> 1997 г. Художник Виктор </a:t>
            </a:r>
            <a:r>
              <a:rPr lang="ru-RU" sz="1000" dirty="0" err="1" smtClean="0">
                <a:latin typeface="Arial" pitchFamily="34" charset="0"/>
                <a:cs typeface="Arial" pitchFamily="34" charset="0"/>
              </a:rPr>
              <a:t>Бускин</a:t>
            </a:r>
            <a:r>
              <a:rPr lang="ru-RU" sz="1000" dirty="0" smtClean="0">
                <a:latin typeface="Arial" pitchFamily="34" charset="0"/>
                <a:cs typeface="Arial" pitchFamily="34" charset="0"/>
              </a:rPr>
              <a:t>. </a:t>
            </a:r>
            <a:endParaRPr lang="ru-RU" sz="1000" dirty="0">
              <a:latin typeface="Arial" pitchFamily="34" charset="0"/>
              <a:cs typeface="Arial" pitchFamily="34" charset="0"/>
            </a:endParaRPr>
          </a:p>
        </p:txBody>
      </p:sp>
    </p:spTree>
  </p:cSld>
  <p:clrMapOvr>
    <a:masterClrMapping/>
  </p:clrMapOvr>
  <p:transition>
    <p:cover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7oom.ru/powerpoint/abstraktnye-fony-dlya-prezentacii-volny-11.jpg"/>
          <p:cNvPicPr>
            <a:picLocks noGrp="1" noChangeAspect="1" noChangeArrowheads="1"/>
          </p:cNvPicPr>
          <p:nvPr>
            <p:ph idx="1"/>
          </p:nvPr>
        </p:nvPicPr>
        <p:blipFill>
          <a:blip r:embed="rId2" cstate="print"/>
          <a:srcRect b="3401"/>
          <a:stretch>
            <a:fillRect/>
          </a:stretch>
        </p:blipFill>
        <p:spPr bwMode="auto">
          <a:xfrm>
            <a:off x="0" y="0"/>
            <a:ext cx="9144000" cy="6858000"/>
          </a:xfrm>
          <a:prstGeom prst="rect">
            <a:avLst/>
          </a:prstGeom>
          <a:noFill/>
        </p:spPr>
      </p:pic>
      <p:sp>
        <p:nvSpPr>
          <p:cNvPr id="9217" name="Rectangle 1"/>
          <p:cNvSpPr>
            <a:spLocks noChangeArrowheads="1"/>
          </p:cNvSpPr>
          <p:nvPr/>
        </p:nvSpPr>
        <p:spPr bwMode="auto">
          <a:xfrm>
            <a:off x="251520" y="661557"/>
            <a:ext cx="864096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Cambria" pitchFamily="18" charset="0"/>
                <a:ea typeface="Times New Roman" pitchFamily="18" charset="0"/>
                <a:cs typeface="Tahoma" pitchFamily="34" charset="0"/>
              </a:rPr>
              <a:t>ИСТОЧНИКИ:</a:t>
            </a:r>
          </a:p>
          <a:p>
            <a:pPr marL="0" marR="0" lvl="0" indent="0" algn="ctr" defTabSz="914400" rtl="0" eaLnBrk="1" fontAlgn="base" latinLnBrk="0" hangingPunct="1">
              <a:lnSpc>
                <a:spcPct val="100000"/>
              </a:lnSpc>
              <a:spcBef>
                <a:spcPct val="0"/>
              </a:spcBef>
              <a:spcAft>
                <a:spcPct val="0"/>
              </a:spcAft>
              <a:buClrTx/>
              <a:buSzTx/>
              <a:buFontTx/>
              <a:buNone/>
              <a:tabLst/>
            </a:pPr>
            <a:endParaRPr lang="ru-RU" sz="1200" dirty="0" smtClean="0">
              <a:solidFill>
                <a:srgbClr val="000000"/>
              </a:solidFill>
              <a:ea typeface="Times New Roman" pitchFamily="18"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ea typeface="Times New Roman" pitchFamily="18" charset="0"/>
              <a:cs typeface="Tahoma" pitchFamily="34" charset="0"/>
            </a:endParaRPr>
          </a:p>
          <a:p>
            <a:pPr marL="0" marR="0" lvl="0" indent="0" algn="ctr" defTabSz="914400" rtl="0" eaLnBrk="1" fontAlgn="base" latinLnBrk="0" hangingPunct="1">
              <a:lnSpc>
                <a:spcPct val="100000"/>
              </a:lnSpc>
              <a:spcAft>
                <a:spcPts val="60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Tahoma" pitchFamily="34" charset="0"/>
              </a:rPr>
              <a:t> </a:t>
            </a:r>
            <a:r>
              <a:rPr kumimoji="0" lang="ru-RU" sz="1200" b="0" i="0" u="none" strike="noStrike" cap="none" normalizeH="0" baseline="0" dirty="0" smtClean="0">
                <a:ln>
                  <a:noFill/>
                </a:ln>
                <a:solidFill>
                  <a:srgbClr val="000000"/>
                </a:solidFill>
                <a:effectLst/>
                <a:ea typeface="Times New Roman" pitchFamily="18" charset="0"/>
                <a:cs typeface="Tahoma" pitchFamily="34" charset="0"/>
                <a:hlinkClick r:id="rId3"/>
              </a:rPr>
              <a:t>http://iomn.net</a:t>
            </a:r>
            <a:endParaRPr kumimoji="0" lang="ru-RU" sz="1200" b="0" i="0" u="none" strike="noStrike" cap="none" normalizeH="0" baseline="0" dirty="0" smtClean="0">
              <a:ln>
                <a:noFill/>
              </a:ln>
              <a:solidFill>
                <a:srgbClr val="000000"/>
              </a:solidFill>
              <a:effectLst/>
              <a:ea typeface="Times New Roman" pitchFamily="18" charset="0"/>
              <a:cs typeface="Tahoma" pitchFamily="34" charset="0"/>
            </a:endParaRPr>
          </a:p>
          <a:p>
            <a:pPr marL="0" marR="0" lvl="0" indent="0" algn="ctr" defTabSz="914400" rtl="0" eaLnBrk="1" fontAlgn="base" latinLnBrk="0" hangingPunct="1">
              <a:lnSpc>
                <a:spcPct val="100000"/>
              </a:lnSpc>
              <a:spcAft>
                <a:spcPts val="60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Tahoma" pitchFamily="34" charset="0"/>
                <a:hlinkClick r:id="rId4"/>
              </a:rPr>
              <a:t>http://ru.wikipedia.org</a:t>
            </a:r>
            <a:endParaRPr kumimoji="0" lang="ru-RU" sz="1200" b="0" i="0" u="none" strike="noStrike" cap="none" normalizeH="0" baseline="0" dirty="0" smtClean="0">
              <a:ln>
                <a:noFill/>
              </a:ln>
              <a:solidFill>
                <a:srgbClr val="000000"/>
              </a:solidFill>
              <a:effectLst/>
              <a:ea typeface="Times New Roman" pitchFamily="18" charset="0"/>
              <a:cs typeface="Tahoma" pitchFamily="34" charset="0"/>
            </a:endParaRPr>
          </a:p>
          <a:p>
            <a:pPr marL="0" marR="0" lvl="0" indent="0" algn="ctr" defTabSz="914400" rtl="0" eaLnBrk="1" fontAlgn="base" latinLnBrk="0" hangingPunct="1">
              <a:lnSpc>
                <a:spcPct val="100000"/>
              </a:lnSpc>
              <a:spcAft>
                <a:spcPts val="60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Tahoma" pitchFamily="34" charset="0"/>
                <a:hlinkClick r:id="rId5"/>
              </a:rPr>
              <a:t>http://chizhevskiy.ru</a:t>
            </a:r>
            <a:endParaRPr kumimoji="0" lang="ru-RU" sz="1200" b="0" i="0" u="none" strike="noStrike" cap="none" normalizeH="0" baseline="0" dirty="0" smtClean="0">
              <a:ln>
                <a:noFill/>
              </a:ln>
              <a:solidFill>
                <a:srgbClr val="000000"/>
              </a:solidFill>
              <a:effectLst/>
              <a:ea typeface="Times New Roman" pitchFamily="18" charset="0"/>
              <a:cs typeface="Tahoma" pitchFamily="34" charset="0"/>
            </a:endParaRPr>
          </a:p>
          <a:p>
            <a:pPr algn="ctr">
              <a:spcAft>
                <a:spcPts val="600"/>
              </a:spcAft>
            </a:pPr>
            <a:r>
              <a:rPr lang="ru-RU" sz="1200" b="1" u="sng" dirty="0" smtClean="0">
                <a:hlinkClick r:id="rId6"/>
              </a:rPr>
              <a:t>http://www.peoples.ru/science/biology/chizhevskiy/</a:t>
            </a:r>
            <a:endParaRPr lang="ru-RU" sz="1200" dirty="0" smtClean="0"/>
          </a:p>
          <a:p>
            <a:pPr algn="ctr">
              <a:spcAft>
                <a:spcPts val="600"/>
              </a:spcAft>
            </a:pPr>
            <a:r>
              <a:rPr lang="ru-RU" sz="1200" b="1" u="sng" dirty="0" smtClean="0">
                <a:hlinkClick r:id="rId7"/>
              </a:rPr>
              <a:t>https://youtu.be/tm01pl3vsW0</a:t>
            </a:r>
            <a:endParaRPr lang="ru-RU" sz="1200" dirty="0" smtClean="0"/>
          </a:p>
          <a:p>
            <a:pPr algn="ctr">
              <a:spcAft>
                <a:spcPts val="600"/>
              </a:spcAft>
            </a:pPr>
            <a:r>
              <a:rPr lang="ru-RU" sz="1200" b="1" u="sng" dirty="0" smtClean="0">
                <a:hlinkClick r:id="rId8"/>
              </a:rPr>
              <a:t>http://smilekaluga.ru/visit/dom-muzey-a-l-chizhevskogo/</a:t>
            </a:r>
            <a:endParaRPr lang="ru-RU" sz="1200" dirty="0" smtClean="0"/>
          </a:p>
          <a:p>
            <a:pPr algn="ctr">
              <a:spcAft>
                <a:spcPts val="600"/>
              </a:spcAft>
            </a:pPr>
            <a:r>
              <a:rPr lang="ru-RU" sz="1200" dirty="0" smtClean="0"/>
              <a:t> </a:t>
            </a:r>
          </a:p>
          <a:p>
            <a:pPr algn="ctr">
              <a:spcAft>
                <a:spcPts val="600"/>
              </a:spcAft>
            </a:pPr>
            <a:r>
              <a:rPr lang="ru-RU" sz="1200" dirty="0" smtClean="0"/>
              <a:t>Фото картин А.Л.Чижевского взяты со страниц сайта</a:t>
            </a:r>
          </a:p>
          <a:p>
            <a:pPr algn="ctr">
              <a:spcAft>
                <a:spcPts val="600"/>
              </a:spcAft>
            </a:pPr>
            <a:r>
              <a:rPr lang="ru-RU" sz="1200" b="1" u="sng" dirty="0" smtClean="0">
                <a:hlinkClick r:id="rId9"/>
              </a:rPr>
              <a:t>http://www.xwx.ru/kartini.htm</a:t>
            </a:r>
            <a:endParaRPr lang="ru-RU" sz="1200" dirty="0" smtClean="0"/>
          </a:p>
          <a:p>
            <a:pPr algn="ctr">
              <a:spcAft>
                <a:spcPts val="600"/>
              </a:spcAft>
            </a:pPr>
            <a:r>
              <a:rPr lang="ru-RU" sz="1200" b="1" dirty="0" smtClean="0"/>
              <a:t> </a:t>
            </a:r>
            <a:endParaRPr lang="ru-RU" sz="1200" dirty="0" smtClean="0"/>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ea typeface="Times New Roman" pitchFamily="18" charset="0"/>
              <a:cs typeface="Tahom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cover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http://7oom.ru/powerpoint/abstraktnye-fony-dlya-prezentacii-volny-11.jpg"/>
          <p:cNvPicPr>
            <a:picLocks noGrp="1" noChangeAspect="1" noChangeArrowheads="1"/>
          </p:cNvPicPr>
          <p:nvPr>
            <p:ph idx="1"/>
          </p:nvPr>
        </p:nvPicPr>
        <p:blipFill>
          <a:blip r:embed="rId2" cstate="print"/>
          <a:srcRect b="3401"/>
          <a:stretch>
            <a:fillRect/>
          </a:stretch>
        </p:blipFill>
        <p:spPr bwMode="auto">
          <a:xfrm>
            <a:off x="0" y="0"/>
            <a:ext cx="9144000" cy="6858000"/>
          </a:xfrm>
          <a:prstGeom prst="rect">
            <a:avLst/>
          </a:prstGeom>
          <a:noFill/>
        </p:spPr>
      </p:pic>
      <p:sp>
        <p:nvSpPr>
          <p:cNvPr id="76801" name="Rectangle 1"/>
          <p:cNvSpPr>
            <a:spLocks noChangeArrowheads="1"/>
          </p:cNvSpPr>
          <p:nvPr/>
        </p:nvSpPr>
        <p:spPr bwMode="auto">
          <a:xfrm>
            <a:off x="323528" y="1102537"/>
            <a:ext cx="8568952"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2060"/>
                </a:solidFill>
                <a:effectLst/>
                <a:latin typeface="+mj-lt"/>
                <a:ea typeface="Times New Roman" pitchFamily="18" charset="0"/>
                <a:cs typeface="Times New Roman" pitchFamily="18" charset="0"/>
              </a:rPr>
              <a:t>БИБЛИОТЕКА</a:t>
            </a:r>
          </a:p>
          <a:p>
            <a:pPr marL="0" marR="0" lvl="0" indent="0" algn="ctr" defTabSz="914400" rtl="0" eaLnBrk="1" fontAlgn="base" latinLnBrk="0" hangingPunct="1">
              <a:lnSpc>
                <a:spcPct val="100000"/>
              </a:lnSpc>
              <a:spcBef>
                <a:spcPct val="0"/>
              </a:spcBef>
              <a:spcAft>
                <a:spcPct val="0"/>
              </a:spcAft>
              <a:buClrTx/>
              <a:buSzTx/>
              <a:buFontTx/>
              <a:buNone/>
              <a:tabLst/>
            </a:pPr>
            <a:endParaRPr lang="ru-RU" sz="1600" dirty="0" smtClean="0">
              <a:solidFill>
                <a:srgbClr val="002060"/>
              </a:solidFill>
              <a:latin typeface="+mj-lt"/>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ru-RU" sz="1600" dirty="0" smtClean="0">
                <a:solidFill>
                  <a:srgbClr val="002060"/>
                </a:solidFill>
                <a:latin typeface="+mj-lt"/>
                <a:ea typeface="Times New Roman" pitchFamily="18" charset="0"/>
                <a:cs typeface="Times New Roman" pitchFamily="18" charset="0"/>
              </a:rPr>
              <a:t>Учреждения образования «</a:t>
            </a:r>
            <a:r>
              <a:rPr lang="ru-RU" sz="1600" dirty="0" err="1" smtClean="0">
                <a:solidFill>
                  <a:srgbClr val="002060"/>
                </a:solidFill>
                <a:latin typeface="+mj-lt"/>
                <a:ea typeface="Times New Roman" pitchFamily="18" charset="0"/>
                <a:cs typeface="Times New Roman" pitchFamily="18" charset="0"/>
              </a:rPr>
              <a:t>Мозырский</a:t>
            </a:r>
            <a:r>
              <a:rPr lang="ru-RU" sz="1600" dirty="0" smtClean="0">
                <a:solidFill>
                  <a:srgbClr val="002060"/>
                </a:solidFill>
                <a:latin typeface="+mj-lt"/>
                <a:ea typeface="Times New Roman" pitchFamily="18" charset="0"/>
                <a:cs typeface="Times New Roman" pitchFamily="18" charset="0"/>
              </a:rPr>
              <a:t> государственный педагогический университет </a:t>
            </a:r>
          </a:p>
          <a:p>
            <a:pPr marL="0" marR="0" lvl="0" indent="0" algn="ctr" defTabSz="914400" rtl="0" eaLnBrk="1" fontAlgn="base" latinLnBrk="0" hangingPunct="1">
              <a:lnSpc>
                <a:spcPct val="100000"/>
              </a:lnSpc>
              <a:spcBef>
                <a:spcPct val="0"/>
              </a:spcBef>
              <a:spcAft>
                <a:spcPct val="0"/>
              </a:spcAft>
              <a:buClrTx/>
              <a:buSzTx/>
              <a:buFontTx/>
              <a:buNone/>
              <a:tabLst/>
            </a:pPr>
            <a:r>
              <a:rPr lang="ru-RU" sz="1600" dirty="0" smtClean="0">
                <a:solidFill>
                  <a:srgbClr val="002060"/>
                </a:solidFill>
                <a:latin typeface="+mj-lt"/>
                <a:ea typeface="Times New Roman" pitchFamily="18" charset="0"/>
                <a:cs typeface="Times New Roman" pitchFamily="18" charset="0"/>
              </a:rPr>
              <a:t>имени </a:t>
            </a:r>
            <a:r>
              <a:rPr lang="ru-RU" sz="1600" dirty="0" err="1" smtClean="0">
                <a:solidFill>
                  <a:srgbClr val="002060"/>
                </a:solidFill>
                <a:latin typeface="+mj-lt"/>
                <a:ea typeface="Times New Roman" pitchFamily="18" charset="0"/>
                <a:cs typeface="Times New Roman" pitchFamily="18" charset="0"/>
              </a:rPr>
              <a:t>И.П.Шамякина</a:t>
            </a:r>
            <a:r>
              <a:rPr lang="ru-RU" sz="1600" dirty="0" smtClean="0">
                <a:solidFill>
                  <a:srgbClr val="002060"/>
                </a:solidFill>
                <a:latin typeface="+mj-lt"/>
                <a:ea typeface="Times New Roman" pitchFamily="18" charset="0"/>
                <a:cs typeface="Times New Roman" pitchFamily="18" charset="0"/>
              </a:rPr>
              <a:t>»</a:t>
            </a:r>
            <a:endParaRPr kumimoji="0" lang="ru-RU" sz="1600" b="0" i="0" u="none" strike="noStrike" cap="none" normalizeH="0" baseline="0" dirty="0" smtClean="0">
              <a:ln>
                <a:noFill/>
              </a:ln>
              <a:solidFill>
                <a:srgbClr val="002060"/>
              </a:solidFill>
              <a:effectLst/>
              <a:latin typeface="+mj-l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1" i="0" u="sng" strike="noStrike" cap="none" normalizeH="0" baseline="0" dirty="0" smtClean="0">
              <a:ln>
                <a:noFill/>
              </a:ln>
              <a:solidFill>
                <a:srgbClr val="002060"/>
              </a:solidFill>
              <a:effectLst/>
              <a:latin typeface="+mj-lt"/>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600" b="1" u="sng" dirty="0" smtClean="0">
              <a:solidFill>
                <a:srgbClr val="002060"/>
              </a:solidFill>
              <a:latin typeface="+mj-lt"/>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600" b="1" i="0" u="sng" strike="noStrike" cap="none" normalizeH="0" baseline="0" dirty="0" smtClean="0">
              <a:ln>
                <a:noFill/>
              </a:ln>
              <a:solidFill>
                <a:srgbClr val="002060"/>
              </a:solidFill>
              <a:effectLst/>
              <a:latin typeface="+mj-lt"/>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ru-RU" sz="1600" b="1" i="0" u="sng" strike="noStrike" cap="none" normalizeH="0" baseline="0" dirty="0" smtClean="0">
                <a:ln>
                  <a:noFill/>
                </a:ln>
                <a:solidFill>
                  <a:srgbClr val="002060"/>
                </a:solidFill>
                <a:effectLst/>
                <a:latin typeface="+mj-lt"/>
                <a:ea typeface="Times New Roman" pitchFamily="18" charset="0"/>
                <a:cs typeface="Times New Roman" pitchFamily="18" charset="0"/>
              </a:rPr>
              <a:t>Работает</a:t>
            </a:r>
            <a:r>
              <a:rPr kumimoji="0" lang="ru-RU" sz="1600" b="0" i="0" u="none" strike="noStrike" cap="none" normalizeH="0" baseline="0" dirty="0" smtClean="0">
                <a:ln>
                  <a:noFill/>
                </a:ln>
                <a:solidFill>
                  <a:srgbClr val="002060"/>
                </a:solidFill>
                <a:effectLst/>
                <a:latin typeface="+mj-lt"/>
                <a:ea typeface="Times New Roman" pitchFamily="18" charset="0"/>
                <a:cs typeface="Times New Roman" pitchFamily="18" charset="0"/>
              </a:rPr>
              <a:t> с 8.30 до 17.30</a:t>
            </a:r>
            <a:endParaRPr kumimoji="0" lang="ru-RU" sz="1600" b="0" i="0" u="none" strike="noStrike" cap="none" normalizeH="0" baseline="0" dirty="0" smtClean="0">
              <a:ln>
                <a:noFill/>
              </a:ln>
              <a:solidFill>
                <a:srgbClr val="002060"/>
              </a:solidFill>
              <a:effectLst/>
              <a:latin typeface="+mj-lt"/>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ru-RU" sz="1600" b="1" i="0" u="sng" strike="noStrike" cap="none" normalizeH="0" baseline="0" dirty="0" smtClean="0">
                <a:ln>
                  <a:noFill/>
                </a:ln>
                <a:solidFill>
                  <a:srgbClr val="002060"/>
                </a:solidFill>
                <a:effectLst/>
                <a:latin typeface="+mj-lt"/>
                <a:ea typeface="Times New Roman" pitchFamily="18" charset="0"/>
                <a:cs typeface="Times New Roman" pitchFamily="18" charset="0"/>
              </a:rPr>
              <a:t>Выходной</a:t>
            </a:r>
            <a:r>
              <a:rPr kumimoji="0" lang="ru-RU" sz="1600" b="0" i="0" u="none" strike="noStrike" cap="none" normalizeH="0" baseline="0" dirty="0" smtClean="0">
                <a:ln>
                  <a:noFill/>
                </a:ln>
                <a:solidFill>
                  <a:srgbClr val="002060"/>
                </a:solidFill>
                <a:effectLst/>
                <a:latin typeface="+mj-lt"/>
                <a:ea typeface="Times New Roman" pitchFamily="18" charset="0"/>
                <a:cs typeface="Times New Roman" pitchFamily="18" charset="0"/>
              </a:rPr>
              <a:t> – суббота, воскресенье</a:t>
            </a:r>
            <a:endParaRPr kumimoji="0" lang="ru-RU" sz="1600" b="0" i="0" u="none" strike="noStrike" cap="none" normalizeH="0" baseline="0" dirty="0" smtClean="0">
              <a:ln>
                <a:noFill/>
              </a:ln>
              <a:solidFill>
                <a:srgbClr val="002060"/>
              </a:solidFill>
              <a:effectLst/>
              <a:latin typeface="+mj-lt"/>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ru-RU" sz="1600" b="1" i="0" u="sng" strike="noStrike" cap="none" normalizeH="0" baseline="0" dirty="0" smtClean="0">
                <a:ln>
                  <a:noFill/>
                </a:ln>
                <a:solidFill>
                  <a:srgbClr val="002060"/>
                </a:solidFill>
                <a:effectLst/>
                <a:latin typeface="+mj-lt"/>
                <a:ea typeface="Times New Roman" pitchFamily="18" charset="0"/>
                <a:cs typeface="Times New Roman" pitchFamily="18" charset="0"/>
              </a:rPr>
              <a:t>Санитарный день</a:t>
            </a:r>
            <a:r>
              <a:rPr kumimoji="0" lang="ru-RU" sz="1600" b="0" i="0" u="none" strike="noStrike" cap="none" normalizeH="0" baseline="0" dirty="0" smtClean="0">
                <a:ln>
                  <a:noFill/>
                </a:ln>
                <a:solidFill>
                  <a:srgbClr val="002060"/>
                </a:solidFill>
                <a:effectLst/>
                <a:latin typeface="+mj-lt"/>
                <a:ea typeface="Times New Roman" pitchFamily="18" charset="0"/>
                <a:cs typeface="Times New Roman" pitchFamily="18" charset="0"/>
              </a:rPr>
              <a:t> – последняя пятница каждого месяца</a:t>
            </a:r>
            <a:endParaRPr kumimoji="0" lang="ru-RU" sz="1600" b="0" i="0" u="none" strike="noStrike" cap="none" normalizeH="0" baseline="0" dirty="0" smtClean="0">
              <a:ln>
                <a:noFill/>
              </a:ln>
              <a:solidFill>
                <a:srgbClr val="002060"/>
              </a:solidFill>
              <a:effectLst/>
              <a:latin typeface="+mj-lt"/>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ru-RU" sz="1600" b="1" i="0" u="sng" strike="noStrike" cap="none" normalizeH="0" baseline="0" dirty="0" smtClean="0">
                <a:ln>
                  <a:noFill/>
                </a:ln>
                <a:solidFill>
                  <a:srgbClr val="002060"/>
                </a:solidFill>
                <a:effectLst/>
                <a:latin typeface="+mj-lt"/>
                <a:ea typeface="Times New Roman" pitchFamily="18" charset="0"/>
                <a:cs typeface="Times New Roman" pitchFamily="18" charset="0"/>
              </a:rPr>
              <a:t>Адрес:</a:t>
            </a:r>
            <a:r>
              <a:rPr kumimoji="0" lang="ru-RU" sz="1600" b="1" i="0" u="none" strike="noStrike" cap="none" normalizeH="0" baseline="0" dirty="0" smtClean="0">
                <a:ln>
                  <a:noFill/>
                </a:ln>
                <a:solidFill>
                  <a:srgbClr val="002060"/>
                </a:solidFill>
                <a:effectLst/>
                <a:latin typeface="+mj-lt"/>
                <a:ea typeface="Times New Roman" pitchFamily="18" charset="0"/>
                <a:cs typeface="Times New Roman" pitchFamily="18" charset="0"/>
              </a:rPr>
              <a:t> </a:t>
            </a:r>
            <a:r>
              <a:rPr kumimoji="0" lang="ru-RU" sz="1600" b="0" i="0" u="none" strike="noStrike" cap="none" normalizeH="0" baseline="0" dirty="0" smtClean="0">
                <a:ln>
                  <a:noFill/>
                </a:ln>
                <a:solidFill>
                  <a:srgbClr val="002060"/>
                </a:solidFill>
                <a:effectLst/>
                <a:latin typeface="+mj-lt"/>
                <a:ea typeface="Times New Roman" pitchFamily="18" charset="0"/>
                <a:cs typeface="Times New Roman" pitchFamily="18" charset="0"/>
              </a:rPr>
              <a:t>247760, Гомельская область, г. Мозырь, ул. Студенческая, д.28</a:t>
            </a:r>
            <a:endParaRPr kumimoji="0" lang="en-US" sz="1600" b="1" i="0" u="sng" strike="noStrike" cap="none" normalizeH="0" baseline="0" dirty="0" smtClean="0">
              <a:ln>
                <a:noFill/>
              </a:ln>
              <a:solidFill>
                <a:srgbClr val="002060"/>
              </a:solidFill>
              <a:effectLst/>
              <a:latin typeface="+mj-lt"/>
              <a:ea typeface="Times New Roman" pitchFamily="18" charset="0"/>
            </a:endParaRPr>
          </a:p>
          <a:p>
            <a:pPr marL="0" marR="0" lvl="0" indent="0" algn="ctr" defTabSz="914400" rtl="0" eaLnBrk="0" fontAlgn="base" latinLnBrk="0" hangingPunct="0">
              <a:lnSpc>
                <a:spcPct val="100000"/>
              </a:lnSpc>
              <a:spcBef>
                <a:spcPct val="0"/>
              </a:spcBef>
              <a:spcAft>
                <a:spcPts val="600"/>
              </a:spcAft>
              <a:buClrTx/>
              <a:buSzTx/>
              <a:buFontTx/>
              <a:buNone/>
              <a:tabLst/>
            </a:pPr>
            <a:r>
              <a:rPr kumimoji="0" lang="en-US" sz="1600" b="1" i="0" u="sng" strike="noStrike" cap="none" normalizeH="0" baseline="0" dirty="0" smtClean="0">
                <a:ln>
                  <a:noFill/>
                </a:ln>
                <a:solidFill>
                  <a:schemeClr val="tx1"/>
                </a:solidFill>
                <a:effectLst/>
                <a:latin typeface="+mj-lt"/>
                <a:ea typeface="Times New Roman" pitchFamily="18" charset="0"/>
              </a:rPr>
              <a:t>E-mail:</a:t>
            </a:r>
            <a:r>
              <a:rPr kumimoji="0" lang="en-US" sz="1600" b="1" i="0" u="none" strike="noStrike" cap="none" normalizeH="0" baseline="0" dirty="0" smtClean="0">
                <a:ln>
                  <a:noFill/>
                </a:ln>
                <a:solidFill>
                  <a:schemeClr val="tx1"/>
                </a:solidFill>
                <a:effectLst/>
                <a:latin typeface="+mj-lt"/>
                <a:ea typeface="Times New Roman" pitchFamily="18" charset="0"/>
              </a:rPr>
              <a:t>  </a:t>
            </a:r>
            <a:r>
              <a:rPr kumimoji="0" lang="en-US" sz="1600" b="1" i="0" u="none" strike="noStrike" cap="none" normalizeH="0" baseline="0" dirty="0" smtClean="0">
                <a:ln>
                  <a:noFill/>
                </a:ln>
                <a:solidFill>
                  <a:schemeClr val="tx1"/>
                </a:solidFill>
                <a:effectLst/>
                <a:latin typeface="+mj-lt"/>
                <a:ea typeface="Times New Roman" pitchFamily="18" charset="0"/>
                <a:cs typeface="Times New Roman" pitchFamily="18" charset="0"/>
                <a:hlinkClick r:id="rId3"/>
              </a:rPr>
              <a:t>Vzlibrary@mail.gomel.by</a:t>
            </a:r>
            <a:r>
              <a:rPr kumimoji="0" lang="ru-RU" sz="1600" b="0" i="0" u="none" strike="noStrike" cap="none" normalizeH="0" baseline="0" dirty="0" smtClean="0">
                <a:ln>
                  <a:noFill/>
                </a:ln>
                <a:solidFill>
                  <a:schemeClr val="tx1"/>
                </a:solidFill>
                <a:effectLst/>
                <a:latin typeface="+mj-lt"/>
              </a:rPr>
              <a:t> </a:t>
            </a:r>
          </a:p>
        </p:txBody>
      </p:sp>
    </p:spTree>
  </p:cSld>
  <p:clrMapOvr>
    <a:masterClrMapping/>
  </p:clrMapOvr>
  <p:transition>
    <p:cover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32769" name="Rectangle 1"/>
          <p:cNvSpPr>
            <a:spLocks noChangeArrowheads="1"/>
          </p:cNvSpPr>
          <p:nvPr/>
        </p:nvSpPr>
        <p:spPr bwMode="auto">
          <a:xfrm>
            <a:off x="251520" y="128023"/>
            <a:ext cx="889248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Семья сыграла большую роль в воспитании А.Л.Чижевского.</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Александр рос болезненным ребенком и отец ежегодно (до 1906 г.) на несколько месяцев отправлял его с тетушкой и бабушкой за границу – в Италию и Южную Францию. Во время отпуска отца они совершили путешествия по Италии, Франции, Греции, Египту. </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С раннего детства Александр полюбил музыку, поэзию и живопись. </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В возрасте четырех лет он уже учил наизусть русские, немецкие и французские стихотворения, которые бабушка заставляла его читать вслух. Понемногу Александр начал сам писать стихи</a:t>
            </a:r>
            <a:r>
              <a:rPr kumimoji="0" lang="ru-RU" sz="1200" b="0" i="0" u="none" strike="noStrike" cap="none" normalizeH="0" baseline="0" dirty="0" smtClean="0">
                <a:ln>
                  <a:noFill/>
                </a:ln>
                <a:solidFill>
                  <a:srgbClr val="30373B"/>
                </a:solidFill>
                <a:effectLst/>
                <a:ea typeface="Times New Roman" pitchFamily="18" charset="0"/>
                <a:cs typeface="Calibri" pitchFamily="34" charset="0"/>
              </a:rPr>
              <a:t>. </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rgbClr val="30373B"/>
                </a:solidFill>
                <a:effectLst/>
                <a:ea typeface="Times New Roman" pitchFamily="18" charset="0"/>
                <a:cs typeface="Calibri" pitchFamily="34" charset="0"/>
              </a:rPr>
              <a:t>В этом же возрасте стал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заниматься живописью. </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В 7 лет брал уроки живописи в Парижской академии</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художеств у ученика знаменитого художника - импрессиониста Э. Дега – </a:t>
            </a:r>
            <a:r>
              <a:rPr kumimoji="0" lang="ru-RU" sz="1200" b="0" i="0" u="none" strike="noStrike" cap="none" normalizeH="0" baseline="0" dirty="0" err="1" smtClean="0">
                <a:ln>
                  <a:noFill/>
                </a:ln>
                <a:solidFill>
                  <a:srgbClr val="000000"/>
                </a:solidFill>
                <a:effectLst/>
                <a:ea typeface="Times New Roman" pitchFamily="18" charset="0"/>
                <a:cs typeface="Calibri" pitchFamily="34" charset="0"/>
              </a:rPr>
              <a:t>Нодье</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 Гюстава.</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В 1905 г. он вместе с отцом посетил парижскую лабораторию </a:t>
            </a:r>
            <a:r>
              <a:rPr kumimoji="0" lang="ru-RU" sz="1200" b="1" i="0" u="none" strike="noStrike" cap="none" normalizeH="0" baseline="0" dirty="0" err="1" smtClean="0">
                <a:ln>
                  <a:noFill/>
                </a:ln>
                <a:solidFill>
                  <a:schemeClr val="tx1"/>
                </a:solidFill>
                <a:effectLst/>
                <a:ea typeface="Times New Roman" pitchFamily="18" charset="0"/>
                <a:cs typeface="Calibri" pitchFamily="34" charset="0"/>
              </a:rPr>
              <a:t>Камилла</a:t>
            </a:r>
            <a:r>
              <a:rPr kumimoji="0" lang="ru-RU" sz="1200" b="1" i="0" u="none" strike="noStrike" cap="none" normalizeH="0" baseline="0" dirty="0" smtClean="0">
                <a:ln>
                  <a:noFill/>
                </a:ln>
                <a:solidFill>
                  <a:schemeClr val="tx1"/>
                </a:solidFill>
                <a:effectLst/>
                <a:ea typeface="Times New Roman" pitchFamily="18" charset="0"/>
                <a:cs typeface="Calibri" pitchFamily="34" charset="0"/>
              </a:rPr>
              <a:t> </a:t>
            </a:r>
            <a:r>
              <a:rPr kumimoji="0" lang="ru-RU" sz="1200" b="1" i="0" u="none" strike="noStrike" cap="none" normalizeH="0" baseline="0" dirty="0" err="1" smtClean="0">
                <a:ln>
                  <a:noFill/>
                </a:ln>
                <a:solidFill>
                  <a:schemeClr val="tx1"/>
                </a:solidFill>
                <a:effectLst/>
                <a:ea typeface="Times New Roman" pitchFamily="18" charset="0"/>
                <a:cs typeface="Calibri" pitchFamily="34" charset="0"/>
              </a:rPr>
              <a:t>Фламмариона</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известного популяризатора астрономии. Очевидно, с той поры у А. Чижевского развился интерес к этой науке.</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В раннем детстве Саша научился играть на скрипке и рояле</a:t>
            </a:r>
            <a:r>
              <a:rPr kumimoji="0" lang="ru-RU" sz="1200" b="0" i="0" u="none" strike="noStrike" cap="none" normalizeH="0" baseline="0" dirty="0" smtClean="0">
                <a:ln>
                  <a:noFill/>
                </a:ln>
                <a:solidFill>
                  <a:srgbClr val="30373B"/>
                </a:solidFill>
                <a:effectLst/>
                <a:ea typeface="Times New Roman" pitchFamily="18" charset="0"/>
                <a:cs typeface="Calibri" pitchFamily="34" charset="0"/>
              </a:rPr>
              <a:t>, получил музыкальное образование,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а позднее </a:t>
            </a:r>
            <a:r>
              <a:rPr kumimoji="0" lang="ru-RU" sz="1200" b="0" i="0" u="none" strike="noStrike" cap="none" normalizeH="0" baseline="0" dirty="0" smtClean="0">
                <a:ln>
                  <a:noFill/>
                </a:ln>
                <a:solidFill>
                  <a:srgbClr val="30373B"/>
                </a:solidFill>
                <a:effectLst/>
                <a:ea typeface="Times New Roman" pitchFamily="18" charset="0"/>
                <a:cs typeface="Calibri" pitchFamily="34" charset="0"/>
              </a:rPr>
              <a:t>стал сочинять музыку. В</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1913 г. отец приобрел в Варшаве для него инструмент итальянского мастера </a:t>
            </a:r>
            <a:r>
              <a:rPr kumimoji="0" lang="ru-RU" sz="1200" b="1" i="0" u="none" strike="noStrike" cap="none" normalizeH="0" baseline="0" dirty="0" smtClean="0">
                <a:ln>
                  <a:noFill/>
                </a:ln>
                <a:solidFill>
                  <a:schemeClr val="tx1"/>
                </a:solidFill>
                <a:effectLst/>
                <a:ea typeface="Times New Roman" pitchFamily="18" charset="0"/>
                <a:cs typeface="Calibri" pitchFamily="34" charset="0"/>
              </a:rPr>
              <a:t>Давида </a:t>
            </a:r>
            <a:r>
              <a:rPr kumimoji="0" lang="ru-RU" sz="1200" b="1" i="0" u="none" strike="noStrike" cap="none" normalizeH="0" baseline="0" dirty="0" err="1" smtClean="0">
                <a:ln>
                  <a:noFill/>
                </a:ln>
                <a:solidFill>
                  <a:schemeClr val="tx1"/>
                </a:solidFill>
                <a:effectLst/>
                <a:ea typeface="Times New Roman" pitchFamily="18" charset="0"/>
                <a:cs typeface="Calibri" pitchFamily="34" charset="0"/>
              </a:rPr>
              <a:t>Тэхлера</a:t>
            </a:r>
            <a:r>
              <a:rPr kumimoji="0" lang="ru-RU" sz="1200" b="1" i="0" u="none" strike="noStrike" cap="none" normalizeH="0" baseline="0" dirty="0" smtClean="0">
                <a:ln>
                  <a:noFill/>
                </a:ln>
                <a:solidFill>
                  <a:schemeClr val="tx1"/>
                </a:solidFill>
                <a:effectLst/>
                <a:ea typeface="Times New Roman" pitchFamily="18" charset="0"/>
                <a:cs typeface="Calibri" pitchFamily="34" charset="0"/>
              </a:rPr>
              <a:t> </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у известного польского скрипача </a:t>
            </a:r>
            <a:r>
              <a:rPr kumimoji="0" lang="ru-RU" sz="1200" b="1" i="0" u="none" strike="noStrike" cap="none" normalizeH="0" baseline="0" dirty="0" err="1" smtClean="0">
                <a:ln>
                  <a:noFill/>
                </a:ln>
                <a:solidFill>
                  <a:schemeClr val="tx1"/>
                </a:solidFill>
                <a:effectLst/>
                <a:ea typeface="Times New Roman" pitchFamily="18" charset="0"/>
                <a:cs typeface="Calibri" pitchFamily="34" charset="0"/>
              </a:rPr>
              <a:t>Липинского</a:t>
            </a:r>
            <a:r>
              <a:rPr kumimoji="0" lang="ru-RU" sz="1200" b="0" i="0" u="none" strike="noStrike" cap="none" normalizeH="0" baseline="0" dirty="0" smtClean="0">
                <a:ln>
                  <a:noFill/>
                </a:ln>
                <a:solidFill>
                  <a:schemeClr val="tx1"/>
                </a:solidFill>
                <a:effectLst/>
                <a:ea typeface="Times New Roman" pitchFamily="18" charset="0"/>
                <a:cs typeface="Calibri" pitchFamily="34" charset="0"/>
              </a:rPr>
              <a:t>. </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Calibri" pitchFamily="34" charset="0"/>
              </a:rPr>
              <a:t>Но на первое место в этих занятиях он все-таки ставил поэзию. По воспоминаниям современников Александр Леонидович был настолько эмоциональным, что, слушая музыку и просто растворяясь в ней, иногда терял сознание. Такое же сильное влияние оказывали на него и стихи.</a:t>
            </a:r>
          </a:p>
          <a:p>
            <a:pPr algn="just">
              <a:spcAft>
                <a:spcPts val="600"/>
              </a:spcAft>
            </a:pPr>
            <a:r>
              <a:rPr lang="ru-RU" sz="1200" dirty="0"/>
              <a:t>К услугам мальчика была и богатейшая военно-историческая библиотека отца, которая включала в себя книги на многих языках. Наиболее обширен был военный раздел, книг по математике, артиллерии, баллистике, тактике и стратегии, истории войн; были здесь и военные энциклопедии, словари; издания русских и иностранных классиков, книги по истории, искусству и т.д. Кроме того, Александр имел и свою детскую библиотеку. </a:t>
            </a:r>
          </a:p>
          <a:p>
            <a:pPr algn="just">
              <a:spcAft>
                <a:spcPts val="600"/>
              </a:spcAft>
            </a:pPr>
            <a:r>
              <a:rPr lang="ru-RU" sz="1200" dirty="0"/>
              <a:t>Однако любовь к единственному в семье ребенку не была слепой. В доме царила атмосфера взаимоуважения, дисциплины и труда.</a:t>
            </a:r>
          </a:p>
          <a:p>
            <a:pPr algn="just">
              <a:spcAft>
                <a:spcPts val="600"/>
              </a:spcAft>
            </a:pPr>
            <a:r>
              <a:rPr lang="ru-RU" sz="1200" dirty="0"/>
              <a:t>Вспоминая детские годы, Чижевский напишет: </a:t>
            </a:r>
            <a:r>
              <a:rPr lang="ru-RU" sz="1200" i="1" dirty="0"/>
              <a:t>“Когда я сейчас ретроспективно просматриваю всю свою жизнь, я вижу, что основные магистрали ее были заложены уже в раннем детстве и отчетливо проявили себя к девятому или десятому году жизни... Дисциплина поведения, дисциплина работы и дисциплина отдыха были привиты мне с самого детства... … я привык к постоянной работе”</a:t>
            </a:r>
            <a:r>
              <a:rPr lang="ru-RU" sz="1200" dirty="0"/>
              <a:t>.</a:t>
            </a:r>
          </a:p>
          <a:p>
            <a:pPr algn="just">
              <a:spcAft>
                <a:spcPts val="600"/>
              </a:spcAft>
            </a:pPr>
            <a:r>
              <a:rPr lang="ru-RU" sz="1200" dirty="0"/>
              <a:t>Сам А.Л. Чижевский уже в зрелые годы полагал, что интерес к научным занятиям и умение работать он унаследовал от отца, а поэтический и художественный талант – от матери.</a:t>
            </a:r>
          </a:p>
          <a:p>
            <a:pPr algn="just">
              <a:spcAft>
                <a:spcPts val="600"/>
              </a:spcAft>
            </a:pPr>
            <a:r>
              <a:rPr lang="ru-RU" sz="1200" dirty="0"/>
              <a:t>В ранние годы жизни А.Л.Чижевский вместе с отцом, бабушкой и тетей провели несколько лет в местах </a:t>
            </a:r>
            <a:r>
              <a:rPr lang="ru-RU" sz="1200" dirty="0" err="1"/>
              <a:t>квартирования</a:t>
            </a:r>
            <a:r>
              <a:rPr lang="ru-RU" sz="1200" dirty="0"/>
              <a:t> артиллерийских частей, в которых служил его отец</a:t>
            </a:r>
            <a:r>
              <a:rPr lang="ru-RU" sz="1200" dirty="0" smtClean="0"/>
              <a:t>.</a:t>
            </a:r>
            <a:endParaRPr lang="ru-RU" sz="1200" dirty="0"/>
          </a:p>
        </p:txBody>
      </p:sp>
    </p:spTree>
  </p:cSld>
  <p:clrMapOvr>
    <a:masterClrMapping/>
  </p:clrMapOvr>
  <p:transition>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163016"/>
            <a:ext cx="9296399" cy="7021016"/>
          </a:xfrm>
          <a:prstGeom prst="rect">
            <a:avLst/>
          </a:prstGeom>
          <a:noFill/>
        </p:spPr>
      </p:pic>
      <p:sp>
        <p:nvSpPr>
          <p:cNvPr id="5" name="Прямоугольник 4"/>
          <p:cNvSpPr/>
          <p:nvPr/>
        </p:nvSpPr>
        <p:spPr>
          <a:xfrm>
            <a:off x="179512" y="5013176"/>
            <a:ext cx="8964488" cy="1523494"/>
          </a:xfrm>
          <a:prstGeom prst="rect">
            <a:avLst/>
          </a:prstGeom>
        </p:spPr>
        <p:txBody>
          <a:bodyPr wrap="square">
            <a:spAutoFit/>
          </a:bodyPr>
          <a:lstStyle/>
          <a:p>
            <a:pPr>
              <a:spcAft>
                <a:spcPts val="600"/>
              </a:spcAft>
            </a:pPr>
            <a:r>
              <a:rPr lang="ru-RU" sz="1600" i="1" dirty="0" smtClean="0">
                <a:solidFill>
                  <a:srgbClr val="002060"/>
                </a:solidFill>
                <a:latin typeface="Cambria" pitchFamily="18" charset="0"/>
              </a:rPr>
              <a:t>СТУДЕНЧЕСКИЕ </a:t>
            </a:r>
            <a:r>
              <a:rPr lang="ru-RU" sz="1600" i="1" dirty="0">
                <a:solidFill>
                  <a:srgbClr val="002060"/>
                </a:solidFill>
                <a:latin typeface="Cambria" pitchFamily="18" charset="0"/>
              </a:rPr>
              <a:t>ГОДЫ А.Л.ЧИЖЕВСКОГО И ЕГО НАУЧНАЯ </a:t>
            </a:r>
            <a:r>
              <a:rPr lang="ru-RU" sz="1600" i="1" dirty="0" smtClean="0">
                <a:solidFill>
                  <a:srgbClr val="002060"/>
                </a:solidFill>
                <a:latin typeface="Cambria" pitchFamily="18" charset="0"/>
              </a:rPr>
              <a:t>ДЕЯТЕЛЬНОСТЬ</a:t>
            </a:r>
          </a:p>
          <a:p>
            <a:pPr algn="just" fontAlgn="t"/>
            <a:r>
              <a:rPr lang="ru-RU" sz="1200" dirty="0"/>
              <a:t>Юность А.Л.Чижевского прошла в Калуге, здесь он сформировался как ученый.</a:t>
            </a:r>
          </a:p>
          <a:p>
            <a:pPr algn="just" fontAlgn="base"/>
            <a:r>
              <a:rPr lang="ru-RU" sz="1200" dirty="0"/>
              <a:t>По окончании </a:t>
            </a:r>
            <a:r>
              <a:rPr lang="ru-RU" sz="1200" dirty="0" err="1"/>
              <a:t>Шахмагоновского</a:t>
            </a:r>
            <a:r>
              <a:rPr lang="ru-RU" sz="1200" dirty="0"/>
              <a:t> училища вполне естественно встал вопрос о дальнейшем пути. Интересы Александра были разнообразны и, он не хотел ничем из них поступиться. Сначала подает прошение о зачислении его действительным слушателем в Московский коммерческий институт, который давал основательную подготовку по математическим наукам. В том же 1915 году подает еще одно прошение в Московский археологический институт с просьбой зачислить его вольнослушателем, в программе которого было множество гуманитарных дисциплин и начинает учиться одновременно в двух институтах</a:t>
            </a:r>
            <a:r>
              <a:rPr lang="ru-RU" sz="1200" dirty="0" smtClean="0"/>
              <a:t>.</a:t>
            </a:r>
            <a:endParaRPr kumimoji="0" lang="ru-RU" sz="1200" b="0" i="0" u="none" strike="noStrike" cap="none" normalizeH="0" baseline="0" dirty="0" smtClean="0">
              <a:ln>
                <a:noFill/>
              </a:ln>
              <a:solidFill>
                <a:schemeClr val="tx1"/>
              </a:solidFill>
              <a:effectLst/>
              <a:latin typeface="Arial" pitchFamily="34" charset="0"/>
            </a:endParaRPr>
          </a:p>
        </p:txBody>
      </p:sp>
      <p:pic>
        <p:nvPicPr>
          <p:cNvPr id="6" name="Рисунок 5" descr="http://www.walkinspace.ru/_ph/25/2/749838360.jpg?1485183553"/>
          <p:cNvPicPr/>
          <p:nvPr/>
        </p:nvPicPr>
        <p:blipFill>
          <a:blip r:embed="rId3" cstate="print"/>
          <a:srcRect/>
          <a:stretch>
            <a:fillRect/>
          </a:stretch>
        </p:blipFill>
        <p:spPr bwMode="auto">
          <a:xfrm>
            <a:off x="6911752" y="1700808"/>
            <a:ext cx="2232248" cy="1847850"/>
          </a:xfrm>
          <a:prstGeom prst="rect">
            <a:avLst/>
          </a:prstGeom>
          <a:noFill/>
          <a:ln w="9525">
            <a:noFill/>
            <a:miter lim="800000"/>
            <a:headEnd/>
            <a:tailEnd/>
          </a:ln>
        </p:spPr>
      </p:pic>
      <p:sp>
        <p:nvSpPr>
          <p:cNvPr id="7" name="Прямоугольник 6"/>
          <p:cNvSpPr/>
          <p:nvPr/>
        </p:nvSpPr>
        <p:spPr>
          <a:xfrm>
            <a:off x="6876256" y="3861048"/>
            <a:ext cx="2267744" cy="338554"/>
          </a:xfrm>
          <a:prstGeom prst="rect">
            <a:avLst/>
          </a:prstGeom>
        </p:spPr>
        <p:txBody>
          <a:bodyPr wrap="square">
            <a:spAutoFit/>
          </a:bodyPr>
          <a:lstStyle/>
          <a:p>
            <a:r>
              <a:rPr lang="ru-RU" sz="800" i="1" u="sng" dirty="0">
                <a:latin typeface="Arial" pitchFamily="34" charset="0"/>
                <a:cs typeface="Arial" pitchFamily="34" charset="0"/>
                <a:hlinkClick r:id="rId4"/>
              </a:rPr>
              <a:t>Дом Чижевских в Калуге.    Рисунок Е.Смирнова</a:t>
            </a:r>
            <a:r>
              <a:rPr lang="ru-RU" sz="800" i="1" dirty="0">
                <a:latin typeface="Arial" pitchFamily="34" charset="0"/>
                <a:cs typeface="Arial" pitchFamily="34" charset="0"/>
              </a:rPr>
              <a:t> </a:t>
            </a:r>
            <a:endParaRPr lang="ru-RU" sz="800" dirty="0">
              <a:latin typeface="Arial" pitchFamily="34" charset="0"/>
              <a:cs typeface="Arial" pitchFamily="34" charset="0"/>
            </a:endParaRPr>
          </a:p>
        </p:txBody>
      </p:sp>
      <p:sp>
        <p:nvSpPr>
          <p:cNvPr id="9" name="Прямоугольник 8"/>
          <p:cNvSpPr/>
          <p:nvPr/>
        </p:nvSpPr>
        <p:spPr>
          <a:xfrm>
            <a:off x="179512" y="0"/>
            <a:ext cx="8964488" cy="1723549"/>
          </a:xfrm>
          <a:prstGeom prst="rect">
            <a:avLst/>
          </a:prstGeom>
        </p:spPr>
        <p:txBody>
          <a:bodyPr wrap="square">
            <a:spAutoFit/>
          </a:bodyPr>
          <a:lstStyle/>
          <a:p>
            <a:pPr algn="just">
              <a:spcAft>
                <a:spcPts val="600"/>
              </a:spcAft>
            </a:pPr>
            <a:r>
              <a:rPr lang="ru-RU" sz="1200" dirty="0" smtClean="0"/>
              <a:t>В декабре 1906 года Леонида Васильевича перевели на службу в город Белу </a:t>
            </a:r>
            <a:r>
              <a:rPr lang="ru-RU" sz="1200" dirty="0" err="1" smtClean="0"/>
              <a:t>Седлецкой</a:t>
            </a:r>
            <a:r>
              <a:rPr lang="ru-RU" sz="1200" dirty="0" smtClean="0"/>
              <a:t> губернии (Польша), где Александр начал обучение в 1907 году в Бельской мужской гимназии, но в связи с назначением отца в крепость </a:t>
            </a:r>
            <a:r>
              <a:rPr lang="ru-RU" sz="1200" dirty="0" err="1" smtClean="0"/>
              <a:t>Зегрж</a:t>
            </a:r>
            <a:r>
              <a:rPr lang="ru-RU" sz="1200" dirty="0" smtClean="0"/>
              <a:t> (Польша) перешёл на домашнее обучение. </a:t>
            </a:r>
          </a:p>
          <a:p>
            <a:pPr algn="just">
              <a:spcAft>
                <a:spcPts val="600"/>
              </a:spcAft>
            </a:pPr>
            <a:r>
              <a:rPr lang="ru-RU" sz="1200" dirty="0" smtClean="0"/>
              <a:t>Домашнее образование, которое получил Чижевский, включало в себя естественнонаучные и точные дисциплины, но наибольший интерес у него вызывали гуманитарные предметы, которые отвечали его склонностям.</a:t>
            </a:r>
          </a:p>
          <a:p>
            <a:pPr algn="just">
              <a:spcAft>
                <a:spcPts val="600"/>
              </a:spcAft>
            </a:pPr>
            <a:r>
              <a:rPr lang="ru-RU" sz="1200" dirty="0" smtClean="0"/>
              <a:t>В старших классах средней школы он мечтал стать профессиональным художником или литератором, хотя уже в это время его серьезно занимают вопросы науки. Так еще в 1906 году он стал интересоваться астрономией. Результатом этого увлечения стало написание в 1908 - 1909 годах «трактата» «Самая краткая астрономия д-ра Чижевского, составленная по </a:t>
            </a:r>
            <a:r>
              <a:rPr lang="ru-RU" sz="1100" dirty="0" err="1" smtClean="0"/>
              <a:t>Фламмариону</a:t>
            </a:r>
            <a:r>
              <a:rPr lang="ru-RU" sz="1100" dirty="0" smtClean="0"/>
              <a:t>, Клейну и др.».</a:t>
            </a:r>
          </a:p>
        </p:txBody>
      </p:sp>
      <p:sp>
        <p:nvSpPr>
          <p:cNvPr id="10" name="Прямоугольник 9"/>
          <p:cNvSpPr/>
          <p:nvPr/>
        </p:nvSpPr>
        <p:spPr>
          <a:xfrm>
            <a:off x="179512" y="1700808"/>
            <a:ext cx="6696744" cy="1015663"/>
          </a:xfrm>
          <a:prstGeom prst="rect">
            <a:avLst/>
          </a:prstGeom>
        </p:spPr>
        <p:txBody>
          <a:bodyPr wrap="square">
            <a:spAutoFit/>
          </a:bodyPr>
          <a:lstStyle/>
          <a:p>
            <a:pPr algn="just"/>
            <a:r>
              <a:rPr lang="ru-RU" sz="1200" dirty="0" smtClean="0"/>
              <a:t>В 1913 году Леонид Васильевич получил назначение в артиллерийский дивизион, размещенный в  Калуге, и вместе с сестрой и сыном (бабушка умерла в 1910 году) переехал в этот старинный  русский город, где прожили 16 лет – с 1913 по 1929 гг.. Здесь им был приобретен  двухэтажный каменный дом с мезонином, сохранившийся до наших дней. Семья Чижевских  поселилась на втором этаже, первый этаж сдавался в аренду приходской школе. </a:t>
            </a:r>
          </a:p>
        </p:txBody>
      </p:sp>
      <p:pic>
        <p:nvPicPr>
          <p:cNvPr id="12" name="Рисунок 11" descr="Чижевский Александр Леонидович"/>
          <p:cNvPicPr/>
          <p:nvPr/>
        </p:nvPicPr>
        <p:blipFill>
          <a:blip r:embed="rId5" cstate="print"/>
          <a:srcRect/>
          <a:stretch>
            <a:fillRect/>
          </a:stretch>
        </p:blipFill>
        <p:spPr bwMode="auto">
          <a:xfrm>
            <a:off x="251520" y="2708920"/>
            <a:ext cx="2494409" cy="1944216"/>
          </a:xfrm>
          <a:prstGeom prst="rect">
            <a:avLst/>
          </a:prstGeom>
          <a:noFill/>
          <a:ln w="9525">
            <a:noFill/>
            <a:miter lim="800000"/>
            <a:headEnd/>
            <a:tailEnd/>
          </a:ln>
        </p:spPr>
      </p:pic>
      <p:sp>
        <p:nvSpPr>
          <p:cNvPr id="55297" name="Rectangle 1"/>
          <p:cNvSpPr>
            <a:spLocks noChangeArrowheads="1"/>
          </p:cNvSpPr>
          <p:nvPr/>
        </p:nvSpPr>
        <p:spPr bwMode="auto">
          <a:xfrm>
            <a:off x="2771800" y="2714348"/>
            <a:ext cx="41044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ea typeface="Times New Roman" pitchFamily="18" charset="0"/>
                <a:cs typeface="Calibri" pitchFamily="34" charset="0"/>
              </a:rPr>
              <a:t>Среднее образование А.Л.Чижевский получил в Калуге в частном реальном училище Ф. М. </a:t>
            </a:r>
            <a:r>
              <a:rPr kumimoji="0" lang="ru-RU" sz="1200" b="0" i="0" u="none" strike="noStrike" cap="none" normalizeH="0" baseline="0" dirty="0" err="1" smtClean="0">
                <a:ln>
                  <a:noFill/>
                </a:ln>
                <a:solidFill>
                  <a:srgbClr val="000000"/>
                </a:solidFill>
                <a:effectLst/>
                <a:ea typeface="Times New Roman" pitchFamily="18" charset="0"/>
                <a:cs typeface="Calibri" pitchFamily="34" charset="0"/>
              </a:rPr>
              <a:t>Шахмагонова</a:t>
            </a:r>
            <a:r>
              <a:rPr kumimoji="0" lang="ru-RU" sz="1200" b="0" i="0" u="none" strike="noStrike" cap="none" normalizeH="0" baseline="0" dirty="0" smtClean="0">
                <a:ln>
                  <a:noFill/>
                </a:ln>
                <a:solidFill>
                  <a:srgbClr val="000000"/>
                </a:solidFill>
                <a:effectLst/>
                <a:ea typeface="Times New Roman" pitchFamily="18" charset="0"/>
                <a:cs typeface="Calibri" pitchFamily="34" charset="0"/>
              </a:rPr>
              <a:t> (в январе 1914 года поступил в 6-й класс частного реального и в апреле 1915 года окончил 7-й (дополнительный) класс).</a:t>
            </a:r>
            <a:endParaRPr kumimoji="0" lang="ru-RU" sz="1200" b="0" i="0" u="none" strike="noStrike" cap="none" normalizeH="0" baseline="0" dirty="0" smtClean="0">
              <a:ln>
                <a:noFill/>
              </a:ln>
              <a:solidFill>
                <a:schemeClr val="tx1"/>
              </a:solidFill>
              <a:effectLst/>
              <a:ea typeface="Times New Roman" pitchFamily="18" charset="0"/>
              <a:cs typeface="Tahoma"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cs typeface="Tahoma" pitchFamily="34" charset="0"/>
              </a:rPr>
              <a:t>Однажды в </a:t>
            </a:r>
            <a:r>
              <a:rPr kumimoji="0" lang="ru-RU" sz="1200" b="0" i="0" u="none" strike="noStrike" cap="none" normalizeH="0" baseline="0" dirty="0" err="1" smtClean="0">
                <a:ln>
                  <a:noFill/>
                </a:ln>
                <a:solidFill>
                  <a:schemeClr val="tx1"/>
                </a:solidFill>
                <a:effectLst/>
                <a:ea typeface="Times New Roman" pitchFamily="18" charset="0"/>
                <a:cs typeface="Tahoma" pitchFamily="34" charset="0"/>
              </a:rPr>
              <a:t>Шахмагоновском</a:t>
            </a:r>
            <a:r>
              <a:rPr kumimoji="0" lang="ru-RU" sz="1200" b="0" i="0" u="none" strike="noStrike" cap="none" normalizeH="0" baseline="0" dirty="0" smtClean="0">
                <a:ln>
                  <a:noFill/>
                </a:ln>
                <a:solidFill>
                  <a:schemeClr val="tx1"/>
                </a:solidFill>
                <a:effectLst/>
                <a:ea typeface="Times New Roman" pitchFamily="18" charset="0"/>
                <a:cs typeface="Tahoma" pitchFamily="34" charset="0"/>
              </a:rPr>
              <a:t> училище он услышал лекцию К. Э. Циолковского </a:t>
            </a:r>
            <a:r>
              <a:rPr kumimoji="0" lang="ru-RU" sz="1200" b="0" i="0" u="none" strike="noStrike" cap="none" normalizeH="0" baseline="0" dirty="0" smtClean="0">
                <a:ln>
                  <a:noFill/>
                </a:ln>
                <a:solidFill>
                  <a:srgbClr val="000000"/>
                </a:solidFill>
                <a:effectLst/>
                <a:ea typeface="Times New Roman" pitchFamily="18" charset="0"/>
                <a:cs typeface="Times New Roman" pitchFamily="18" charset="0"/>
              </a:rPr>
              <a:t>о космическом корабле и полете среди звезд. Э</a:t>
            </a:r>
            <a:r>
              <a:rPr kumimoji="0" lang="ru-RU" sz="1200" b="0" i="0" u="none" strike="noStrike" cap="none" normalizeH="0" baseline="0" dirty="0" smtClean="0">
                <a:ln>
                  <a:noFill/>
                </a:ln>
                <a:solidFill>
                  <a:schemeClr val="tx1"/>
                </a:solidFill>
                <a:effectLst/>
                <a:ea typeface="Times New Roman" pitchFamily="18" charset="0"/>
                <a:cs typeface="Tahoma" pitchFamily="34" charset="0"/>
              </a:rPr>
              <a:t>то знакомство принесло долгую дружбу, Чижевский стал последователем идей Циолковского.</a:t>
            </a:r>
            <a:r>
              <a:rPr kumimoji="0" lang="ru-RU" sz="1200" b="0" i="0" u="none" strike="noStrike" cap="none" normalizeH="0" baseline="0" dirty="0" smtClean="0">
                <a:ln>
                  <a:noFill/>
                </a:ln>
                <a:solidFill>
                  <a:schemeClr val="tx1"/>
                </a:solidFill>
                <a:effectLst/>
              </a:rPr>
              <a:t> </a:t>
            </a:r>
          </a:p>
        </p:txBody>
      </p:sp>
      <p:sp>
        <p:nvSpPr>
          <p:cNvPr id="15" name="Прямоугольник 14"/>
          <p:cNvSpPr/>
          <p:nvPr/>
        </p:nvSpPr>
        <p:spPr>
          <a:xfrm>
            <a:off x="179512" y="4509120"/>
            <a:ext cx="5688632" cy="215444"/>
          </a:xfrm>
          <a:prstGeom prst="rect">
            <a:avLst/>
          </a:prstGeom>
        </p:spPr>
        <p:txBody>
          <a:bodyPr wrap="square">
            <a:spAutoFit/>
          </a:bodyPr>
          <a:lstStyle/>
          <a:p>
            <a:pPr marL="2603500"/>
            <a:r>
              <a:rPr lang="ru-RU" sz="800" i="1" dirty="0" smtClean="0">
                <a:latin typeface="Arial" pitchFamily="34" charset="0"/>
                <a:cs typeface="Arial" pitchFamily="34" charset="0"/>
              </a:rPr>
              <a:t>А.Л. Чижевский, </a:t>
            </a:r>
            <a:r>
              <a:rPr lang="ru-RU" sz="800" i="1" dirty="0" err="1" smtClean="0">
                <a:latin typeface="Arial" pitchFamily="34" charset="0"/>
                <a:cs typeface="Arial" pitchFamily="34" charset="0"/>
              </a:rPr>
              <a:t>О.В.Лесли</a:t>
            </a:r>
            <a:r>
              <a:rPr lang="ru-RU" sz="800" i="1" dirty="0" smtClean="0">
                <a:latin typeface="Arial" pitchFamily="34" charset="0"/>
                <a:cs typeface="Arial" pitchFamily="34" charset="0"/>
              </a:rPr>
              <a:t>, Л.В. Чижевский Калуга, 1914 г.</a:t>
            </a:r>
          </a:p>
        </p:txBody>
      </p:sp>
    </p:spTree>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1" y="0"/>
            <a:ext cx="9144000" cy="7021016"/>
          </a:xfrm>
          <a:prstGeom prst="rect">
            <a:avLst/>
          </a:prstGeom>
          <a:noFill/>
        </p:spPr>
      </p:pic>
      <p:sp>
        <p:nvSpPr>
          <p:cNvPr id="30722" name="Rectangle 2"/>
          <p:cNvSpPr>
            <a:spLocks noChangeArrowheads="1"/>
          </p:cNvSpPr>
          <p:nvPr/>
        </p:nvSpPr>
        <p:spPr bwMode="auto">
          <a:xfrm>
            <a:off x="0" y="-1094073"/>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pic>
        <p:nvPicPr>
          <p:cNvPr id="30721" name="Рисунок 84" descr="http://www.walkinspace.ru/_ph/25/2/515438569.jpg?1485950780"/>
          <p:cNvPicPr>
            <a:picLocks noChangeAspect="1" noChangeArrowheads="1"/>
          </p:cNvPicPr>
          <p:nvPr/>
        </p:nvPicPr>
        <p:blipFill>
          <a:blip r:embed="rId3" cstate="print"/>
          <a:srcRect/>
          <a:stretch>
            <a:fillRect/>
          </a:stretch>
        </p:blipFill>
        <p:spPr bwMode="auto">
          <a:xfrm>
            <a:off x="7164288" y="1124744"/>
            <a:ext cx="1808609" cy="2376264"/>
          </a:xfrm>
          <a:prstGeom prst="rect">
            <a:avLst/>
          </a:prstGeom>
          <a:noFill/>
        </p:spPr>
      </p:pic>
      <p:sp>
        <p:nvSpPr>
          <p:cNvPr id="30724" name="Rectangle 4"/>
          <p:cNvSpPr>
            <a:spLocks noChangeArrowheads="1"/>
          </p:cNvSpPr>
          <p:nvPr/>
        </p:nvSpPr>
        <p:spPr bwMode="auto">
          <a:xfrm>
            <a:off x="179512" y="4784291"/>
            <a:ext cx="8784976" cy="20159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r>
              <a:rPr lang="ru-RU" sz="1200" dirty="0" smtClean="0"/>
              <a:t>Чижевский заметил и впоследствии научно доказал, что для органического мира важны и периодические изменения солнечной активности. Чижевский предположил, что колебания интенсивности разнообразных массовых процессов на нашей планете синхронны солнечным циклам. </a:t>
            </a:r>
          </a:p>
          <a:p>
            <a:pPr algn="just" fontAlgn="base">
              <a:spcAft>
                <a:spcPts val="600"/>
              </a:spcAft>
            </a:pPr>
            <a:r>
              <a:rPr lang="ru-RU" sz="1200" dirty="0" smtClean="0"/>
              <a:t>Сейчас трудно представить, что может происходить как-то иначе, но в те годы – это было поистине революционная гипотеза.</a:t>
            </a:r>
          </a:p>
          <a:p>
            <a:pPr algn="just" fontAlgn="base">
              <a:spcAft>
                <a:spcPts val="600"/>
              </a:spcAft>
            </a:pPr>
            <a:r>
              <a:rPr lang="ru-RU" sz="1200" dirty="0" smtClean="0"/>
              <a:t>А. Чижевский обращается за советом к К.Э. Циолковскому, с которым познакомился в </a:t>
            </a:r>
            <a:r>
              <a:rPr lang="ru-RU" sz="1200" b="1" dirty="0" smtClean="0"/>
              <a:t>1914 </a:t>
            </a:r>
            <a:r>
              <a:rPr lang="ru-RU" sz="1200" dirty="0" smtClean="0"/>
              <a:t>г. Константин Эдуардович по своему жизненному опыту знал, как бывает опасно выступать перед учеными с незаконченными теориями и опытами, и, как все это дорого может обойтись такому наивному смельчаку, каким в то время был А.Л.Чижевский. Именно поэтому К.Э.Циолковский посоветовал юноше “зарыться в статистику”, чтобы доказать факт влияния солнечной активности на жизненные процессы Земли. На правах старшего друга он убедил Александра, что для научной деятельности в области естествознания необходимо глубокое изучение математических наук и физики.</a:t>
            </a:r>
          </a:p>
        </p:txBody>
      </p:sp>
      <p:sp>
        <p:nvSpPr>
          <p:cNvPr id="30725" name="Rectangle 5"/>
          <p:cNvSpPr>
            <a:spLocks noChangeArrowheads="1"/>
          </p:cNvSpPr>
          <p:nvPr/>
        </p:nvSpPr>
        <p:spPr bwMode="auto">
          <a:xfrm>
            <a:off x="7164288" y="3552884"/>
            <a:ext cx="18002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800" b="0" i="1"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А.Л. </a:t>
            </a:r>
            <a:r>
              <a:rPr kumimoji="0" lang="ru-RU" sz="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Чижевский за наблюдениями солнечных пятен. </a:t>
            </a:r>
            <a:endParaRPr kumimoji="0" lang="ru-RU" sz="11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Калуга. Рисунок Е. Смирнова</a:t>
            </a:r>
            <a:endParaRPr kumimoji="0" lang="ru-RU" sz="1800" b="0" i="0" u="none" strike="noStrike" cap="none" normalizeH="0" baseline="0" dirty="0" smtClean="0">
              <a:ln>
                <a:noFill/>
              </a:ln>
              <a:solidFill>
                <a:schemeClr val="tx1"/>
              </a:solidFill>
              <a:effectLst/>
              <a:latin typeface="Arial" pitchFamily="34" charset="0"/>
            </a:endParaRPr>
          </a:p>
        </p:txBody>
      </p:sp>
      <p:sp>
        <p:nvSpPr>
          <p:cNvPr id="12" name="Прямоугольник 11"/>
          <p:cNvSpPr/>
          <p:nvPr/>
        </p:nvSpPr>
        <p:spPr>
          <a:xfrm>
            <a:off x="251520" y="2564904"/>
            <a:ext cx="1800200" cy="461665"/>
          </a:xfrm>
          <a:prstGeom prst="rect">
            <a:avLst/>
          </a:prstGeom>
        </p:spPr>
        <p:txBody>
          <a:bodyPr wrap="square">
            <a:spAutoFit/>
          </a:bodyPr>
          <a:lstStyle/>
          <a:p>
            <a:pPr lvl="0" algn="just" fontAlgn="base">
              <a:spcBef>
                <a:spcPct val="0"/>
              </a:spcBef>
              <a:spcAft>
                <a:spcPct val="0"/>
              </a:spcAft>
            </a:pPr>
            <a:r>
              <a:rPr lang="ru-RU" sz="800" i="1" dirty="0" smtClean="0">
                <a:solidFill>
                  <a:srgbClr val="000000"/>
                </a:solidFill>
                <a:latin typeface="Arial" pitchFamily="34" charset="0"/>
                <a:ea typeface="Times New Roman" pitchFamily="18" charset="0"/>
                <a:cs typeface="Arial" pitchFamily="34" charset="0"/>
              </a:rPr>
              <a:t>А.Л. </a:t>
            </a:r>
            <a:r>
              <a:rPr lang="ru-RU" sz="800" i="1" dirty="0" smtClean="0">
                <a:solidFill>
                  <a:srgbClr val="333333"/>
                </a:solidFill>
                <a:latin typeface="Arial" pitchFamily="34" charset="0"/>
                <a:ea typeface="Times New Roman" pitchFamily="18" charset="0"/>
                <a:cs typeface="Arial" pitchFamily="34" charset="0"/>
              </a:rPr>
              <a:t>Чижевский – студент</a:t>
            </a:r>
            <a:endParaRPr lang="ru-RU" sz="800" dirty="0" smtClean="0">
              <a:latin typeface="Arial" pitchFamily="34" charset="0"/>
            </a:endParaRPr>
          </a:p>
          <a:p>
            <a:pPr lvl="0" algn="just" eaLnBrk="0" fontAlgn="base" hangingPunct="0">
              <a:spcBef>
                <a:spcPct val="0"/>
              </a:spcBef>
              <a:spcAft>
                <a:spcPct val="0"/>
              </a:spcAft>
            </a:pPr>
            <a:r>
              <a:rPr lang="ru-RU" sz="800" i="1" dirty="0" smtClean="0">
                <a:solidFill>
                  <a:srgbClr val="333333"/>
                </a:solidFill>
                <a:latin typeface="Arial" pitchFamily="34" charset="0"/>
                <a:ea typeface="Times New Roman" pitchFamily="18" charset="0"/>
                <a:cs typeface="Arial" pitchFamily="34" charset="0"/>
              </a:rPr>
              <a:t>коммерческого института </a:t>
            </a:r>
            <a:r>
              <a:rPr lang="ru-RU" sz="800" dirty="0" smtClean="0">
                <a:solidFill>
                  <a:srgbClr val="333333"/>
                </a:solidFill>
                <a:latin typeface="Arial" pitchFamily="34" charset="0"/>
                <a:ea typeface="Times New Roman" pitchFamily="18" charset="0"/>
                <a:cs typeface="Arial" pitchFamily="34" charset="0"/>
              </a:rPr>
              <a:t>Москва, 1917г.</a:t>
            </a:r>
            <a:endParaRPr lang="ru-RU" sz="800" dirty="0" smtClean="0">
              <a:latin typeface="Arial" pitchFamily="34" charset="0"/>
            </a:endParaRPr>
          </a:p>
        </p:txBody>
      </p:sp>
      <p:pic>
        <p:nvPicPr>
          <p:cNvPr id="13" name="Рисунок 12" descr="http://www.kosmofizika.ru/history/chizh_files/c004.jpg"/>
          <p:cNvPicPr/>
          <p:nvPr/>
        </p:nvPicPr>
        <p:blipFill>
          <a:blip r:embed="rId4" cstate="print"/>
          <a:srcRect/>
          <a:stretch>
            <a:fillRect/>
          </a:stretch>
        </p:blipFill>
        <p:spPr bwMode="auto">
          <a:xfrm>
            <a:off x="251520" y="404664"/>
            <a:ext cx="1728191" cy="2132856"/>
          </a:xfrm>
          <a:prstGeom prst="rect">
            <a:avLst/>
          </a:prstGeom>
          <a:noFill/>
          <a:ln w="9525">
            <a:noFill/>
            <a:miter lim="800000"/>
            <a:headEnd/>
            <a:tailEnd/>
          </a:ln>
        </p:spPr>
      </p:pic>
      <p:sp>
        <p:nvSpPr>
          <p:cNvPr id="54274" name="Rectangle 2"/>
          <p:cNvSpPr>
            <a:spLocks noChangeArrowheads="1"/>
          </p:cNvSpPr>
          <p:nvPr/>
        </p:nvSpPr>
        <p:spPr bwMode="auto">
          <a:xfrm>
            <a:off x="2051720" y="412225"/>
            <a:ext cx="691276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rPr>
              <a:t>Но прежде чем уехать из родного дома Чижевский все лето 1915 года посвятил наблюдениям за Солнцем, он страстно изучал литературу о Солнце, не только ту, что находил в библиотеке отца и в Калужской городской библиотеке, но и ту, которую выписывал из магазинов Москвы и Петрограда и книгохранилищ разных городов.</a:t>
            </a:r>
            <a:endParaRPr kumimoji="0" lang="ru-RU" sz="1800" b="0" i="0" u="none" strike="noStrike" cap="none" normalizeH="0" baseline="0" dirty="0" smtClean="0">
              <a:ln>
                <a:noFill/>
              </a:ln>
              <a:solidFill>
                <a:schemeClr val="tx1"/>
              </a:solidFill>
              <a:effectLst/>
              <a:latin typeface="Arial" pitchFamily="34" charset="0"/>
            </a:endParaRPr>
          </a:p>
        </p:txBody>
      </p:sp>
      <p:sp>
        <p:nvSpPr>
          <p:cNvPr id="54275" name="Rectangle 3"/>
          <p:cNvSpPr>
            <a:spLocks noChangeArrowheads="1"/>
          </p:cNvSpPr>
          <p:nvPr/>
        </p:nvSpPr>
        <p:spPr bwMode="auto">
          <a:xfrm>
            <a:off x="2051720" y="1203940"/>
            <a:ext cx="5040560" cy="18312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rPr>
              <a:t>А. Чижевский увлекся исследованиями солнечных пятен и обнаружил синхронность между максимальным количеством пятен, проходящих через центральный меридиан солнца, и военными </a:t>
            </a:r>
            <a:r>
              <a:rPr kumimoji="0" lang="ru-RU" sz="1200" b="0" i="1" u="none" strike="noStrike" cap="none" normalizeH="0" baseline="0" dirty="0" smtClean="0">
                <a:ln>
                  <a:noFill/>
                </a:ln>
                <a:solidFill>
                  <a:schemeClr val="tx1"/>
                </a:solidFill>
                <a:effectLst/>
                <a:ea typeface="Times New Roman" pitchFamily="18" charset="0"/>
              </a:rPr>
              <a:t>действиями на фронтах I мировой войны. </a:t>
            </a:r>
            <a:endParaRPr kumimoji="0" lang="ru-RU" sz="12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ea typeface="Times New Roman" pitchFamily="18" charset="0"/>
              </a:rPr>
              <a:t>Когда в 1914 году его отец, полковник артиллерии, ушел на фронт, Александр на карте отмечал флажками позиции войск. И обнаружил удивительную закономерность: в те дни, когда флажки надо было переставлять часто, то есть шли активные боевые действия, на Солнце появлялось много пятен.</a:t>
            </a:r>
            <a:endParaRPr kumimoji="0" lang="ru-RU" sz="1800" b="0" i="0" u="none" strike="noStrike" cap="none" normalizeH="0" baseline="0" dirty="0" smtClean="0">
              <a:ln>
                <a:noFill/>
              </a:ln>
              <a:solidFill>
                <a:schemeClr val="tx1"/>
              </a:solidFill>
              <a:effectLst/>
              <a:latin typeface="Arial" pitchFamily="34" charset="0"/>
            </a:endParaRPr>
          </a:p>
        </p:txBody>
      </p:sp>
      <p:sp>
        <p:nvSpPr>
          <p:cNvPr id="18" name="Прямоугольник 17"/>
          <p:cNvSpPr/>
          <p:nvPr/>
        </p:nvSpPr>
        <p:spPr>
          <a:xfrm>
            <a:off x="179512" y="2924944"/>
            <a:ext cx="6840760" cy="1277273"/>
          </a:xfrm>
          <a:prstGeom prst="rect">
            <a:avLst/>
          </a:prstGeom>
        </p:spPr>
        <p:txBody>
          <a:bodyPr wrap="square">
            <a:spAutoFit/>
          </a:bodyPr>
          <a:lstStyle/>
          <a:p>
            <a:pPr lvl="0" algn="just" eaLnBrk="0" fontAlgn="base" hangingPunct="0">
              <a:spcBef>
                <a:spcPct val="0"/>
              </a:spcBef>
              <a:spcAft>
                <a:spcPts val="600"/>
              </a:spcAft>
            </a:pPr>
            <a:r>
              <a:rPr lang="ru-RU" sz="1200" dirty="0" smtClean="0">
                <a:ea typeface="Times New Roman" pitchFamily="18" charset="0"/>
              </a:rPr>
              <a:t>Чижевский проштудировал множество исторических свидетельств. Сопоставил солнечные циклы с мировой историей. И поразился. Все масштабные исторические события случались именно в период активного Солнца. Оказалось, что жизнь землян подчинена космической энергетике. Не зря исторические летописи связывают все смуты с кометами и затмениями.</a:t>
            </a:r>
            <a:endParaRPr lang="ru-RU" sz="1200" dirty="0" smtClean="0"/>
          </a:p>
          <a:p>
            <a:pPr lvl="0" algn="just" eaLnBrk="0" fontAlgn="base" hangingPunct="0">
              <a:spcBef>
                <a:spcPct val="0"/>
              </a:spcBef>
              <a:spcAft>
                <a:spcPct val="0"/>
              </a:spcAft>
            </a:pPr>
            <a:r>
              <a:rPr lang="ru-RU" sz="1200" dirty="0" smtClean="0">
                <a:ea typeface="Times New Roman" pitchFamily="18" charset="0"/>
              </a:rPr>
              <a:t>Свою научную карьеру Чижевский начал с наблюдений за Солнцем. Еще в юности он обратил внимание на то, что </a:t>
            </a:r>
            <a:r>
              <a:rPr lang="ru-RU" sz="1200" dirty="0" err="1" smtClean="0">
                <a:ea typeface="Times New Roman" pitchFamily="18" charset="0"/>
              </a:rPr>
              <a:t>гелиоактивность</a:t>
            </a:r>
            <a:r>
              <a:rPr lang="ru-RU" sz="1200" dirty="0" smtClean="0">
                <a:ea typeface="Times New Roman" pitchFamily="18" charset="0"/>
              </a:rPr>
              <a:t> напрямую связана с земными войнами и катаклизмами. </a:t>
            </a:r>
            <a:endParaRPr lang="ru-RU" sz="1200" dirty="0" smtClean="0"/>
          </a:p>
        </p:txBody>
      </p:sp>
      <p:sp>
        <p:nvSpPr>
          <p:cNvPr id="19" name="Прямоугольник 18"/>
          <p:cNvSpPr/>
          <p:nvPr/>
        </p:nvSpPr>
        <p:spPr>
          <a:xfrm>
            <a:off x="179512" y="4149080"/>
            <a:ext cx="8784976" cy="646331"/>
          </a:xfrm>
          <a:prstGeom prst="rect">
            <a:avLst/>
          </a:prstGeom>
        </p:spPr>
        <p:txBody>
          <a:bodyPr wrap="square">
            <a:spAutoFit/>
          </a:bodyPr>
          <a:lstStyle/>
          <a:p>
            <a:pPr algn="just"/>
            <a:r>
              <a:rPr lang="ru-RU" sz="1200" dirty="0" smtClean="0">
                <a:ea typeface="Times New Roman" pitchFamily="18" charset="0"/>
              </a:rPr>
              <a:t>Во многом это сыграло решающую роль в будущей жизни Чижевского. Многое, что было осуществлено потом, началось именно тогда. То, что Солнце – основа существования жизни на Земле, причина большинства протекающих на ней физических и химических процессов, было известно давно.</a:t>
            </a:r>
            <a:endParaRPr lang="ru-RU" sz="1200" dirty="0"/>
          </a:p>
        </p:txBody>
      </p:sp>
    </p:spTree>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Picture 2" descr="http://7oom.ru/powerpoint/abstraktnye-fony-dlya-prezentacii-volny-11.jpg"/>
          <p:cNvPicPr>
            <a:picLocks noChangeAspect="1" noChangeArrowheads="1"/>
          </p:cNvPicPr>
          <p:nvPr/>
        </p:nvPicPr>
        <p:blipFill>
          <a:blip r:embed="rId2" cstate="print"/>
          <a:srcRect b="3401"/>
          <a:stretch>
            <a:fillRect/>
          </a:stretch>
        </p:blipFill>
        <p:spPr bwMode="auto">
          <a:xfrm>
            <a:off x="0" y="0"/>
            <a:ext cx="9296399" cy="7021016"/>
          </a:xfrm>
          <a:prstGeom prst="rect">
            <a:avLst/>
          </a:prstGeom>
          <a:noFill/>
        </p:spPr>
      </p:pic>
      <p:sp>
        <p:nvSpPr>
          <p:cNvPr id="5" name="Прямоугольник 4"/>
          <p:cNvSpPr/>
          <p:nvPr/>
        </p:nvSpPr>
        <p:spPr>
          <a:xfrm>
            <a:off x="179512" y="260647"/>
            <a:ext cx="8964488" cy="2800767"/>
          </a:xfrm>
          <a:prstGeom prst="rect">
            <a:avLst/>
          </a:prstGeom>
        </p:spPr>
        <p:txBody>
          <a:bodyPr wrap="square">
            <a:spAutoFit/>
          </a:bodyPr>
          <a:lstStyle/>
          <a:p>
            <a:pPr algn="just" fontAlgn="base">
              <a:spcAft>
                <a:spcPts val="600"/>
              </a:spcAft>
            </a:pPr>
            <a:r>
              <a:rPr lang="ru-RU" sz="1200" dirty="0" smtClean="0"/>
              <a:t>Чижевский отвечал Константину Эдуардовичу глубоким уважением. Циолковский делился с Александром Леонидовичем своими мыслями, читал ему неопубликованные произведения. </a:t>
            </a:r>
            <a:endParaRPr lang="ru-RU" dirty="0" smtClean="0">
              <a:latin typeface="Arial" pitchFamily="34" charset="0"/>
            </a:endParaRPr>
          </a:p>
          <a:p>
            <a:pPr algn="just" fontAlgn="base">
              <a:spcAft>
                <a:spcPts val="600"/>
              </a:spcAft>
            </a:pPr>
            <a:r>
              <a:rPr lang="ru-RU" sz="1200" dirty="0" smtClean="0"/>
              <a:t>По многим вопросам ученые проводили совместные обсуждения. Нередко Константин Эдуардович поручал Чижевскому выяснить или решить ту или иную задачу, стоящую перед ним и т.д. У Циолковского плохо получались рисунки для своих статей, и поэтому Александр Леонидович неоднократно выполнял эту работу за него.</a:t>
            </a:r>
          </a:p>
          <a:p>
            <a:pPr algn="just">
              <a:spcAft>
                <a:spcPts val="600"/>
              </a:spcAft>
            </a:pPr>
            <a:r>
              <a:rPr lang="ru-RU" sz="1200" dirty="0" smtClean="0"/>
              <a:t>Контакты мудрого учителя и увлеченного начинающего ученого, основанные на взаимных научных интересах, переросли со временем в 20-летнюю дружбу, скрепленную взаимопониманием и </a:t>
            </a:r>
            <a:r>
              <a:rPr lang="ru-RU" sz="1200" dirty="0" err="1" smtClean="0"/>
              <a:t>взаимоподдержкой</a:t>
            </a:r>
            <a:r>
              <a:rPr lang="ru-RU" sz="1200" dirty="0" smtClean="0"/>
              <a:t>. Например, идеи А.Л.Чижевского по </a:t>
            </a:r>
            <a:r>
              <a:rPr lang="ru-RU" sz="1200" dirty="0" err="1" smtClean="0"/>
              <a:t>аэроионификации</a:t>
            </a:r>
            <a:r>
              <a:rPr lang="ru-RU" sz="1200" dirty="0" smtClean="0"/>
              <a:t> были непосредственно нужны К.Э.Циолковскому для разработок космических кораблей.</a:t>
            </a:r>
          </a:p>
          <a:p>
            <a:pPr algn="just">
              <a:spcAft>
                <a:spcPts val="600"/>
              </a:spcAft>
            </a:pPr>
            <a:r>
              <a:rPr lang="ru-RU" sz="1200" dirty="0" smtClean="0"/>
              <a:t>О бескорыстии и преданности дружеских отношений между К.Э.Циолковским и А.Л.Чижевским говорят многие факты. Ведь именно А.Л.Чижевскому принадлежит заслуга в утверждении мирового приоритета К.Э.Циолковского в области космонавтики и </a:t>
            </a:r>
            <a:r>
              <a:rPr lang="ru-RU" sz="1200" dirty="0" err="1" smtClean="0"/>
              <a:t>ракетодинамики</a:t>
            </a:r>
            <a:r>
              <a:rPr lang="ru-RU" sz="1200" dirty="0" smtClean="0"/>
              <a:t>.</a:t>
            </a:r>
          </a:p>
          <a:p>
            <a:pPr algn="just">
              <a:spcAft>
                <a:spcPts val="600"/>
              </a:spcAft>
            </a:pPr>
            <a:r>
              <a:rPr lang="ru-RU" sz="1200" dirty="0" smtClean="0"/>
              <a:t>К.Э.Циолковский сыграл большую роль в становлении молодого учёного, в выработке его мировоззрения, поддерживал идеи младшего друга по гелиобиологии и эксперименты по </a:t>
            </a:r>
            <a:r>
              <a:rPr lang="ru-RU" sz="1200" dirty="0" err="1" smtClean="0"/>
              <a:t>аэроионификации</a:t>
            </a:r>
            <a:r>
              <a:rPr lang="ru-RU" sz="1200" dirty="0" smtClean="0"/>
              <a:t>.</a:t>
            </a:r>
            <a:endParaRPr lang="ru-RU" sz="2800" dirty="0" smtClean="0">
              <a:latin typeface="Arial" pitchFamily="34" charset="0"/>
            </a:endParaRPr>
          </a:p>
        </p:txBody>
      </p:sp>
      <p:sp>
        <p:nvSpPr>
          <p:cNvPr id="13313" name="Rectangle 1"/>
          <p:cNvSpPr>
            <a:spLocks noChangeArrowheads="1"/>
          </p:cNvSpPr>
          <p:nvPr/>
        </p:nvSpPr>
        <p:spPr bwMode="auto">
          <a:xfrm>
            <a:off x="179512" y="3058911"/>
            <a:ext cx="6048672"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ru-RU" sz="1200" b="0" i="0" u="none" strike="noStrike" cap="none" normalizeH="0" baseline="0" dirty="0" smtClean="0">
                <a:ln>
                  <a:noFill/>
                </a:ln>
                <a:effectLst/>
                <a:ea typeface="Times New Roman" pitchFamily="18" charset="0"/>
                <a:cs typeface="Calibri" pitchFamily="34" charset="0"/>
              </a:rPr>
              <a:t>Но они не только вели беседы на различные научные темы, наблюдали звездное небо, но и совместно обсуждали эксперименты, проводимые Чижевским. В </a:t>
            </a:r>
            <a:r>
              <a:rPr kumimoji="0" lang="ru-RU" sz="1200" b="1" i="0" u="none" strike="noStrike" cap="none" normalizeH="0" baseline="0" dirty="0" smtClean="0">
                <a:ln>
                  <a:noFill/>
                </a:ln>
                <a:effectLst/>
                <a:ea typeface="Times New Roman" pitchFamily="18" charset="0"/>
                <a:cs typeface="Calibri" pitchFamily="34" charset="0"/>
              </a:rPr>
              <a:t>1926 </a:t>
            </a:r>
            <a:r>
              <a:rPr kumimoji="0" lang="ru-RU" sz="1200" b="0" i="0" u="none" strike="noStrike" cap="none" normalizeH="0" baseline="0" dirty="0" smtClean="0">
                <a:ln>
                  <a:noFill/>
                </a:ln>
                <a:effectLst/>
                <a:ea typeface="Times New Roman" pitchFamily="18" charset="0"/>
                <a:cs typeface="Calibri" pitchFamily="34" charset="0"/>
              </a:rPr>
              <a:t>году в Калуге по просьбе К.Э. Циолковского А.Л.Чижевский провел первый в мире эксперимент по космической биологии. </a:t>
            </a:r>
            <a:r>
              <a:rPr kumimoji="0" lang="ru-RU" sz="1200" b="0" i="0" u="none" strike="noStrike" cap="none" normalizeH="0" baseline="0" dirty="0" smtClean="0">
                <a:ln>
                  <a:noFill/>
                </a:ln>
                <a:effectLst/>
                <a:ea typeface="Times New Roman" pitchFamily="18" charset="0"/>
                <a:cs typeface="Arial" pitchFamily="34" charset="0"/>
              </a:rPr>
              <a:t> </a:t>
            </a:r>
            <a:endParaRPr kumimoji="0" lang="ru-RU" sz="12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ts val="600"/>
              </a:spcAft>
              <a:buClrTx/>
              <a:buSzTx/>
              <a:buFontTx/>
              <a:buNone/>
              <a:tabLst/>
            </a:pPr>
            <a:r>
              <a:rPr kumimoji="0" lang="ru-RU" sz="1200" b="0" i="0" u="none" strike="noStrike" cap="none" normalizeH="0" baseline="0" dirty="0" smtClean="0">
                <a:ln>
                  <a:noFill/>
                </a:ln>
                <a:effectLst/>
                <a:ea typeface="Times New Roman" pitchFamily="18" charset="0"/>
                <a:cs typeface="Calibri" pitchFamily="34" charset="0"/>
              </a:rPr>
              <a:t>Дружба ученых продолжалась до последних дней жизни К.Э. Циолковского (умер 19 сентября 1935 г.) и имела в творческой судьбе Чижевского большое значение. </a:t>
            </a:r>
          </a:p>
          <a:p>
            <a:pPr algn="just" eaLnBrk="0" fontAlgn="base" hangingPunct="0">
              <a:spcBef>
                <a:spcPct val="0"/>
              </a:spcBef>
              <a:spcAft>
                <a:spcPts val="600"/>
              </a:spcAft>
            </a:pPr>
            <a:r>
              <a:rPr lang="ru-RU" sz="1200" dirty="0" smtClean="0">
                <a:solidFill>
                  <a:srgbClr val="000000"/>
                </a:solidFill>
                <a:ea typeface="Times New Roman" pitchFamily="18" charset="0"/>
                <a:cs typeface="Calibri" pitchFamily="34" charset="0"/>
              </a:rPr>
              <a:t>К.Э. Циолковского интересовали и поэтические произведения молодого друга. </a:t>
            </a:r>
          </a:p>
          <a:p>
            <a:pPr algn="just" eaLnBrk="0" fontAlgn="base" hangingPunct="0">
              <a:spcBef>
                <a:spcPct val="0"/>
              </a:spcBef>
              <a:spcAft>
                <a:spcPts val="600"/>
              </a:spcAft>
            </a:pPr>
            <a:r>
              <a:rPr lang="ru-RU" sz="1200" dirty="0" smtClean="0">
                <a:solidFill>
                  <a:srgbClr val="000000"/>
                </a:solidFill>
                <a:ea typeface="Times New Roman" pitchFamily="18" charset="0"/>
                <a:cs typeface="Calibri" pitchFamily="34" charset="0"/>
              </a:rPr>
              <a:t>В Калуге было издано два сборника стихотворений А.Л.Чижевского: в </a:t>
            </a:r>
            <a:r>
              <a:rPr lang="ru-RU" sz="1200" b="1" dirty="0" smtClean="0">
                <a:solidFill>
                  <a:srgbClr val="000000"/>
                </a:solidFill>
                <a:ea typeface="Times New Roman" pitchFamily="18" charset="0"/>
                <a:cs typeface="Calibri" pitchFamily="34" charset="0"/>
              </a:rPr>
              <a:t>1915 г</a:t>
            </a:r>
            <a:r>
              <a:rPr lang="ru-RU" sz="1200" dirty="0" smtClean="0">
                <a:solidFill>
                  <a:srgbClr val="000000"/>
                </a:solidFill>
                <a:ea typeface="Times New Roman" pitchFamily="18" charset="0"/>
                <a:cs typeface="Calibri" pitchFamily="34" charset="0"/>
              </a:rPr>
              <a:t>. –</a:t>
            </a:r>
            <a:r>
              <a:rPr lang="ru-RU" sz="1200" b="1" dirty="0" smtClean="0">
                <a:solidFill>
                  <a:srgbClr val="000000"/>
                </a:solidFill>
                <a:ea typeface="Times New Roman" pitchFamily="18" charset="0"/>
                <a:cs typeface="Calibri" pitchFamily="34" charset="0"/>
              </a:rPr>
              <a:t> «Стихотворения» </a:t>
            </a:r>
            <a:r>
              <a:rPr lang="ru-RU" sz="1200" dirty="0" smtClean="0">
                <a:solidFill>
                  <a:srgbClr val="000000"/>
                </a:solidFill>
                <a:ea typeface="Times New Roman" pitchFamily="18" charset="0"/>
                <a:cs typeface="Calibri" pitchFamily="34" charset="0"/>
              </a:rPr>
              <a:t>и в </a:t>
            </a:r>
            <a:r>
              <a:rPr lang="ru-RU" sz="1200" b="1" dirty="0" smtClean="0">
                <a:solidFill>
                  <a:srgbClr val="000000"/>
                </a:solidFill>
                <a:ea typeface="Times New Roman" pitchFamily="18" charset="0"/>
                <a:cs typeface="Calibri" pitchFamily="34" charset="0"/>
              </a:rPr>
              <a:t>1919 г. </a:t>
            </a:r>
            <a:r>
              <a:rPr lang="ru-RU" sz="1200" dirty="0" smtClean="0">
                <a:solidFill>
                  <a:srgbClr val="000000"/>
                </a:solidFill>
                <a:ea typeface="Times New Roman" pitchFamily="18" charset="0"/>
                <a:cs typeface="Calibri" pitchFamily="34" charset="0"/>
              </a:rPr>
              <a:t>– </a:t>
            </a:r>
            <a:r>
              <a:rPr lang="ru-RU" sz="1200" b="1" dirty="0" smtClean="0">
                <a:ea typeface="Times New Roman" pitchFamily="18" charset="0"/>
                <a:cs typeface="Calibri" pitchFamily="34" charset="0"/>
              </a:rPr>
              <a:t>«Тетрадь стихотворений»</a:t>
            </a:r>
            <a:r>
              <a:rPr lang="ru-RU" sz="1200" dirty="0" smtClean="0">
                <a:ea typeface="Times New Roman" pitchFamily="18" charset="0"/>
                <a:cs typeface="Calibri" pitchFamily="34" charset="0"/>
              </a:rPr>
              <a:t>,</a:t>
            </a:r>
            <a:r>
              <a:rPr lang="ru-RU" sz="1200" b="1" dirty="0" smtClean="0">
                <a:ea typeface="Times New Roman" pitchFamily="18" charset="0"/>
                <a:cs typeface="Calibri" pitchFamily="34" charset="0"/>
              </a:rPr>
              <a:t> </a:t>
            </a:r>
            <a:r>
              <a:rPr lang="ru-RU" sz="1200" dirty="0" smtClean="0">
                <a:ea typeface="Times New Roman" pitchFamily="18" charset="0"/>
                <a:cs typeface="Calibri" pitchFamily="34" charset="0"/>
              </a:rPr>
              <a:t>в который</a:t>
            </a:r>
            <a:r>
              <a:rPr lang="ru-RU" sz="1200" b="1" dirty="0" smtClean="0">
                <a:ea typeface="Times New Roman" pitchFamily="18" charset="0"/>
                <a:cs typeface="Calibri" pitchFamily="34" charset="0"/>
              </a:rPr>
              <a:t> </a:t>
            </a:r>
            <a:r>
              <a:rPr lang="ru-RU" sz="1200" dirty="0" smtClean="0">
                <a:ea typeface="Times New Roman" pitchFamily="18" charset="0"/>
                <a:cs typeface="Calibri" pitchFamily="34" charset="0"/>
              </a:rPr>
              <a:t>вошло около 300 стихов, написанных в 1914-1918 годах.</a:t>
            </a:r>
            <a:endParaRPr kumimoji="0" lang="ru-RU" sz="1200" b="0" i="0" u="none" strike="noStrike" cap="none" normalizeH="0" baseline="0" dirty="0" smtClean="0">
              <a:ln>
                <a:noFill/>
              </a:ln>
              <a:solidFill>
                <a:srgbClr val="FF0000"/>
              </a:solidFill>
              <a:effectLst/>
            </a:endParaRPr>
          </a:p>
        </p:txBody>
      </p:sp>
      <p:pic>
        <p:nvPicPr>
          <p:cNvPr id="7" name="Рисунок 6" descr="Чижевский Александр Леонидович"/>
          <p:cNvPicPr/>
          <p:nvPr/>
        </p:nvPicPr>
        <p:blipFill>
          <a:blip r:embed="rId3" cstate="print"/>
          <a:srcRect/>
          <a:stretch>
            <a:fillRect/>
          </a:stretch>
        </p:blipFill>
        <p:spPr bwMode="auto">
          <a:xfrm>
            <a:off x="6300192" y="2924944"/>
            <a:ext cx="2664296" cy="1800200"/>
          </a:xfrm>
          <a:prstGeom prst="rect">
            <a:avLst/>
          </a:prstGeom>
          <a:noFill/>
          <a:ln w="9525">
            <a:noFill/>
            <a:miter lim="800000"/>
            <a:headEnd/>
            <a:tailEnd/>
          </a:ln>
        </p:spPr>
      </p:pic>
      <p:sp>
        <p:nvSpPr>
          <p:cNvPr id="1331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13316" name="Rectangle 4"/>
          <p:cNvSpPr>
            <a:spLocks noChangeArrowheads="1"/>
          </p:cNvSpPr>
          <p:nvPr/>
        </p:nvSpPr>
        <p:spPr bwMode="auto">
          <a:xfrm>
            <a:off x="6407696" y="4797152"/>
            <a:ext cx="273630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buFontTx/>
              <a:buNone/>
              <a:tabLst/>
            </a:pPr>
            <a:r>
              <a:rPr kumimoji="0" lang="ru-RU" sz="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А.Л. Чижевский и К.Э. Циолковский наблюдают звездное</a:t>
            </a:r>
            <a:r>
              <a:rPr kumimoji="0" lang="ru-RU" sz="8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небо.                            </a:t>
            </a:r>
            <a:r>
              <a:rPr kumimoji="0" lang="ru-RU"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Рисунок Е. Смирнова   </a:t>
            </a:r>
            <a:endParaRPr kumimoji="0" lang="ru-RU" sz="1800" b="0" i="0" u="none" strike="noStrike" cap="none" normalizeH="0" baseline="0" dirty="0" smtClean="0">
              <a:ln>
                <a:noFill/>
              </a:ln>
              <a:solidFill>
                <a:schemeClr val="tx1"/>
              </a:solidFill>
              <a:effectLst/>
              <a:latin typeface="Arial" pitchFamily="34" charset="0"/>
            </a:endParaRPr>
          </a:p>
        </p:txBody>
      </p:sp>
      <p:sp>
        <p:nvSpPr>
          <p:cNvPr id="12" name="Прямоугольник 11"/>
          <p:cNvSpPr/>
          <p:nvPr/>
        </p:nvSpPr>
        <p:spPr>
          <a:xfrm>
            <a:off x="179512" y="5229200"/>
            <a:ext cx="8964488" cy="1277273"/>
          </a:xfrm>
          <a:prstGeom prst="rect">
            <a:avLst/>
          </a:prstGeom>
        </p:spPr>
        <p:txBody>
          <a:bodyPr wrap="square">
            <a:spAutoFit/>
          </a:bodyPr>
          <a:lstStyle/>
          <a:p>
            <a:pPr lvl="0" algn="just" fontAlgn="base">
              <a:spcBef>
                <a:spcPct val="0"/>
              </a:spcBef>
              <a:spcAft>
                <a:spcPts val="600"/>
              </a:spcAft>
            </a:pPr>
            <a:r>
              <a:rPr lang="ru-RU" sz="1200" dirty="0" smtClean="0">
                <a:ea typeface="Times New Roman" pitchFamily="18" charset="0"/>
                <a:cs typeface="Calibri" pitchFamily="34" charset="0"/>
              </a:rPr>
              <a:t>Потом он раскаивался в этом, находя стихи слабыми, но свои стихотворные опыты продолжал всю жизнь, в которых следовал линии русской философской лирики. </a:t>
            </a:r>
            <a:r>
              <a:rPr lang="ru-RU" sz="1200" b="1" dirty="0" smtClean="0">
                <a:ea typeface="Times New Roman" pitchFamily="18" charset="0"/>
                <a:cs typeface="Calibri" pitchFamily="34" charset="0"/>
              </a:rPr>
              <a:t>В 1918 г.</a:t>
            </a:r>
            <a:r>
              <a:rPr lang="ru-RU" sz="1200" dirty="0" smtClean="0">
                <a:ea typeface="Times New Roman" pitchFamily="18" charset="0"/>
                <a:cs typeface="Calibri" pitchFamily="34" charset="0"/>
              </a:rPr>
              <a:t> был издан трактат Чижевского</a:t>
            </a:r>
            <a:r>
              <a:rPr lang="ru-RU" sz="1200" b="1" dirty="0" smtClean="0">
                <a:ea typeface="Times New Roman" pitchFamily="18" charset="0"/>
                <a:cs typeface="Calibri" pitchFamily="34" charset="0"/>
              </a:rPr>
              <a:t> "Академия поэзии". </a:t>
            </a:r>
          </a:p>
          <a:p>
            <a:pPr algn="just" fontAlgn="base">
              <a:spcBef>
                <a:spcPct val="0"/>
              </a:spcBef>
              <a:spcAft>
                <a:spcPct val="0"/>
              </a:spcAft>
            </a:pPr>
            <a:r>
              <a:rPr lang="ru-RU" sz="1200" dirty="0" smtClean="0"/>
              <a:t>В свою очередь, Чижевский содействовал утверждению мирового приоритета Циолковского в области космонавтики и </a:t>
            </a:r>
            <a:r>
              <a:rPr lang="ru-RU" sz="1200" dirty="0" err="1" smtClean="0"/>
              <a:t>ракетодинамики</a:t>
            </a:r>
            <a:r>
              <a:rPr lang="ru-RU" sz="1200" dirty="0" smtClean="0"/>
              <a:t>, переиздав в 1924 году его работу «Исследование мировых пространств реактивными приборами» (под новым названием «Ракета в космическом пространстве») и разослав её зарубежным учёным и научным обществам. Чижевский помогал Циолковскому в публикации его статей в московских журналах и центральных газетах.</a:t>
            </a:r>
          </a:p>
        </p:txBody>
      </p:sp>
    </p:spTree>
  </p:cSld>
  <p:clrMapOvr>
    <a:masterClrMapping/>
  </p:clrMapOvr>
  <p:transition>
    <p:cover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1314</TotalTime>
  <Words>17538</Words>
  <Application>Microsoft Office PowerPoint</Application>
  <PresentationFormat>Экран (4:3)</PresentationFormat>
  <Paragraphs>805</Paragraphs>
  <Slides>54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54</vt:i4>
      </vt:variant>
    </vt:vector>
  </HeadingPairs>
  <TitlesOfParts>
    <vt:vector size="5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Библиотека</dc:creator>
  <cp:lastModifiedBy>Библиотека</cp:lastModifiedBy>
  <cp:revision>137</cp:revision>
  <dcterms:created xsi:type="dcterms:W3CDTF">2017-08-14T12:41:29Z</dcterms:created>
  <dcterms:modified xsi:type="dcterms:W3CDTF">2017-08-17T14:07:28Z</dcterms:modified>
</cp:coreProperties>
</file>