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60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31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31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0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88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0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9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99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4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24C1-016F-4F61-A865-BD046BA5D7E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CD75-FCFD-435B-B432-AD5D7C517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6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ПРОГРАММА СОВЕРШЕНСТВОВАНИЯ НАУЧНОЙ СФЕРЫ РЕСПУБЛИКИ БЕЛАРУСЬ  2014-2025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8064896" cy="56166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143869"/>
              </p:ext>
            </p:extLst>
          </p:nvPr>
        </p:nvGraphicFramePr>
        <p:xfrm>
          <a:off x="667010" y="1268761"/>
          <a:ext cx="8009445" cy="48910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0578"/>
                <a:gridCol w="7118867"/>
              </a:tblGrid>
              <a:tr h="80165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Основание для разработки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 поручение Президента Республики Беларусь (протокол поручений Президента Республики Беларусь, данных 5 августа 2013 г. на совещании по вопросам развития научной сферы в Республике Беларусь, от 4 сентября 2013 г. № 16);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65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Основная цель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достижение устойчивого развития научной сферы, интеграции науки и производства как важнейших условий для комплексного решения задач по повышению конкурентоспособности экономики и укреплению национальной безопасности страны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7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задачи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marR="129540" algn="just">
                        <a:lnSpc>
                          <a:spcPct val="95000"/>
                        </a:lnSpc>
                        <a:spcAft>
                          <a:spcPts val="300"/>
                        </a:spcAft>
                        <a:tabLst>
                          <a:tab pos="14351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 обеспечение программно-целевого развития всех сфер, отраслей и направлений науки исходя из народнохозяйственных задач и возможностей страны; обеспечение национальной безопасности в научно-технологической сфере (2016-2020гг.);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4770" marR="129540" algn="just">
                        <a:lnSpc>
                          <a:spcPct val="95000"/>
                        </a:lnSpc>
                        <a:spcAft>
                          <a:spcPts val="300"/>
                        </a:spcAft>
                        <a:tabLst>
                          <a:tab pos="14351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 обеспечение комплекса организационных и экономических условий для перехода к интенсивному динамичному развитию национальной науки, дающему возможность занимать лидирующие позиции страны в приоритетных областях научных исследований и разработок не только среди стран СНГ, но и мирового сообщества (2016-2025гг.);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4770" marR="12954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43510" algn="l"/>
                        </a:tabLst>
                      </a:pPr>
                      <a:r>
                        <a:rPr lang="ru-RU" sz="1300" i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 организация комплекса научных исследований  высокого уровня, позволяющего обеспечить скорейший переход национальной экономики на </a:t>
                      </a:r>
                      <a:r>
                        <a:rPr lang="en-US" sz="1300" i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300" i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300" i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1300" i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мировые технологические уклады, в основе развития которых находятся </a:t>
                      </a:r>
                      <a:r>
                        <a:rPr lang="ru-RU" sz="1300" i="1" u="sng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высококонкурентные</a:t>
                      </a:r>
                      <a:r>
                        <a:rPr lang="ru-RU" sz="1300" i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технологии и экономика знаний; создание на этой основе научной базы для постоянного наращивания доли инновационных товаров (продукции) и услуг в общем объеме товаров (продукции) и услуг предприятий и организаций страны (2016-2025гг.);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4770" marR="129540" algn="just">
                        <a:lnSpc>
                          <a:spcPct val="95000"/>
                        </a:lnSpc>
                        <a:spcAft>
                          <a:spcPts val="300"/>
                        </a:spcAft>
                        <a:tabLst>
                          <a:tab pos="143510" algn="l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 повышение престижности профессии ученого-исследователя, комплексное улучшение системы материальных и моральных стимулов для работников, занятых в отраслях науки и наукоемкого производства; поддержка изобретательства (2016-2025гг.)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068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1575" t="14748" r="25048" b="40067"/>
          <a:stretch>
            <a:fillRect/>
          </a:stretch>
        </p:blipFill>
        <p:spPr bwMode="auto">
          <a:xfrm>
            <a:off x="611560" y="1844824"/>
            <a:ext cx="7752422" cy="377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874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2437" t="16925" r="24771" b="40224"/>
          <a:stretch>
            <a:fillRect/>
          </a:stretch>
        </p:blipFill>
        <p:spPr bwMode="auto">
          <a:xfrm>
            <a:off x="1043608" y="476672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093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119" t="16285" r="25561" b="38306"/>
          <a:stretch>
            <a:fillRect/>
          </a:stretch>
        </p:blipFill>
        <p:spPr bwMode="auto">
          <a:xfrm>
            <a:off x="899593" y="548680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304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4284" t="17425" r="25039" b="35542"/>
          <a:stretch>
            <a:fillRect/>
          </a:stretch>
        </p:blipFill>
        <p:spPr bwMode="auto">
          <a:xfrm>
            <a:off x="611560" y="620688"/>
            <a:ext cx="806489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148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1373" t="13256" r="23446" b="36657"/>
          <a:stretch>
            <a:fillRect/>
          </a:stretch>
        </p:blipFill>
        <p:spPr bwMode="auto">
          <a:xfrm>
            <a:off x="899592" y="620688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334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effectLst/>
                <a:latin typeface="Impact"/>
                <a:ea typeface="Times New Roman"/>
              </a:rPr>
              <a:t>VI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. Нано-биотехнологии,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наноэнергетика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, молекулярная, клеточная и ядерная технологии, биометрика,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нанобионика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,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нанотехнологии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 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</a:rPr>
              <a:t>Технологическая революция VI технологического уклада связана с открытием в 2004 году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графена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(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монослоёв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атомов углерода)  полученного  в Манчестерском университете и получила название эпохи 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нанотехнологий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.  Согласно прогноза известного российского  экономиста  академика Российской академии наук С.Ю. Глазьева преимущество применения разработок VI технологического уклада будет состоять в резком снижении энергоёмкости и материалоёмкости производства, в конструировании материалов и организмов с заранее заданными свойствами [1]. 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4961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3018" t="44141" r="39940" b="18941"/>
          <a:stretch>
            <a:fillRect/>
          </a:stretch>
        </p:blipFill>
        <p:spPr bwMode="auto">
          <a:xfrm>
            <a:off x="251520" y="2406225"/>
            <a:ext cx="8663885" cy="242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56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721499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На базе УО МГПУ </a:t>
            </a:r>
            <a:r>
              <a:rPr lang="ru-RU" sz="2000" dirty="0" err="1"/>
              <a:t>им.И.П.Шамкина</a:t>
            </a:r>
            <a:r>
              <a:rPr lang="ru-RU" sz="2000" dirty="0"/>
              <a:t> и конкретно в этой </a:t>
            </a:r>
            <a:r>
              <a:rPr lang="ru-RU" sz="2000" dirty="0" err="1"/>
              <a:t>лабоартории</a:t>
            </a:r>
            <a:r>
              <a:rPr lang="ru-RU" sz="2000" dirty="0"/>
              <a:t> с использованием </a:t>
            </a:r>
            <a:r>
              <a:rPr lang="ru-RU" sz="2000"/>
              <a:t>авторской </a:t>
            </a:r>
            <a:r>
              <a:rPr lang="ru-RU" sz="2000" smtClean="0"/>
              <a:t>установки </a:t>
            </a:r>
            <a:r>
              <a:rPr lang="ru-RU" sz="2000" dirty="0"/>
              <a:t>--- разработан способ нанесения тонкопленочных кремнийсодержащих покрытий [3]. Тонкопленочное покрытие наносится из реакционно-способной плазмы, генерируемой дуговым плазмотроном для нанесения плазмохимических покрытий, содержащей продукты пиролиза кремнийсодержащих органических жидкостей и дополнительных неорганических реагентов, в результате протекания гетерогенной реакции осаждения тонкопленочного покрытия из газовой фазы на металлическую подложку, имеющую более низкую температуру. В результате такого характера образования и роста получаемое покрытие имеет химический состав, отличный от стехиометрического, и содержит в своем составе оксиды, карбиды и нитриды кремния, соотношение между которыми зависит от состава реакционной плазмы и режимов нанесения покрытия. Тонкопленочное покрытие имеет толщину до 1,5 мкм, при этом защитные свойства начинают проявляться при </a:t>
            </a:r>
            <a:r>
              <a:rPr lang="ru-RU" sz="2000" dirty="0" err="1"/>
              <a:t>нанотолщинах</a:t>
            </a:r>
            <a:r>
              <a:rPr lang="ru-RU" sz="2000" dirty="0"/>
              <a:t> (от 0,15 мкм). Получаемое тонкопленочное кремнийсодержащее покрытие не имеет кристаллического строения и представляет собой аморфную (стеклообразную) структуру. Осаждение из газовой фазы по механизму конденсации пар – жидкость – кристалл позволяет достичь высокой адгезии и </a:t>
            </a:r>
            <a:r>
              <a:rPr lang="ru-RU" sz="2000" dirty="0" err="1"/>
              <a:t>сплошности</a:t>
            </a:r>
            <a:r>
              <a:rPr lang="ru-RU" sz="2000" dirty="0"/>
              <a:t> наносимого тонкопленочного покрытия.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r>
              <a:rPr lang="ru-RU" sz="2000" dirty="0"/>
              <a:t>Преимущество рассмотренных технологий от традиционных заключается в их  увязке с </a:t>
            </a:r>
            <a:r>
              <a:rPr lang="ru-RU" sz="2000" dirty="0" err="1"/>
              <a:t>нанотехнологиями</a:t>
            </a:r>
            <a:r>
              <a:rPr lang="ru-RU" sz="2000" dirty="0"/>
              <a:t>, </a:t>
            </a:r>
            <a:r>
              <a:rPr lang="ru-RU" sz="2000" dirty="0" err="1"/>
              <a:t>наноразмерными</a:t>
            </a:r>
            <a:r>
              <a:rPr lang="ru-RU" sz="2000" dirty="0"/>
              <a:t> частицами, что позволяет приблизиться к созданию </a:t>
            </a:r>
            <a:r>
              <a:rPr lang="ru-RU" sz="2000" dirty="0" err="1"/>
              <a:t>наноматериалов</a:t>
            </a:r>
            <a:r>
              <a:rPr lang="ru-RU" sz="2000" dirty="0"/>
              <a:t> и решению важнейшей задачи промышленной отрасли - </a:t>
            </a:r>
            <a:r>
              <a:rPr lang="ru-RU" sz="2000" dirty="0" err="1"/>
              <a:t>наноструктурированию</a:t>
            </a:r>
            <a:r>
              <a:rPr lang="ru-RU" sz="2000" dirty="0"/>
              <a:t> систем.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8983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u="sng" dirty="0"/>
              <a:t>I	технологический уклад  –Начало Первой промышленной революции</a:t>
            </a:r>
            <a:endParaRPr lang="ru-RU" sz="2000" dirty="0"/>
          </a:p>
          <a:p>
            <a:r>
              <a:rPr lang="ru-RU" sz="2000" i="1" dirty="0"/>
              <a:t>1772 год -создание Ричардом </a:t>
            </a:r>
            <a:r>
              <a:rPr lang="ru-RU" sz="2000" i="1" dirty="0" err="1"/>
              <a:t>Аркрайтом</a:t>
            </a:r>
            <a:r>
              <a:rPr lang="ru-RU" sz="2000" i="1" dirty="0"/>
              <a:t> прядильной машины «</a:t>
            </a:r>
            <a:r>
              <a:rPr lang="ru-RU" sz="2000" i="1" dirty="0" err="1"/>
              <a:t>Water</a:t>
            </a:r>
            <a:r>
              <a:rPr lang="ru-RU" sz="2000" i="1" dirty="0"/>
              <a:t> </a:t>
            </a:r>
            <a:r>
              <a:rPr lang="ru-RU" sz="2000" i="1" dirty="0" err="1"/>
              <a:t>frame</a:t>
            </a:r>
            <a:r>
              <a:rPr lang="ru-RU" sz="2000" i="1" dirty="0"/>
              <a:t>» и строительство им текстильной фабрики в </a:t>
            </a:r>
            <a:r>
              <a:rPr lang="ru-RU" sz="2000" i="1" dirty="0" err="1"/>
              <a:t>Кромфорде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b="1" u="sng" dirty="0"/>
              <a:t>II	технологический уклад  –Эпоха пара</a:t>
            </a:r>
            <a:endParaRPr lang="ru-RU" sz="2000" dirty="0"/>
          </a:p>
          <a:p>
            <a:r>
              <a:rPr lang="ru-RU" sz="2000" dirty="0"/>
              <a:t>1825 год	Паровоз </a:t>
            </a:r>
            <a:r>
              <a:rPr lang="ru-RU" sz="2000" dirty="0" err="1"/>
              <a:t>Locomotion</a:t>
            </a:r>
            <a:r>
              <a:rPr lang="ru-RU" sz="2000" dirty="0"/>
              <a:t> № 1, строительство железной дороги </a:t>
            </a:r>
            <a:r>
              <a:rPr lang="ru-RU" sz="2000" dirty="0" err="1"/>
              <a:t>Стоктон</a:t>
            </a:r>
            <a:r>
              <a:rPr lang="ru-RU" sz="2000" dirty="0"/>
              <a:t> — </a:t>
            </a:r>
            <a:r>
              <a:rPr lang="ru-RU" sz="2000" dirty="0" err="1"/>
              <a:t>Дарлингтон</a:t>
            </a:r>
            <a:r>
              <a:rPr lang="ru-RU" sz="2000" dirty="0"/>
              <a:t>.</a:t>
            </a:r>
          </a:p>
          <a:p>
            <a:r>
              <a:rPr lang="ru-RU" sz="2000" b="1" u="sng" dirty="0"/>
              <a:t>III	технологический уклад  –Эпоха стали (2-я промышленная революция)</a:t>
            </a:r>
            <a:endParaRPr lang="ru-RU" sz="2000" dirty="0"/>
          </a:p>
          <a:p>
            <a:r>
              <a:rPr lang="ru-RU" sz="2000" dirty="0"/>
              <a:t>1875 год	Изобретение бессемеровского процесса, создание на базе конвертера </a:t>
            </a:r>
            <a:r>
              <a:rPr lang="ru-RU" sz="2000" dirty="0" err="1"/>
              <a:t>Бессемера</a:t>
            </a:r>
            <a:r>
              <a:rPr lang="ru-RU" sz="2000" dirty="0"/>
              <a:t> завода </a:t>
            </a:r>
            <a:r>
              <a:rPr lang="ru-RU" sz="2000" dirty="0" err="1"/>
              <a:t>Edgar</a:t>
            </a:r>
            <a:r>
              <a:rPr lang="ru-RU" sz="2000" dirty="0"/>
              <a:t> </a:t>
            </a:r>
            <a:r>
              <a:rPr lang="ru-RU" sz="2000" dirty="0" err="1"/>
              <a:t>Thomson</a:t>
            </a:r>
            <a:r>
              <a:rPr lang="ru-RU" sz="2000" dirty="0"/>
              <a:t> </a:t>
            </a:r>
            <a:r>
              <a:rPr lang="ru-RU" sz="2000" dirty="0" err="1"/>
              <a:t>Steel</a:t>
            </a:r>
            <a:r>
              <a:rPr lang="ru-RU" sz="2000" dirty="0"/>
              <a:t> </a:t>
            </a:r>
            <a:r>
              <a:rPr lang="ru-RU" sz="2000" dirty="0" err="1"/>
              <a:t>Works</a:t>
            </a:r>
            <a:r>
              <a:rPr lang="ru-RU" sz="2000" dirty="0"/>
              <a:t> в </a:t>
            </a:r>
            <a:r>
              <a:rPr lang="ru-RU" sz="2000" dirty="0" err="1"/>
              <a:t>Питтсбурге</a:t>
            </a:r>
            <a:r>
              <a:rPr lang="ru-RU" sz="2000" dirty="0"/>
              <a:t>.</a:t>
            </a:r>
          </a:p>
          <a:p>
            <a:r>
              <a:rPr lang="ru-RU" sz="2000" b="1" u="sng" dirty="0"/>
              <a:t>IV	технологический уклад  –Эпоха нефти</a:t>
            </a:r>
            <a:endParaRPr lang="ru-RU" sz="2000" dirty="0"/>
          </a:p>
          <a:p>
            <a:r>
              <a:rPr lang="ru-RU" sz="2000" dirty="0"/>
              <a:t>1908 год	Внедрение на предприятиях Форда ленточного конвейера, начало выпуска автомобиля </a:t>
            </a:r>
            <a:r>
              <a:rPr lang="ru-RU" sz="2000" dirty="0" err="1"/>
              <a:t>Ford</a:t>
            </a:r>
            <a:r>
              <a:rPr lang="ru-RU" sz="2000" dirty="0"/>
              <a:t> </a:t>
            </a:r>
            <a:r>
              <a:rPr lang="ru-RU" sz="2000" dirty="0" err="1"/>
              <a:t>Model</a:t>
            </a:r>
            <a:r>
              <a:rPr lang="ru-RU" sz="2000" dirty="0"/>
              <a:t> T.</a:t>
            </a:r>
          </a:p>
          <a:p>
            <a:r>
              <a:rPr lang="ru-RU" sz="2000" b="1" u="sng" dirty="0"/>
              <a:t>V	технологический уклад  –Эпоха компьютеров и телекоммуникаций</a:t>
            </a:r>
            <a:endParaRPr lang="ru-RU" sz="2000" dirty="0"/>
          </a:p>
          <a:p>
            <a:r>
              <a:rPr lang="ru-RU" sz="2000" dirty="0"/>
              <a:t>1971 год	Первое употребление названия «Силиконовая долина», появление первого микропроцессора </a:t>
            </a:r>
            <a:r>
              <a:rPr lang="ru-RU" sz="2000" dirty="0" err="1"/>
              <a:t>Intel</a:t>
            </a:r>
            <a:r>
              <a:rPr lang="ru-RU" sz="2000" dirty="0"/>
              <a:t> 4004.</a:t>
            </a:r>
          </a:p>
          <a:p>
            <a:r>
              <a:rPr lang="ru-RU" sz="2000" b="1" u="sng" dirty="0"/>
              <a:t>VI	технологический уклад  –</a:t>
            </a:r>
            <a:r>
              <a:rPr lang="ru-RU" sz="2000" b="1" u="sng" dirty="0" err="1"/>
              <a:t>Нанотехнологии</a:t>
            </a:r>
            <a:endParaRPr lang="ru-RU" sz="2000" dirty="0"/>
          </a:p>
          <a:p>
            <a:r>
              <a:rPr lang="ru-RU" sz="2000" dirty="0"/>
              <a:t>2004 год	</a:t>
            </a:r>
            <a:r>
              <a:rPr lang="ru-RU" sz="2000" dirty="0" err="1"/>
              <a:t>Графен</a:t>
            </a:r>
            <a:r>
              <a:rPr lang="ru-RU" sz="2000" dirty="0"/>
              <a:t> — </a:t>
            </a:r>
            <a:r>
              <a:rPr lang="ru-RU" sz="2000" dirty="0" err="1"/>
              <a:t>монослой</a:t>
            </a:r>
            <a:r>
              <a:rPr lang="ru-RU" sz="2000" dirty="0"/>
              <a:t> атомов углерода, полученный  в Манчестерском университете.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7393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r>
              <a:rPr lang="ru-RU" sz="2000" dirty="0"/>
              <a:t>1. Первая промышленная революция </a:t>
            </a:r>
          </a:p>
          <a:p>
            <a:r>
              <a:rPr lang="ru-RU" sz="2000" dirty="0"/>
              <a:t>(использование  мускульной энергии животных, </a:t>
            </a:r>
          </a:p>
          <a:p>
            <a:r>
              <a:rPr lang="ru-RU" sz="2000" dirty="0"/>
              <a:t>энергии силы природы: ветра и воды.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1514" t="15848" r="25085" b="34639"/>
          <a:stretch>
            <a:fillRect/>
          </a:stretch>
        </p:blipFill>
        <p:spPr bwMode="auto">
          <a:xfrm>
            <a:off x="340474" y="1556792"/>
            <a:ext cx="813690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90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2. Эпоха пара 1825 (использование энергии пара, паровоз  </a:t>
            </a:r>
            <a:r>
              <a:rPr lang="ru-RU" sz="2000" b="1" dirty="0" err="1"/>
              <a:t>Locomotion</a:t>
            </a:r>
            <a:r>
              <a:rPr lang="ru-RU" sz="2000" b="1" dirty="0"/>
              <a:t> № 1, строительство железной дороги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3026" t="19697" r="23404" b="46192"/>
          <a:stretch>
            <a:fillRect/>
          </a:stretch>
        </p:blipFill>
        <p:spPr bwMode="auto">
          <a:xfrm>
            <a:off x="971600" y="1484784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38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1950" t="18920" r="24603" b="31475"/>
          <a:stretch>
            <a:fillRect/>
          </a:stretch>
        </p:blipFill>
        <p:spPr bwMode="auto">
          <a:xfrm>
            <a:off x="539553" y="764704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448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  <a:latin typeface="Impact"/>
                <a:ea typeface="Times New Roman"/>
              </a:rPr>
              <a:t>III	Эпоха стали (Вторая промышленная революция)	1875 год	Изобретение бессемеровского процесса, создание на базе конвертера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Бессемера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завода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Edgar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Thomson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Steel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Works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в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Питтсбурге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/>
              <a:t>Чугун заливается в конвертер. Наполнив конвертер, его поворачивают в вертикальное положение и через отверстия в дне начинают вдувать воздух, который пузырьками проходит через расплавленный металл. Кислород воздуха при этом приходит в соприкосновение с каждой частицей чугуна и в результате соединяется с углеродом, находящимся в чугуне, совершенно так же, как углерод угля, сгорая, соединяется с кислородом воздуха. После окончания процесса в конвертере образуется железо, в которое затем добавляют строго определенную дозу примеси, содержащей углерод, поддерживающий дальнейший процесс окисления железа. В результате в конвертере образуется сталь, содержащая требуемый процент углерода.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В конвертере 10-15 т чугуна превращается в железо или сталь в течение 10 мин.,  раньше требовалось две недели работы старого кричного горна. Бессемерование стало внедряться в металлургическое производство лишь с 70-х гг. XIX в., спустя 20 лет после изобретения. На крупных металлургических заводах производительность конвертеров с 1870 по 1903 г. увеличилась в 62,5 раза.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5178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377" t="33517" r="30310" b="30755"/>
          <a:stretch>
            <a:fillRect/>
          </a:stretch>
        </p:blipFill>
        <p:spPr bwMode="auto">
          <a:xfrm>
            <a:off x="1835696" y="692696"/>
            <a:ext cx="5184576" cy="55055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0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  <a:latin typeface="Impact"/>
                <a:ea typeface="Times New Roman"/>
              </a:rPr>
              <a:t>IV	Эпоха нефти	1908 год	Внедрение на предприятиях Форда ленточного конвейера, начало выпуска автомобиля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Ford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Model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T. 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9557" t="29741" r="37147" b="31897"/>
          <a:stretch>
            <a:fillRect/>
          </a:stretch>
        </p:blipFill>
        <p:spPr bwMode="auto">
          <a:xfrm>
            <a:off x="683568" y="1628799"/>
            <a:ext cx="8209865" cy="445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906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  <a:latin typeface="Impact"/>
                <a:ea typeface="Times New Roman"/>
              </a:rPr>
              <a:t/>
            </a:r>
            <a:br>
              <a:rPr lang="ru-RU" sz="2400" dirty="0" smtClean="0">
                <a:effectLst/>
                <a:latin typeface="Impact"/>
                <a:ea typeface="Times New Roman"/>
              </a:rPr>
            </a:br>
            <a:r>
              <a:rPr lang="ru-RU" sz="2400" dirty="0" smtClean="0">
                <a:effectLst/>
                <a:latin typeface="Impact"/>
                <a:ea typeface="Times New Roman"/>
              </a:rPr>
              <a:t>V	Эпоха компьютеров и телекоммуникаций (Научно-техническая революция)	1971 год	Первое употребление названия «Силиконовая долина», появление первого микропроцессора </a:t>
            </a:r>
            <a:r>
              <a:rPr lang="ru-RU" sz="2400" dirty="0" err="1" smtClean="0">
                <a:effectLst/>
                <a:latin typeface="Impact"/>
                <a:ea typeface="Times New Roman"/>
              </a:rPr>
              <a:t>Intel</a:t>
            </a:r>
            <a:r>
              <a:rPr lang="ru-RU" sz="2400" dirty="0" smtClean="0">
                <a:effectLst/>
                <a:latin typeface="Impact"/>
                <a:ea typeface="Times New Roman"/>
              </a:rPr>
              <a:t> 4004.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4969" t="17856" r="25115" b="40797"/>
          <a:stretch>
            <a:fillRect/>
          </a:stretch>
        </p:blipFill>
        <p:spPr bwMode="auto">
          <a:xfrm>
            <a:off x="395536" y="1484784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9988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377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ПРОГРАММА СОВЕРШЕНСТВОВАНИЯ НАУЧНОЙ СФЕРЫ РЕСПУБЛИКИ БЕЛАРУСЬ  2014-2025 </vt:lpstr>
      <vt:lpstr>Слайд 2</vt:lpstr>
      <vt:lpstr>Слайд 3</vt:lpstr>
      <vt:lpstr>2. Эпоха пара 1825 (использование энергии пара, паровоз  Locomotion № 1, строительство железной дороги </vt:lpstr>
      <vt:lpstr>Слайд 5</vt:lpstr>
      <vt:lpstr>III Эпоха стали (Вторая промышленная революция) 1875 год Изобретение бессемеровского процесса, создание на базе конвертера Бессемера завода Edgar Thomson Steel Works в Питтсбурге </vt:lpstr>
      <vt:lpstr>Слайд 7</vt:lpstr>
      <vt:lpstr>IV Эпоха нефти 1908 год Внедрение на предприятиях Форда ленточного конвейера, начало выпуска автомобиля Ford Model T.  </vt:lpstr>
      <vt:lpstr> V Эпоха компьютеров и телекоммуникаций (Научно-техническая революция) 1971 год Первое употребление названия «Силиконовая долина», появление первого микропроцессора Intel 4004. </vt:lpstr>
      <vt:lpstr>Слайд 10</vt:lpstr>
      <vt:lpstr>Слайд 11</vt:lpstr>
      <vt:lpstr>Слайд 12</vt:lpstr>
      <vt:lpstr>Слайд 13</vt:lpstr>
      <vt:lpstr>Слайд 14</vt:lpstr>
      <vt:lpstr>VI. Нано-биотехнологии, наноэнергетика, молекулярная, клеточная и ядерная технологии, биометрика, нанобионика, нанотехнологии   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СОВЕРШЕНСТВОВАНИЯ НАУЧНОЙ СФЕРЫ РЕСПУБЛИКИ БЕЛАРУСЬ  2014-2025</dc:title>
  <dc:creator>UseR</dc:creator>
  <cp:lastModifiedBy>пользователь</cp:lastModifiedBy>
  <cp:revision>3</cp:revision>
  <dcterms:created xsi:type="dcterms:W3CDTF">2017-04-20T21:40:56Z</dcterms:created>
  <dcterms:modified xsi:type="dcterms:W3CDTF">2017-05-03T08:28:46Z</dcterms:modified>
</cp:coreProperties>
</file>