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69" r:id="rId14"/>
    <p:sldId id="268" r:id="rId15"/>
    <p:sldId id="270" r:id="rId16"/>
    <p:sldId id="271" r:id="rId17"/>
    <p:sldId id="272" r:id="rId18"/>
    <p:sldId id="277" r:id="rId19"/>
    <p:sldId id="278" r:id="rId20"/>
    <p:sldId id="27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6" autoAdjust="0"/>
    <p:restoredTop sz="94671" autoAdjust="0"/>
  </p:normalViewPr>
  <p:slideViewPr>
    <p:cSldViewPr>
      <p:cViewPr>
        <p:scale>
          <a:sx n="75" d="100"/>
          <a:sy n="75" d="100"/>
        </p:scale>
        <p:origin x="-1014" y="-6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E5FAD1-618D-48C5-B084-7EB3D1250D87}" type="datetimeFigureOut">
              <a:rPr lang="ru-RU" smtClean="0"/>
              <a:pPr/>
              <a:t>23.10.2012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5B5B62-D2A1-4E6E-9CC4-8284A1A2FB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55501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23.10.2012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23.10.2012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23.10.2012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23.10.2012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23.10.2012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23.10.2012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23.10.2012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3" Type="http://schemas.microsoft.com/office/2007/relationships/hdphoto" Target="../media/hdphoto2.wdp"/><Relationship Id="rId7" Type="http://schemas.openxmlformats.org/officeDocument/2006/relationships/image" Target="../media/image48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1.jpeg"/><Relationship Id="rId3" Type="http://schemas.openxmlformats.org/officeDocument/2006/relationships/image" Target="../media/image52.jpeg"/><Relationship Id="rId7" Type="http://schemas.openxmlformats.org/officeDocument/2006/relationships/image" Target="../media/image55.jpeg"/><Relationship Id="rId12" Type="http://schemas.openxmlformats.org/officeDocument/2006/relationships/image" Target="../media/image60.jpeg"/><Relationship Id="rId2" Type="http://schemas.openxmlformats.org/officeDocument/2006/relationships/image" Target="../media/image51.jpeg"/><Relationship Id="rId16" Type="http://schemas.openxmlformats.org/officeDocument/2006/relationships/image" Target="../media/image6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11" Type="http://schemas.openxmlformats.org/officeDocument/2006/relationships/image" Target="../media/image59.jpeg"/><Relationship Id="rId5" Type="http://schemas.openxmlformats.org/officeDocument/2006/relationships/image" Target="../media/image54.jpeg"/><Relationship Id="rId15" Type="http://schemas.openxmlformats.org/officeDocument/2006/relationships/image" Target="../media/image63.gif"/><Relationship Id="rId10" Type="http://schemas.openxmlformats.org/officeDocument/2006/relationships/image" Target="../media/image58.jpeg"/><Relationship Id="rId4" Type="http://schemas.openxmlformats.org/officeDocument/2006/relationships/image" Target="../media/image53.jpeg"/><Relationship Id="rId9" Type="http://schemas.openxmlformats.org/officeDocument/2006/relationships/image" Target="../media/image57.jpeg"/><Relationship Id="rId14" Type="http://schemas.openxmlformats.org/officeDocument/2006/relationships/image" Target="../media/image62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11" Type="http://schemas.openxmlformats.org/officeDocument/2006/relationships/image" Target="../media/image75.jpeg"/><Relationship Id="rId5" Type="http://schemas.openxmlformats.org/officeDocument/2006/relationships/image" Target="../media/image70.jpeg"/><Relationship Id="rId10" Type="http://schemas.openxmlformats.org/officeDocument/2006/relationships/image" Target="../media/image5.jpeg"/><Relationship Id="rId4" Type="http://schemas.openxmlformats.org/officeDocument/2006/relationships/image" Target="../media/image69.jpeg"/><Relationship Id="rId9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gif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20688"/>
            <a:ext cx="9144000" cy="5400600"/>
          </a:xfrm>
          <a:prstGeom prst="roundRect">
            <a:avLst>
              <a:gd name="adj" fmla="val 16667"/>
            </a:avLst>
          </a:prstGeom>
          <a:ln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1553477" y="4797152"/>
            <a:ext cx="6401369" cy="193899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6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ПЕРВЫЕ ДНИ </a:t>
            </a:r>
          </a:p>
          <a:p>
            <a:pPr algn="ctr"/>
            <a:r>
              <a:rPr lang="ru-RU" sz="6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РЕБЕНКА</a:t>
            </a:r>
            <a:r>
              <a:rPr lang="en-US" sz="6000" b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ru-RU" sz="6000" b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В </a:t>
            </a:r>
            <a:r>
              <a:rPr lang="ru-RU" sz="6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ШКОЛЕ</a:t>
            </a:r>
            <a:endParaRPr lang="ru-RU" sz="60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4" name="ф «Маленький Мук»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>
                  <p14:fade out="5000"/>
                </p14:media>
              </p:ext>
            </p:extLst>
          </p:nvPr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5155" y="-207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75295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Tm="8000">
        <p14:reveal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3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 rot="20225500">
            <a:off x="35020" y="113447"/>
            <a:ext cx="6984776" cy="5112568"/>
            <a:chOff x="916246" y="1886347"/>
            <a:chExt cx="6984776" cy="5112568"/>
          </a:xfrm>
        </p:grpSpPr>
        <p:sp>
          <p:nvSpPr>
            <p:cNvPr id="3" name="Пятно 2 2"/>
            <p:cNvSpPr/>
            <p:nvPr/>
          </p:nvSpPr>
          <p:spPr>
            <a:xfrm rot="1015020">
              <a:off x="916246" y="1886347"/>
              <a:ext cx="6984776" cy="5112568"/>
            </a:xfrm>
            <a:prstGeom prst="irregularSeal2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2122634" y="3645024"/>
              <a:ext cx="4572000" cy="193899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ru-RU" sz="2400" b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И те, кто окончили школу,</a:t>
              </a:r>
            </a:p>
            <a:p>
              <a:r>
                <a:rPr lang="ru-RU" sz="2400" b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 Мы все перед нею в долгу,</a:t>
              </a:r>
            </a:p>
            <a:p>
              <a:r>
                <a:rPr lang="ru-RU" sz="2400" b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 Кто детство свое вспоминает,</a:t>
              </a:r>
            </a:p>
            <a:p>
              <a:r>
                <a:rPr lang="ru-RU" sz="2400" b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</a:rPr>
                <a:t> А кто-то учился в войну.</a:t>
              </a:r>
            </a:p>
          </p:txBody>
        </p:sp>
      </p:grpSp>
      <p:pic>
        <p:nvPicPr>
          <p:cNvPr id="7170" name="Picture 2" descr="B:\КНИГИ\3 курс\Практика\Фото\урок\scrol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459432"/>
            <a:ext cx="1784852" cy="200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Виктория\Desktop\147\уроки\уроки\SAM_34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676341"/>
            <a:ext cx="2880319" cy="2160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Виктория\Desktop\147\уроки\уроки\SAM_01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94294" y="4224206"/>
            <a:ext cx="3511725" cy="26337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Виктория\Desktop\147\уроки\уроки\SAM_349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51660" y="1844824"/>
            <a:ext cx="2944802" cy="22086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45365581"/>
      </p:ext>
    </p:extLst>
  </p:cSld>
  <p:clrMapOvr>
    <a:masterClrMapping/>
  </p:clrMapOvr>
  <p:transition spd="slow" advTm="10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1825772" y="1683230"/>
            <a:ext cx="5616624" cy="3600400"/>
            <a:chOff x="1825772" y="1683230"/>
            <a:chExt cx="5616624" cy="3600400"/>
          </a:xfrm>
        </p:grpSpPr>
        <p:sp>
          <p:nvSpPr>
            <p:cNvPr id="3" name="Облако 2"/>
            <p:cNvSpPr/>
            <p:nvPr/>
          </p:nvSpPr>
          <p:spPr>
            <a:xfrm rot="438290">
              <a:off x="1825772" y="1683230"/>
              <a:ext cx="5616624" cy="3600400"/>
            </a:xfrm>
            <a:prstGeom prst="cloud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2267744" y="2575489"/>
              <a:ext cx="4977467" cy="181588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r>
                <a:rPr lang="ru-RU" sz="2800" b="1" dirty="0">
                  <a:ln w="11430">
                    <a:solidFill>
                      <a:srgbClr val="C00000"/>
                    </a:solidFill>
                  </a:ln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А мамы и бабушки плачут,</a:t>
              </a:r>
            </a:p>
            <a:p>
              <a:r>
                <a:rPr lang="ru-RU" sz="2800" b="1" dirty="0">
                  <a:ln w="11430">
                    <a:solidFill>
                      <a:srgbClr val="C00000"/>
                    </a:solidFill>
                  </a:ln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 То радости слезы текут,</a:t>
              </a:r>
            </a:p>
            <a:p>
              <a:r>
                <a:rPr lang="ru-RU" sz="2800" b="1" dirty="0">
                  <a:ln w="11430">
                    <a:solidFill>
                      <a:srgbClr val="C00000"/>
                    </a:solidFill>
                  </a:ln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 Уж выросла дочка большая,</a:t>
              </a:r>
            </a:p>
            <a:p>
              <a:r>
                <a:rPr lang="ru-RU" sz="2800" b="1" dirty="0">
                  <a:ln w="11430">
                    <a:solidFill>
                      <a:srgbClr val="C00000"/>
                    </a:solidFill>
                  </a:ln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 И в школу отправился внук.</a:t>
              </a:r>
            </a:p>
          </p:txBody>
        </p:sp>
      </p:grpSp>
      <p:pic>
        <p:nvPicPr>
          <p:cNvPr id="6146" name="Picture 2" descr="C:\Users\Виктория\Desktop\147\3.09 экскурсия\SAM_34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030004">
            <a:off x="-130570" y="59626"/>
            <a:ext cx="3117171" cy="233787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Виктория\Desktop\147\3.09 экскурсия\SAM_34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65062">
            <a:off x="6158144" y="27250"/>
            <a:ext cx="3203507" cy="24026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Виктория\Desktop\147\уроки\SAM_34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855546">
            <a:off x="5928431" y="4462194"/>
            <a:ext cx="3168610" cy="237645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Виктория\Desktop\147\3.09 экскурсия\DSCI347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51023">
            <a:off x="111426" y="4544692"/>
            <a:ext cx="3128198" cy="234614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45365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 advTm="10000">
        <p14:switch dir="r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Виктория\Desktop\147\уроки\уроки\SAM_01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1454" y="4355760"/>
            <a:ext cx="3106740" cy="2330055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Виктория\Desktop\147\уроки\уроки\SAM_01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7558" y="107631"/>
            <a:ext cx="3240360" cy="243027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Виктория\Desktop\147\уроки\уроки\SAM_02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402" y="2348880"/>
            <a:ext cx="3287920" cy="2576204"/>
          </a:xfrm>
          <a:prstGeom prst="rect">
            <a:avLst/>
          </a:prstGeom>
          <a:ln>
            <a:solidFill>
              <a:srgbClr val="00B0F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2915816" y="1270119"/>
            <a:ext cx="6444208" cy="5587881"/>
            <a:chOff x="2915816" y="1270119"/>
            <a:chExt cx="6444208" cy="5587881"/>
          </a:xfrm>
        </p:grpSpPr>
        <p:sp>
          <p:nvSpPr>
            <p:cNvPr id="3" name="7-конечная звезда 2"/>
            <p:cNvSpPr/>
            <p:nvPr/>
          </p:nvSpPr>
          <p:spPr>
            <a:xfrm>
              <a:off x="2915816" y="1270119"/>
              <a:ext cx="6444208" cy="5587881"/>
            </a:xfrm>
            <a:prstGeom prst="star7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ctr"/>
              <a:endParaRPr lang="ru-RU" sz="2800" b="1" cap="all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endParaRPr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4100452" y="3232376"/>
              <a:ext cx="5215056" cy="2246769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r>
                <a:rPr lang="ru-RU" sz="2800" b="1" cap="all" dirty="0">
                  <a:ln w="0"/>
                  <a:gradFill flip="none">
                    <a:gsLst>
                      <a:gs pos="0">
                        <a:schemeClr val="accent1">
                          <a:tint val="75000"/>
                          <a:shade val="75000"/>
                          <a:satMod val="170000"/>
                        </a:schemeClr>
                      </a:gs>
                      <a:gs pos="49000">
                        <a:schemeClr val="accent1">
                          <a:tint val="88000"/>
                          <a:shade val="65000"/>
                          <a:satMod val="172000"/>
                        </a:schemeClr>
                      </a:gs>
                      <a:gs pos="50000">
                        <a:schemeClr val="accent1">
                          <a:shade val="65000"/>
                          <a:satMod val="130000"/>
                        </a:schemeClr>
                      </a:gs>
                      <a:gs pos="92000">
                        <a:schemeClr val="accent1">
                          <a:shade val="50000"/>
                          <a:satMod val="120000"/>
                        </a:schemeClr>
                      </a:gs>
                      <a:gs pos="100000">
                        <a:schemeClr val="accent1">
                          <a:shade val="48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  <a:reflection blurRad="6350" stA="60000" endA="900" endPos="60000" dist="29997" dir="5400000" sy="-100000" algn="bl" rotWithShape="0"/>
                  </a:effectLst>
                </a:rPr>
                <a:t>Первый звонок,</a:t>
              </a:r>
            </a:p>
            <a:p>
              <a:r>
                <a:rPr lang="ru-RU" sz="2800" b="1" cap="all" dirty="0">
                  <a:ln w="0"/>
                  <a:gradFill flip="none">
                    <a:gsLst>
                      <a:gs pos="0">
                        <a:schemeClr val="accent1">
                          <a:tint val="75000"/>
                          <a:shade val="75000"/>
                          <a:satMod val="170000"/>
                        </a:schemeClr>
                      </a:gs>
                      <a:gs pos="49000">
                        <a:schemeClr val="accent1">
                          <a:tint val="88000"/>
                          <a:shade val="65000"/>
                          <a:satMod val="172000"/>
                        </a:schemeClr>
                      </a:gs>
                      <a:gs pos="50000">
                        <a:schemeClr val="accent1">
                          <a:shade val="65000"/>
                          <a:satMod val="130000"/>
                        </a:schemeClr>
                      </a:gs>
                      <a:gs pos="92000">
                        <a:schemeClr val="accent1">
                          <a:shade val="50000"/>
                          <a:satMod val="120000"/>
                        </a:schemeClr>
                      </a:gs>
                      <a:gs pos="100000">
                        <a:schemeClr val="accent1">
                          <a:shade val="48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  <a:reflection blurRad="6350" stA="60000" endA="900" endPos="60000" dist="29997" dir="5400000" sy="-100000" algn="bl" rotWithShape="0"/>
                  </a:effectLst>
                </a:rPr>
                <a:t> И последний звонок,</a:t>
              </a:r>
            </a:p>
            <a:p>
              <a:r>
                <a:rPr lang="ru-RU" sz="2800" b="1" cap="all" dirty="0">
                  <a:ln w="0"/>
                  <a:gradFill flip="none">
                    <a:gsLst>
                      <a:gs pos="0">
                        <a:schemeClr val="accent1">
                          <a:tint val="75000"/>
                          <a:shade val="75000"/>
                          <a:satMod val="170000"/>
                        </a:schemeClr>
                      </a:gs>
                      <a:gs pos="49000">
                        <a:schemeClr val="accent1">
                          <a:tint val="88000"/>
                          <a:shade val="65000"/>
                          <a:satMod val="172000"/>
                        </a:schemeClr>
                      </a:gs>
                      <a:gs pos="50000">
                        <a:schemeClr val="accent1">
                          <a:shade val="65000"/>
                          <a:satMod val="130000"/>
                        </a:schemeClr>
                      </a:gs>
                      <a:gs pos="92000">
                        <a:schemeClr val="accent1">
                          <a:shade val="50000"/>
                          <a:satMod val="120000"/>
                        </a:schemeClr>
                      </a:gs>
                      <a:gs pos="100000">
                        <a:schemeClr val="accent1">
                          <a:shade val="48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  <a:reflection blurRad="6350" stA="60000" endA="900" endPos="60000" dist="29997" dir="5400000" sy="-100000" algn="bl" rotWithShape="0"/>
                  </a:effectLst>
                </a:rPr>
                <a:t> Точки отсчета в судьбе,</a:t>
              </a:r>
            </a:p>
            <a:p>
              <a:r>
                <a:rPr lang="ru-RU" sz="2800" b="1" cap="all" dirty="0">
                  <a:ln w="0"/>
                  <a:gradFill flip="none">
                    <a:gsLst>
                      <a:gs pos="0">
                        <a:schemeClr val="accent1">
                          <a:tint val="75000"/>
                          <a:shade val="75000"/>
                          <a:satMod val="170000"/>
                        </a:schemeClr>
                      </a:gs>
                      <a:gs pos="49000">
                        <a:schemeClr val="accent1">
                          <a:tint val="88000"/>
                          <a:shade val="65000"/>
                          <a:satMod val="172000"/>
                        </a:schemeClr>
                      </a:gs>
                      <a:gs pos="50000">
                        <a:schemeClr val="accent1">
                          <a:shade val="65000"/>
                          <a:satMod val="130000"/>
                        </a:schemeClr>
                      </a:gs>
                      <a:gs pos="92000">
                        <a:schemeClr val="accent1">
                          <a:shade val="50000"/>
                          <a:satMod val="120000"/>
                        </a:schemeClr>
                      </a:gs>
                      <a:gs pos="100000">
                        <a:schemeClr val="accent1">
                          <a:shade val="48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  <a:reflection blurRad="6350" stA="60000" endA="900" endPos="60000" dist="29997" dir="5400000" sy="-100000" algn="bl" rotWithShape="0"/>
                  </a:effectLst>
                </a:rPr>
                <a:t> Кончилось теплое лето,</a:t>
              </a:r>
            </a:p>
            <a:p>
              <a:r>
                <a:rPr lang="ru-RU" sz="2800" b="1" cap="all" dirty="0">
                  <a:ln w="0"/>
                  <a:gradFill flip="none">
                    <a:gsLst>
                      <a:gs pos="0">
                        <a:schemeClr val="accent1">
                          <a:tint val="75000"/>
                          <a:shade val="75000"/>
                          <a:satMod val="170000"/>
                        </a:schemeClr>
                      </a:gs>
                      <a:gs pos="49000">
                        <a:schemeClr val="accent1">
                          <a:tint val="88000"/>
                          <a:shade val="65000"/>
                          <a:satMod val="172000"/>
                        </a:schemeClr>
                      </a:gs>
                      <a:gs pos="50000">
                        <a:schemeClr val="accent1">
                          <a:shade val="65000"/>
                          <a:satMod val="130000"/>
                        </a:schemeClr>
                      </a:gs>
                      <a:gs pos="92000">
                        <a:schemeClr val="accent1">
                          <a:shade val="50000"/>
                          <a:satMod val="120000"/>
                        </a:schemeClr>
                      </a:gs>
                      <a:gs pos="100000">
                        <a:schemeClr val="accent1">
                          <a:shade val="48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glow rad="228600">
                      <a:schemeClr val="accent4">
                        <a:satMod val="175000"/>
                        <a:alpha val="40000"/>
                      </a:schemeClr>
                    </a:glow>
                    <a:reflection blurRad="6350" stA="60000" endA="900" endPos="60000" dist="29997" dir="5400000" sy="-100000" algn="bl" rotWithShape="0"/>
                  </a:effectLst>
                </a:rPr>
                <a:t> Осень уже на дворе.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845365581"/>
      </p:ext>
    </p:extLst>
  </p:cSld>
  <p:clrMapOvr>
    <a:masterClrMapping/>
  </p:clrMapOvr>
  <p:transition spd="slow" advTm="10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74000"/>
                    </a14:imgEffect>
                    <a14:imgEffect>
                      <a14:saturation sat="9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B:\КНИГИ\3 курс\Практика\Фото\урок\1191268711_c41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92541" y="4187993"/>
            <a:ext cx="2351459" cy="26873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63688" y="1988840"/>
            <a:ext cx="4572000" cy="1200329"/>
          </a:xfrm>
          <a:prstGeom prst="rect">
            <a:avLst/>
          </a:prstGeom>
        </p:spPr>
        <p:txBody>
          <a:bodyPr>
            <a:prstTxWarp prst="textArchUp">
              <a:avLst/>
            </a:prstTxWarp>
            <a:spAutoFit/>
          </a:bodyPr>
          <a:lstStyle/>
          <a:p>
            <a:r>
              <a:rPr lang="ru-RU" sz="9600" dirty="0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</a:rPr>
              <a:t>Учитель щедро учит нас тому, </a:t>
            </a:r>
          </a:p>
          <a:p>
            <a:r>
              <a:rPr lang="ru-RU" sz="9600" dirty="0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</a:rPr>
              <a:t> Что очень нужно будет в жизни: </a:t>
            </a:r>
          </a:p>
          <a:p>
            <a:r>
              <a:rPr lang="ru-RU" sz="9600" dirty="0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</a:rPr>
              <a:t> Терпенью, чтенью, счету и письму, </a:t>
            </a:r>
          </a:p>
          <a:p>
            <a:r>
              <a:rPr lang="ru-RU" sz="9600" dirty="0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</a:rPr>
              <a:t> И верности родной Отчизне.</a:t>
            </a:r>
          </a:p>
        </p:txBody>
      </p:sp>
      <p:pic>
        <p:nvPicPr>
          <p:cNvPr id="2050" name="Picture 2" descr="C:\Users\Виктория\Desktop\147\уроки\SAM_03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7986" y="4221088"/>
            <a:ext cx="3391701" cy="254377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Виктория\Desktop\147\уроки\SAM_030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641922"/>
            <a:ext cx="3300367" cy="2475275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Виктория\Desktop\147\уроки\SAM_028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574999"/>
            <a:ext cx="3528392" cy="264629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3" name="Picture 5" descr="B:\КНИГИ\3 курс\Практика\Фото\урок\320200767.jpg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795997"/>
            <a:ext cx="585380" cy="78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45365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8000">
        <p14:conveyor dir="l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3728" y="332656"/>
            <a:ext cx="4824536" cy="181588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800" b="1" dirty="0">
                <a:ln w="11430">
                  <a:solidFill>
                    <a:srgbClr val="FF00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60000" endA="900" endPos="60000" dist="29997" dir="5400000" sy="-100000" algn="bl" rotWithShape="0"/>
                </a:effectLst>
              </a:rPr>
              <a:t>Учитель стоит перед школой,</a:t>
            </a:r>
          </a:p>
          <a:p>
            <a:r>
              <a:rPr lang="ru-RU" sz="2800" b="1" dirty="0">
                <a:ln w="11430">
                  <a:solidFill>
                    <a:srgbClr val="FF00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60000" endA="900" endPos="60000" dist="29997" dir="5400000" sy="-100000" algn="bl" rotWithShape="0"/>
                </a:effectLst>
              </a:rPr>
              <a:t> Он верит, надеется, ждет,</a:t>
            </a:r>
          </a:p>
          <a:p>
            <a:r>
              <a:rPr lang="ru-RU" sz="2800" b="1" dirty="0">
                <a:ln w="11430">
                  <a:solidFill>
                    <a:srgbClr val="FF00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60000" endA="900" endPos="60000" dist="29997" dir="5400000" sy="-100000" algn="bl" rotWithShape="0"/>
                </a:effectLst>
              </a:rPr>
              <a:t> А в классах идут разговоры</a:t>
            </a:r>
          </a:p>
          <a:p>
            <a:r>
              <a:rPr lang="ru-RU" sz="2800" b="1" dirty="0">
                <a:ln w="11430">
                  <a:solidFill>
                    <a:srgbClr val="FF00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60000" endA="900" endPos="60000" dist="29997" dir="5400000" sy="-100000" algn="bl" rotWithShape="0"/>
                </a:effectLst>
              </a:rPr>
              <a:t> О лете, ушедшем вперед!</a:t>
            </a:r>
          </a:p>
        </p:txBody>
      </p:sp>
      <p:pic>
        <p:nvPicPr>
          <p:cNvPr id="1029" name="Picture 5" descr="B:\КНИГИ\3 курс\Практика\Фото\урок\0_6d563_ee5478d_X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5716" y="2075769"/>
            <a:ext cx="5040560" cy="478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45365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10000">
        <p14:flip dir="r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Виктория\Desktop\147\уроки\уроки\SAM_02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31" y="3834367"/>
            <a:ext cx="2793581" cy="20951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Виктория\Desktop\147\уроки\уроки\SAM_0086 -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6239" y="5017913"/>
            <a:ext cx="2431041" cy="18232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Виктория\Desktop\147\уроки\уроки\SAM_0085 - коп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0040" y="2295896"/>
            <a:ext cx="2212358" cy="16592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Виктория\Desktop\147\уроки\SAM_028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8748" y="4544179"/>
            <a:ext cx="3062687" cy="22970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Виктория\Desktop\147\3.09 экскурсия\SAM_349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069" y="-26608"/>
            <a:ext cx="3137416" cy="23530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Виктория\Desktop\147\уроки\уроки\SAM_0241 - копия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3348648" y="6598480"/>
            <a:ext cx="19659600" cy="262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Виктория\Desktop\147\уроки\уроки\SAM_0087 - копия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03696" y="131801"/>
            <a:ext cx="3026960" cy="22702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Виктория\Desktop\147\уроки\уроки\SAM_0088 - копия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205048"/>
            <a:ext cx="2208000" cy="165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Виктория\Desktop\147\уроки\уроки\SAM_0089 - копия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4968" y="4563750"/>
            <a:ext cx="3013338" cy="22600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Виктория\Desktop\147\уроки\уроки\SAM_0103 - копия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8435" y="1452532"/>
            <a:ext cx="2279200" cy="1709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Виктория\Desktop\147\уроки\уроки\SAM_0124 - копия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03528" y="-79614"/>
            <a:ext cx="3276364" cy="24572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Виктория\Desktop\147\уроки\SAM_0295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91672" y="2267883"/>
            <a:ext cx="2952328" cy="22142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Виктория\Desktop\147\уроки\SAM_3486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4680" y="2400535"/>
            <a:ext cx="3062687" cy="22970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:\КНИГИ\3 курс\Практика\Фото\урок\school0430.gif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31711" y="1923268"/>
            <a:ext cx="906469" cy="6892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B:\КНИГИ\3 курс\Практика\Фото\урок\school0411.gif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8435" y="4174291"/>
            <a:ext cx="1495822" cy="9198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45365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12000">
        <p:blinds dir="vert"/>
      </p:transition>
    </mc:Choice>
    <mc:Fallback>
      <p:transition spd="slow" advTm="12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-1380000">
            <a:off x="1416797" y="51383"/>
            <a:ext cx="7062711" cy="5651436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r>
              <a:rPr lang="ru-RU" sz="2800" b="1" i="1" dirty="0" smtClean="0">
                <a:ln w="3810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</a:rPr>
              <a:t>Вот осень на дворе. </a:t>
            </a:r>
          </a:p>
          <a:p>
            <a:r>
              <a:rPr lang="ru-RU" sz="2800" b="1" i="1" dirty="0" smtClean="0">
                <a:ln w="3810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</a:rPr>
              <a:t> Птицы к югу полетели.</a:t>
            </a:r>
          </a:p>
          <a:p>
            <a:r>
              <a:rPr lang="ru-RU" sz="2800" b="1" i="1" dirty="0" smtClean="0">
                <a:ln w="3810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</a:rPr>
              <a:t> Значит, время детворе</a:t>
            </a:r>
          </a:p>
          <a:p>
            <a:r>
              <a:rPr lang="ru-RU" sz="2800" b="1" i="1" dirty="0" smtClean="0">
                <a:ln w="3810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</a:rPr>
              <a:t> Книжки складывать в портфели.</a:t>
            </a:r>
          </a:p>
          <a:p>
            <a:r>
              <a:rPr lang="ru-RU" sz="2800" b="1" i="1" dirty="0" smtClean="0">
                <a:ln w="3810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</a:rPr>
              <a:t> В первый раз заходят в класс</a:t>
            </a:r>
          </a:p>
          <a:p>
            <a:r>
              <a:rPr lang="ru-RU" sz="2800" b="1" i="1" dirty="0" smtClean="0">
                <a:ln w="3810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</a:rPr>
              <a:t> Первоклашки-новосёлы.</a:t>
            </a:r>
          </a:p>
          <a:p>
            <a:r>
              <a:rPr lang="ru-RU" sz="2800" b="1" i="1" dirty="0" smtClean="0">
                <a:ln w="3810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</a:rPr>
              <a:t> Оторвать не могут глаз</a:t>
            </a:r>
          </a:p>
          <a:p>
            <a:r>
              <a:rPr lang="ru-RU" sz="2800" b="1" i="1" dirty="0" smtClean="0">
                <a:ln w="3810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</a:rPr>
              <a:t> От просторной светлой школы.</a:t>
            </a:r>
          </a:p>
          <a:p>
            <a:r>
              <a:rPr lang="ru-RU" sz="2800" b="1" i="1" dirty="0" smtClean="0">
                <a:ln w="3810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</a:rPr>
              <a:t> Все за парты. Вот тетрадь.</a:t>
            </a:r>
          </a:p>
          <a:p>
            <a:r>
              <a:rPr lang="ru-RU" sz="2800" b="1" i="1" dirty="0" smtClean="0">
                <a:ln w="3810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</a:rPr>
              <a:t> Взяли в руки ручки смело...</a:t>
            </a:r>
          </a:p>
          <a:p>
            <a:r>
              <a:rPr lang="ru-RU" sz="2800" b="1" i="1" dirty="0" smtClean="0">
                <a:ln w="3810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</a:rPr>
              <a:t> Хватит бегать и играть,</a:t>
            </a:r>
          </a:p>
          <a:p>
            <a:r>
              <a:rPr lang="ru-RU" sz="2800" b="1" i="1" dirty="0" smtClean="0">
                <a:ln w="3810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</a:rPr>
              <a:t> Мы займёмся взрослым делом!</a:t>
            </a:r>
          </a:p>
          <a:p>
            <a:r>
              <a:rPr lang="ru-RU" sz="2800" b="1" i="1" dirty="0" smtClean="0">
                <a:ln w="3810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</a:rPr>
              <a:t> Пусть нас спросят у доски - </a:t>
            </a:r>
          </a:p>
          <a:p>
            <a:r>
              <a:rPr lang="ru-RU" sz="2800" b="1" i="1" dirty="0" smtClean="0">
                <a:ln w="3810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</a:rPr>
              <a:t> Всем мы с гордостью ответим:</a:t>
            </a:r>
          </a:p>
          <a:p>
            <a:r>
              <a:rPr lang="ru-RU" sz="2800" b="1" i="1" dirty="0" smtClean="0">
                <a:ln w="3810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</a:rPr>
              <a:t> МЫ ТЕПЕРЬ УЧЕНИКИ,</a:t>
            </a:r>
          </a:p>
          <a:p>
            <a:r>
              <a:rPr lang="ru-RU" sz="2800" b="1" i="1" dirty="0" smtClean="0">
                <a:ln w="3810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0000"/>
                </a:solidFill>
              </a:rPr>
              <a:t> А НЕ МАЛЕНЬКИЕ ДЕТИ!</a:t>
            </a:r>
            <a:endParaRPr lang="ru-RU" sz="2800" b="1" i="1" dirty="0">
              <a:ln w="38100">
                <a:solidFill>
                  <a:schemeClr val="accent2">
                    <a:lumMod val="50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2050" name="Picture 2" descr="B:\КНИГИ\3 курс\Практика\Фото\урок\teddy20bear20reading0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653136"/>
            <a:ext cx="1709936" cy="16790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45365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Tm="23000">
        <p14:warp dir="in"/>
      </p:transition>
    </mc:Choice>
    <mc:Fallback>
      <p:transition spd="slow" advTm="2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Виктория\Desktop\147\3.09 экскурсия\SAM_00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34958" y="4266364"/>
            <a:ext cx="3442454" cy="25818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Виктория\Desktop\147\3.09 экскурсия\SAM_00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497707"/>
            <a:ext cx="3133998" cy="23504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Виктория\Desktop\147\3.09 экскурсия\SAM_00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93477" y="-43516"/>
            <a:ext cx="2956823" cy="22176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Виктория\Desktop\147\3.09 экскурсия\SAM_007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5272" y="16682"/>
            <a:ext cx="2800640" cy="21004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Виктория\Desktop\147\3.09 экскурсия\SAM_007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85401" y="3344082"/>
            <a:ext cx="3076332" cy="23072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Виктория\Desktop\147\3.09 экскурсия\SAM_007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63592" y="1004120"/>
            <a:ext cx="3119949" cy="23399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:\КНИГИ\3 курс\Практика\Фото\урок\0_60911_66b176db_ori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00448"/>
            <a:ext cx="2175004" cy="230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B:\КНИГИ\3 курс\Практика\Фото\урок\,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30550" y="2117162"/>
            <a:ext cx="2282675" cy="2100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:\КНИГИ\3 курс\Практика\Фото\урок\3238929_e59b188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46817"/>
            <a:ext cx="1757368" cy="164021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B:\КНИГИ\3 курс\Практика\Фото\урок\693350-e0aecad27b13948b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3009" y="5618687"/>
            <a:ext cx="1861079" cy="1194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45365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9000">
        <p14:vortex dir="r"/>
      </p:transition>
    </mc:Choice>
    <mc:Fallback>
      <p:transition spd="slow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76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41140" y="0"/>
            <a:ext cx="7560840" cy="698652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>
              <a:buFont typeface="Arial" charset="0"/>
              <a:buNone/>
              <a:defRPr/>
            </a:pPr>
            <a:r>
              <a:rPr lang="ru-RU" sz="3200" b="1" cap="all" dirty="0" smtClean="0">
                <a:ln w="28575">
                  <a:solidFill>
                    <a:srgbClr val="002060"/>
                  </a:solidFill>
                </a:ln>
                <a:solidFill>
                  <a:schemeClr val="accent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6350" stA="60000" endA="900" endPos="60000" dist="29997" dir="5400000" sy="-100000" algn="bl" rotWithShape="0"/>
                </a:effectLst>
              </a:rPr>
              <a:t>Вывод:</a:t>
            </a:r>
          </a:p>
          <a:p>
            <a:pPr algn="just">
              <a:buFont typeface="Arial" charset="0"/>
              <a:buNone/>
              <a:defRPr/>
            </a:pPr>
            <a:r>
              <a:rPr lang="ru-RU" sz="3200" b="1" cap="all" dirty="0" smtClean="0">
                <a:ln w="28575">
                  <a:solidFill>
                    <a:srgbClr val="002060"/>
                  </a:solidFill>
                </a:ln>
                <a:solidFill>
                  <a:schemeClr val="accent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6350" stA="60000" endA="900" endPos="60000" dist="29997" dir="5400000" sy="-100000" algn="bl" rotWithShape="0"/>
                </a:effectLst>
              </a:rPr>
              <a:t>	В </a:t>
            </a:r>
            <a:r>
              <a:rPr lang="ru-RU" sz="3200" b="1" cap="all" dirty="0">
                <a:ln w="28575">
                  <a:solidFill>
                    <a:srgbClr val="002060"/>
                  </a:solidFill>
                </a:ln>
                <a:solidFill>
                  <a:schemeClr val="accent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6350" stA="60000" endA="900" endPos="60000" dist="29997" dir="5400000" sy="-100000" algn="bl" rotWithShape="0"/>
                </a:effectLst>
              </a:rPr>
              <a:t>результате практики мы закрепили свои знания о понятии готовности ребенка к школе, о том, какими должны быть взаимоотношения между учителем и учеником, что необходимо для успешной адаптации детей. Все дни в школе были интересными, особенно День знаний, и каждый по-своему полезен и познавателен. Мы многое отметили для себя, что пригодится нам в будущее педагогической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xmlns="" val="4075290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 advTm="20000">
        <p14:switch dir="r"/>
      </p:transition>
    </mc:Choice>
    <mc:Fallback>
      <p:transition spd="slow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664" y="260648"/>
            <a:ext cx="7128792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1Righ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Презентацию выполнили:</a:t>
            </a:r>
            <a:endParaRPr lang="ru-RU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8" name="Группа 7"/>
          <p:cNvGrpSpPr/>
          <p:nvPr/>
        </p:nvGrpSpPr>
        <p:grpSpPr>
          <a:xfrm rot="21066012">
            <a:off x="4120217" y="2060341"/>
            <a:ext cx="3874864" cy="1908212"/>
            <a:chOff x="5024495" y="2515669"/>
            <a:chExt cx="3874864" cy="1908212"/>
          </a:xfrm>
        </p:grpSpPr>
        <p:sp>
          <p:nvSpPr>
            <p:cNvPr id="4" name="Облако 3"/>
            <p:cNvSpPr/>
            <p:nvPr/>
          </p:nvSpPr>
          <p:spPr>
            <a:xfrm rot="280052">
              <a:off x="5024495" y="2515669"/>
              <a:ext cx="3874864" cy="1908212"/>
            </a:xfrm>
            <a:prstGeom prst="cloud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557772" y="3054276"/>
              <a:ext cx="280831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i="1" dirty="0" smtClean="0">
                  <a:solidFill>
                    <a:srgbClr val="7030A0"/>
                  </a:solidFill>
                </a:rPr>
                <a:t>Пинчук Виктория Витальевна</a:t>
              </a:r>
              <a:endParaRPr lang="ru-RU" sz="2400" b="1" i="1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 rot="21006925">
            <a:off x="-28729" y="2856430"/>
            <a:ext cx="3528392" cy="2073684"/>
            <a:chOff x="179512" y="2687079"/>
            <a:chExt cx="3528392" cy="2073684"/>
          </a:xfrm>
        </p:grpSpPr>
        <p:sp>
          <p:nvSpPr>
            <p:cNvPr id="3" name="Облако 2"/>
            <p:cNvSpPr/>
            <p:nvPr/>
          </p:nvSpPr>
          <p:spPr>
            <a:xfrm rot="331317">
              <a:off x="179512" y="2687079"/>
              <a:ext cx="3528392" cy="2073684"/>
            </a:xfrm>
            <a:prstGeom prst="cloud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99592" y="3031423"/>
              <a:ext cx="244827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1" dirty="0" smtClean="0">
                  <a:solidFill>
                    <a:srgbClr val="7030A0"/>
                  </a:solidFill>
                </a:rPr>
                <a:t>Мельниченко Виктория Руслановна</a:t>
              </a:r>
              <a:endParaRPr lang="ru-RU" sz="2400" b="1" i="1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 rot="20948025">
            <a:off x="1467943" y="4809549"/>
            <a:ext cx="3528392" cy="2073684"/>
            <a:chOff x="1284571" y="4551004"/>
            <a:chExt cx="3528392" cy="2073684"/>
          </a:xfrm>
        </p:grpSpPr>
        <p:sp>
          <p:nvSpPr>
            <p:cNvPr id="9" name="Облако 8"/>
            <p:cNvSpPr/>
            <p:nvPr/>
          </p:nvSpPr>
          <p:spPr>
            <a:xfrm rot="310911">
              <a:off x="1284571" y="4551004"/>
              <a:ext cx="3528392" cy="2073684"/>
            </a:xfrm>
            <a:prstGeom prst="cloud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867552" y="5059301"/>
              <a:ext cx="25922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1" dirty="0" err="1" smtClean="0">
                  <a:solidFill>
                    <a:srgbClr val="7030A0"/>
                  </a:solidFill>
                </a:rPr>
                <a:t>Тихиня</a:t>
              </a:r>
              <a:r>
                <a:rPr lang="ru-RU" sz="2400" b="1" i="1" dirty="0" smtClean="0">
                  <a:solidFill>
                    <a:srgbClr val="7030A0"/>
                  </a:solidFill>
                </a:rPr>
                <a:t> Ирина Сергеевна</a:t>
              </a:r>
              <a:endParaRPr lang="ru-RU" sz="2400" b="1" i="1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 rot="20851181">
            <a:off x="5281471" y="4448198"/>
            <a:ext cx="3672408" cy="2016224"/>
            <a:chOff x="4936710" y="4616181"/>
            <a:chExt cx="3672408" cy="2016224"/>
          </a:xfrm>
        </p:grpSpPr>
        <p:sp>
          <p:nvSpPr>
            <p:cNvPr id="5" name="Облако 4"/>
            <p:cNvSpPr/>
            <p:nvPr/>
          </p:nvSpPr>
          <p:spPr>
            <a:xfrm rot="378854">
              <a:off x="4936710" y="4616181"/>
              <a:ext cx="3672408" cy="2016224"/>
            </a:xfrm>
            <a:prstGeom prst="cloud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390558" y="5170205"/>
              <a:ext cx="276471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i="1" dirty="0" err="1" smtClean="0">
                  <a:solidFill>
                    <a:srgbClr val="7030A0"/>
                  </a:solidFill>
                </a:rPr>
                <a:t>Рудькова</a:t>
              </a:r>
              <a:r>
                <a:rPr lang="ru-RU" sz="2400" b="1" i="1" dirty="0" smtClean="0">
                  <a:solidFill>
                    <a:srgbClr val="7030A0"/>
                  </a:solidFill>
                </a:rPr>
                <a:t> Ольга Максимилиановна</a:t>
              </a:r>
              <a:endParaRPr lang="ru-RU" sz="2400" b="1" i="1" dirty="0">
                <a:solidFill>
                  <a:srgbClr val="7030A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841880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Tm="13000">
        <p14:ripple/>
      </p:transition>
    </mc:Choice>
    <mc:Fallback>
      <p:transition spd="slow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73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1124744"/>
            <a:ext cx="6696744" cy="4448013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600000" rev="1200000"/>
              </a:camera>
              <a:lightRig rig="threePt" dir="t"/>
            </a:scene3d>
            <a:sp3d extrusionH="57150" contourW="12700">
              <a:bevelB w="38100" h="38100" prst="convex"/>
              <a:extrusionClr>
                <a:srgbClr val="7030A0"/>
              </a:extrusionClr>
              <a:contourClr>
                <a:srgbClr val="FF0000"/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ru-RU" sz="3200" b="1" i="1" dirty="0">
                <a:effectLst>
                  <a:reflection blurRad="6350" stA="55000" endA="50" endPos="85000" dir="5400000" sy="-100000" algn="bl" rotWithShape="0"/>
                </a:effectLst>
              </a:rPr>
              <a:t>Нежарким солнышком согреты,</a:t>
            </a:r>
          </a:p>
          <a:p>
            <a:pPr algn="ctr">
              <a:lnSpc>
                <a:spcPct val="150000"/>
              </a:lnSpc>
            </a:pPr>
            <a:r>
              <a:rPr lang="ru-RU" sz="3200" b="1" i="1" dirty="0">
                <a:effectLst>
                  <a:reflection blurRad="6350" stA="55000" endA="50" endPos="85000" dir="5400000" sy="-100000" algn="bl" rotWithShape="0"/>
                </a:effectLst>
              </a:rPr>
              <a:t> Леса еще листвой одеты.</a:t>
            </a:r>
          </a:p>
          <a:p>
            <a:pPr algn="ctr">
              <a:lnSpc>
                <a:spcPct val="150000"/>
              </a:lnSpc>
            </a:pPr>
            <a:r>
              <a:rPr lang="ru-RU" sz="3200" b="1" i="1" dirty="0">
                <a:effectLst>
                  <a:reflection blurRad="6350" stA="55000" endA="50" endPos="85000" dir="5400000" sy="-100000" algn="bl" rotWithShape="0"/>
                </a:effectLst>
              </a:rPr>
              <a:t> У первоклассников букеты.</a:t>
            </a:r>
          </a:p>
          <a:p>
            <a:pPr algn="ctr">
              <a:lnSpc>
                <a:spcPct val="150000"/>
              </a:lnSpc>
            </a:pPr>
            <a:r>
              <a:rPr lang="ru-RU" sz="3200" b="1" i="1" dirty="0">
                <a:effectLst>
                  <a:reflection blurRad="6350" stA="55000" endA="50" endPos="85000" dir="5400000" sy="-100000" algn="bl" rotWithShape="0"/>
                </a:effectLst>
              </a:rPr>
              <a:t> День хоть и грустный и веселый,</a:t>
            </a:r>
          </a:p>
          <a:p>
            <a:pPr algn="ctr">
              <a:lnSpc>
                <a:spcPct val="150000"/>
              </a:lnSpc>
            </a:pPr>
            <a:r>
              <a:rPr lang="ru-RU" sz="3200" b="1" i="1" dirty="0">
                <a:effectLst>
                  <a:reflection blurRad="6350" stA="55000" endA="50" endPos="85000" dir="5400000" sy="-100000" algn="bl" rotWithShape="0"/>
                </a:effectLst>
              </a:rPr>
              <a:t> Грустишь ты: - До свиданья, лето!</a:t>
            </a:r>
          </a:p>
          <a:p>
            <a:pPr algn="ctr">
              <a:lnSpc>
                <a:spcPct val="150000"/>
              </a:lnSpc>
            </a:pPr>
            <a:r>
              <a:rPr lang="ru-RU" sz="3200" b="1" i="1" dirty="0">
                <a:effectLst>
                  <a:reflection blurRad="6350" stA="55000" endA="50" endPos="85000" dir="5400000" sy="-100000" algn="bl" rotWithShape="0"/>
                </a:effectLst>
              </a:rPr>
              <a:t> И радуешься: - Здравствуй, школа!</a:t>
            </a:r>
          </a:p>
        </p:txBody>
      </p:sp>
      <p:pic>
        <p:nvPicPr>
          <p:cNvPr id="1026" name="Picture 2" descr="B:\КНИГИ\3 курс\Практика\Фото\урок\3238929_e59b18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739988"/>
            <a:ext cx="1691680" cy="15789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B:\КНИГИ\3 курс\Практика\Фото\урок\boo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654550"/>
            <a:ext cx="1828800" cy="220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B:\КНИГИ\3 курс\Практика\Фото\урок\3238929_e59b18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794350">
            <a:off x="6469360" y="739987"/>
            <a:ext cx="1691680" cy="15789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45365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Tm="10000">
        <p:circle/>
      </p:transition>
    </mc:Choice>
    <mc:Fallback>
      <p:transition spd="slow" advTm="10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икуля\Desktop\одаренность\1215470040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56941" y="1700808"/>
            <a:ext cx="70626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99000" endPos="24000" dist="50800" dir="5400000" sy="-100000" algn="bl" rotWithShape="0"/>
                </a:effectLst>
                <a:latin typeface="Arial" pitchFamily="34" charset="0"/>
                <a:cs typeface="Arial" pitchFamily="34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xmlns="" val="3564857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Tm="13000">
        <p14:ripple/>
        <p:sndAc>
          <p:stSnd>
            <p:snd r:embed="rId4" name="chimes.wav"/>
          </p:stSnd>
        </p:sndAc>
      </p:transition>
    </mc:Choice>
    <mc:Fallback>
      <p:transition spd="slow" advTm="13000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80476" y="692696"/>
            <a:ext cx="8383064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50" endPos="85000" dist="60007" dir="5400000" sy="-100000" algn="bl" rotWithShape="0"/>
                </a:effectLst>
              </a:rPr>
              <a:t>1 СЕНТЯБРЯ-ДЕНЬ ЗНАНИЙ</a:t>
            </a:r>
            <a:endParaRPr lang="ru-RU" sz="5400" b="1" cap="none" spc="50" dirty="0">
              <a:ln w="11430">
                <a:solidFill>
                  <a:srgbClr val="FFFF00"/>
                </a:solidFill>
              </a:ln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  <a:reflection blurRad="6350" stA="55000" endA="50" endPos="85000" dist="60007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2124" y="2247836"/>
            <a:ext cx="3672408" cy="4401205"/>
          </a:xfrm>
          <a:prstGeom prst="rect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2000" b="1" i="1" dirty="0" smtClean="0"/>
          </a:p>
          <a:p>
            <a:pPr algn="ctr"/>
            <a:r>
              <a:rPr lang="ru-RU" sz="2000" b="1" i="1" dirty="0" smtClean="0"/>
              <a:t>Я сегодня в первый класс                                     </a:t>
            </a:r>
          </a:p>
          <a:p>
            <a:pPr algn="ctr"/>
            <a:r>
              <a:rPr lang="ru-RU" sz="2000" b="1" i="1" dirty="0" smtClean="0"/>
              <a:t> </a:t>
            </a:r>
            <a:r>
              <a:rPr lang="ru-RU" sz="2000" b="1" i="1" dirty="0"/>
              <a:t>Собираюсь первый раз.</a:t>
            </a:r>
          </a:p>
          <a:p>
            <a:pPr algn="ctr"/>
            <a:r>
              <a:rPr lang="ru-RU" sz="2000" b="1" i="1" dirty="0"/>
              <a:t> Постараюсь я во всем</a:t>
            </a:r>
          </a:p>
          <a:p>
            <a:pPr algn="ctr"/>
            <a:r>
              <a:rPr lang="ru-RU" sz="2000" b="1" i="1" dirty="0"/>
              <a:t> Лучшим быть учеником.</a:t>
            </a:r>
          </a:p>
          <a:p>
            <a:pPr algn="ctr"/>
            <a:r>
              <a:rPr lang="ru-RU" sz="2000" b="1" i="1" dirty="0"/>
              <a:t> Рассказали папа с мамой,</a:t>
            </a:r>
          </a:p>
          <a:p>
            <a:pPr algn="ctr"/>
            <a:r>
              <a:rPr lang="ru-RU" sz="2000" b="1" i="1" dirty="0"/>
              <a:t> Как вести себя за партой:</a:t>
            </a:r>
          </a:p>
          <a:p>
            <a:pPr algn="ctr"/>
            <a:r>
              <a:rPr lang="ru-RU" sz="2000" b="1" i="1" dirty="0"/>
              <a:t> Например, нельзя лежать,</a:t>
            </a:r>
          </a:p>
          <a:p>
            <a:pPr algn="ctr"/>
            <a:r>
              <a:rPr lang="ru-RU" sz="2000" b="1" i="1" dirty="0"/>
              <a:t> Парта - это не кровать.</a:t>
            </a:r>
          </a:p>
          <a:p>
            <a:pPr algn="ctr"/>
            <a:r>
              <a:rPr lang="ru-RU" sz="2000" b="1" i="1" dirty="0"/>
              <a:t> Я сидеть намерен прямо,</a:t>
            </a:r>
          </a:p>
          <a:p>
            <a:pPr algn="ctr"/>
            <a:r>
              <a:rPr lang="ru-RU" sz="2000" b="1" i="1" dirty="0"/>
              <a:t> Как учила меня мама.</a:t>
            </a:r>
          </a:p>
          <a:p>
            <a:pPr algn="ctr"/>
            <a:r>
              <a:rPr lang="ru-RU" sz="2000" b="1" i="1" dirty="0"/>
              <a:t> Захочу спросить, сказать,</a:t>
            </a:r>
          </a:p>
          <a:p>
            <a:pPr algn="ctr"/>
            <a:r>
              <a:rPr lang="ru-RU" sz="2000" b="1" i="1" dirty="0"/>
              <a:t> Надо руку лишь поднять.</a:t>
            </a:r>
          </a:p>
          <a:p>
            <a:pPr algn="ctr"/>
            <a:r>
              <a:rPr lang="ru-RU" sz="2000" b="1" i="1" dirty="0"/>
              <a:t> </a:t>
            </a:r>
          </a:p>
        </p:txBody>
      </p:sp>
      <p:pic>
        <p:nvPicPr>
          <p:cNvPr id="2051" name="Picture 3" descr="C:\Users\Виктория\Desktop\147\1 сентября\SAM_00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23115" y="1484784"/>
            <a:ext cx="3399436" cy="25495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0" name="Picture 2" descr="C:\Users\Виктория\Desktop\147\1 сентября\DSCI34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1967" y="3890345"/>
            <a:ext cx="3621167" cy="273517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45365581"/>
      </p:ext>
    </p:extLst>
  </p:cSld>
  <p:clrMapOvr>
    <a:masterClrMapping/>
  </p:clrMapOvr>
  <p:transition spd="slow" advTm="18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148064" y="297042"/>
            <a:ext cx="3672408" cy="4093428"/>
          </a:xfrm>
          <a:prstGeom prst="rect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/>
              <a:t>И ни с кем нельзя болтать,</a:t>
            </a:r>
          </a:p>
          <a:p>
            <a:pPr algn="ctr"/>
            <a:r>
              <a:rPr lang="ru-RU" sz="2000" b="1" dirty="0"/>
              <a:t> Чтоб уроки не сорвать.</a:t>
            </a:r>
          </a:p>
          <a:p>
            <a:pPr algn="ctr"/>
            <a:r>
              <a:rPr lang="ru-RU" sz="2000" b="1" dirty="0"/>
              <a:t> Сорок пять минут урок,</a:t>
            </a:r>
          </a:p>
          <a:p>
            <a:pPr algn="ctr"/>
            <a:r>
              <a:rPr lang="ru-RU" sz="2000" b="1" dirty="0"/>
              <a:t> Продержаться бы весь срок!</a:t>
            </a:r>
          </a:p>
          <a:p>
            <a:pPr algn="ctr"/>
            <a:r>
              <a:rPr lang="ru-RU" sz="2000" b="1" dirty="0"/>
              <a:t> Папа дал тайком совет:</a:t>
            </a:r>
          </a:p>
          <a:p>
            <a:pPr algn="ctr"/>
            <a:r>
              <a:rPr lang="ru-RU" sz="2000" b="1" dirty="0"/>
              <a:t> Можно сбегать в туалет.</a:t>
            </a:r>
          </a:p>
          <a:p>
            <a:pPr algn="ctr"/>
            <a:r>
              <a:rPr lang="ru-RU" sz="2000" b="1" dirty="0"/>
              <a:t> Жаль, нельзя еще в буфет:</a:t>
            </a:r>
          </a:p>
          <a:p>
            <a:pPr algn="ctr"/>
            <a:r>
              <a:rPr lang="ru-RU" sz="2000" b="1" dirty="0"/>
              <a:t> Там купил бы я конфет.</a:t>
            </a:r>
          </a:p>
          <a:p>
            <a:pPr algn="ctr"/>
            <a:r>
              <a:rPr lang="ru-RU" sz="2000" b="1" dirty="0"/>
              <a:t> Нет, нельзя мне расслабляться.</a:t>
            </a:r>
          </a:p>
          <a:p>
            <a:pPr algn="ctr"/>
            <a:r>
              <a:rPr lang="ru-RU" sz="2000" b="1" dirty="0"/>
              <a:t> Надо лучшим быть стараться.</a:t>
            </a:r>
          </a:p>
          <a:p>
            <a:pPr algn="ctr"/>
            <a:r>
              <a:rPr lang="ru-RU" sz="2000" b="1" dirty="0"/>
              <a:t> Буду слушаться я маму,</a:t>
            </a:r>
          </a:p>
          <a:p>
            <a:pPr algn="ctr"/>
            <a:r>
              <a:rPr lang="ru-RU" sz="2000" b="1" dirty="0"/>
              <a:t> С ней я точно первым стану.</a:t>
            </a:r>
          </a:p>
        </p:txBody>
      </p:sp>
      <p:pic>
        <p:nvPicPr>
          <p:cNvPr id="3074" name="Picture 2" descr="C:\Users\Виктория\Desktop\147\1 сентября\DSCI34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0100" y="4294131"/>
            <a:ext cx="2782554" cy="208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Виктория\Desktop\147\1 сентября\DSCI34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502987"/>
            <a:ext cx="2506900" cy="18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Виктория\Desktop\147\1 сентября\DSCI346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2195" y="3283843"/>
            <a:ext cx="2904323" cy="2178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Виктория\Desktop\147\1 сентября\DSCI347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8204" y="4653136"/>
            <a:ext cx="3154003" cy="209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Виктория\Desktop\147\1 сентября\DSCI342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-80356"/>
            <a:ext cx="2470896" cy="1853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45365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18000">
        <p14:prism/>
      </p:transition>
    </mc:Choice>
    <mc:Fallback>
      <p:transition spd="slow" advTm="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иктория\Desktop\147\1 сентября\SAM_34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4203"/>
            <a:ext cx="3528392" cy="264629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C:\Users\Виктория\Desktop\147\1 сентября\DSCI34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933056"/>
            <a:ext cx="3659939" cy="27449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9" name="Picture 5" descr="C:\Users\Виктория\Desktop\147\1 сентября\DSCI34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04203"/>
            <a:ext cx="3360170" cy="25201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0" name="Picture 6" descr="C:\Users\Виктория\Desktop\147\1 сентября\SAM_004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1201" y="3990445"/>
            <a:ext cx="3588711" cy="269153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 descr="C:\Users\Виктория\Desktop\147\1 сентября\SAM_347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772816"/>
            <a:ext cx="4215721" cy="316179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45365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 advTm="10000">
        <p14:shred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1720" y="764704"/>
            <a:ext cx="5022304" cy="5262979"/>
          </a:xfrm>
          <a:prstGeom prst="rect">
            <a:avLst/>
          </a:prstGeom>
          <a:gradFill flip="none" rotWithShape="1">
            <a:gsLst>
              <a:gs pos="0">
                <a:schemeClr val="accent4">
                  <a:shade val="51000"/>
                  <a:satMod val="130000"/>
                  <a:lumMod val="0"/>
                  <a:lumOff val="100000"/>
                </a:schemeClr>
              </a:gs>
              <a:gs pos="80000">
                <a:schemeClr val="accent4">
                  <a:shade val="93000"/>
                  <a:satMod val="130000"/>
                </a:schemeClr>
              </a:gs>
              <a:gs pos="59000">
                <a:schemeClr val="accent4">
                  <a:shade val="94000"/>
                  <a:satMod val="135000"/>
                </a:schemeClr>
              </a:gs>
            </a:gsLst>
            <a:path path="rect">
              <a:fillToRect l="100000" t="100000"/>
            </a:path>
            <a:tileRect r="-100000" b="-100000"/>
          </a:gra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  <a:sp3d extrusionH="57150">
              <a:bevelT w="38100" h="38100" prst="convex"/>
            </a:sp3d>
          </a:bodyPr>
          <a:lstStyle/>
          <a:p>
            <a:r>
              <a:rPr lang="ru-RU" sz="2800" b="1" dirty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Нарядные! Парадные! </a:t>
            </a:r>
          </a:p>
          <a:p>
            <a:r>
              <a:rPr lang="ru-RU" sz="2800" b="1" dirty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 Такие ненаглядные! </a:t>
            </a:r>
          </a:p>
          <a:p>
            <a:r>
              <a:rPr lang="ru-RU" sz="2800" b="1" dirty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 Причесанные, с бантиками </a:t>
            </a:r>
          </a:p>
          <a:p>
            <a:r>
              <a:rPr lang="ru-RU" sz="2800" b="1" dirty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 Девочки идут! </a:t>
            </a:r>
          </a:p>
          <a:p>
            <a:r>
              <a:rPr lang="ru-RU" sz="2800" b="1" dirty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 И мальчики отличные! </a:t>
            </a:r>
          </a:p>
          <a:p>
            <a:r>
              <a:rPr lang="ru-RU" sz="2800" b="1" dirty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 Такие симпатичные, </a:t>
            </a:r>
          </a:p>
          <a:p>
            <a:r>
              <a:rPr lang="ru-RU" sz="2800" b="1" dirty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 Такие аккуратные, </a:t>
            </a:r>
          </a:p>
          <a:p>
            <a:r>
              <a:rPr lang="ru-RU" sz="2800" b="1" dirty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 В руках цветы несут! </a:t>
            </a:r>
          </a:p>
          <a:p>
            <a:r>
              <a:rPr lang="ru-RU" sz="2800" b="1" dirty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 Все бывшие проказники – </a:t>
            </a:r>
          </a:p>
          <a:p>
            <a:r>
              <a:rPr lang="ru-RU" sz="2800" b="1" dirty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 Сегодня первоклассники. </a:t>
            </a:r>
          </a:p>
          <a:p>
            <a:r>
              <a:rPr lang="ru-RU" sz="2800" b="1" dirty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 Сегодня все хорошие, </a:t>
            </a:r>
          </a:p>
          <a:p>
            <a:r>
              <a:rPr lang="ru-RU" sz="2800" b="1" dirty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 Таких вот в школе ждут!</a:t>
            </a:r>
          </a:p>
        </p:txBody>
      </p:sp>
      <p:pic>
        <p:nvPicPr>
          <p:cNvPr id="2050" name="Picture 2" descr="C:\Users\Виктория\Desktop\147\1 сентября\DSCI34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04381">
            <a:off x="6599374" y="4920783"/>
            <a:ext cx="2435242" cy="182643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Виктория\Desktop\147\1 сентября\DSCI34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687741">
            <a:off x="-66245" y="28506"/>
            <a:ext cx="2304256" cy="17281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Виктория\Desktop\147\1 сентября\DSCI34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012498">
            <a:off x="-17499" y="5240517"/>
            <a:ext cx="2503488" cy="16627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Виктория\Desktop\147\1 сентября\SAM_347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882326">
            <a:off x="6373946" y="63779"/>
            <a:ext cx="2679550" cy="200966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45365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11000">
        <p:dissolve/>
      </p:transition>
    </mc:Choice>
    <mc:Fallback>
      <p:transition spd="slow" advTm="11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68000"/>
                    </a14:imgEffect>
                    <a14:imgEffect>
                      <a14:colorTemperature colorTemp="7200"/>
                    </a14:imgEffect>
                    <a14:imgEffect>
                      <a14:brightnessContrast bright="20000" contrast="-1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623360">
            <a:off x="1979712" y="2276872"/>
            <a:ext cx="7632848" cy="2862322"/>
          </a:xfrm>
          <a:prstGeom prst="rect">
            <a:avLst/>
          </a:prstGeom>
        </p:spPr>
        <p:txBody>
          <a:bodyPr wrap="square">
            <a:prstTxWarp prst="textArchUp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3600" b="1" cap="all" dirty="0">
                <a:ln>
                  <a:solidFill>
                    <a:srgbClr val="002060"/>
                  </a:solidFill>
                </a:ln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Учитель щедро учит нас тому, </a:t>
            </a:r>
          </a:p>
          <a:p>
            <a:r>
              <a:rPr lang="ru-RU" sz="3600" b="1" cap="all" dirty="0">
                <a:ln>
                  <a:solidFill>
                    <a:srgbClr val="002060"/>
                  </a:solidFill>
                </a:ln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Что очень нужно будет в жизни: </a:t>
            </a:r>
          </a:p>
          <a:p>
            <a:r>
              <a:rPr lang="ru-RU" sz="3600" b="1" cap="all" dirty="0">
                <a:ln>
                  <a:solidFill>
                    <a:srgbClr val="002060"/>
                  </a:solidFill>
                </a:ln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Терпенью, чтенью, счету и письму, </a:t>
            </a:r>
          </a:p>
          <a:p>
            <a:r>
              <a:rPr lang="ru-RU" sz="3600" b="1" cap="all" dirty="0">
                <a:ln>
                  <a:solidFill>
                    <a:srgbClr val="002060"/>
                  </a:solidFill>
                </a:ln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И верности родной Отчизне.</a:t>
            </a:r>
          </a:p>
        </p:txBody>
      </p:sp>
      <p:pic>
        <p:nvPicPr>
          <p:cNvPr id="3075" name="Picture 3" descr="C:\Users\Виктория\Desktop\147\учитель\SAM_34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890022"/>
            <a:ext cx="4834336" cy="362575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45365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8000">
        <p14:vortex dir="r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Виктория\Desktop\147\учитель\SAM_34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09705" y="0"/>
            <a:ext cx="2311908" cy="17339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Виктория\Desktop\147\учитель\SAM_34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21088"/>
            <a:ext cx="3005023" cy="2505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Виктория\Desktop\147\учитель\SAM_03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0648"/>
            <a:ext cx="4536504" cy="60486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0" name="Picture 4" descr="B:\КНИГИ\3 курс\Практика\Фото\урок\2c7e90cccc7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09705" y="4626259"/>
            <a:ext cx="2071485" cy="20391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B:\КНИГИ\3 курс\Практика\Фото\урок\563b876928e9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628697">
            <a:off x="12273" y="129601"/>
            <a:ext cx="2326513" cy="232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45365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 advTm="10000">
        <p14:glitter pattern="hexagon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Виктория\Desktop\147\3.09 экскурсия\SAM_34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3137416" cy="23530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640" y="4149080"/>
            <a:ext cx="6431528" cy="2554545"/>
          </a:xfrm>
          <a:prstGeom prst="rect">
            <a:avLst/>
          </a:prstGeom>
        </p:spPr>
        <p:txBody>
          <a:bodyPr wrap="square">
            <a:prstTxWarp prst="textStop">
              <a:avLst/>
            </a:prstTxWarp>
            <a:spAutoFit/>
          </a:bodyPr>
          <a:lstStyle/>
          <a:p>
            <a:r>
              <a:rPr lang="ru-RU" sz="4000" b="1" dirty="0">
                <a:ln w="28575" cmpd="sng">
                  <a:solidFill>
                    <a:srgbClr val="00B05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Начало учебного года,</a:t>
            </a:r>
          </a:p>
          <a:p>
            <a:r>
              <a:rPr lang="ru-RU" sz="4000" b="1" dirty="0">
                <a:ln w="28575" cmpd="sng">
                  <a:solidFill>
                    <a:srgbClr val="00B05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Ребята с цветами в руках,</a:t>
            </a:r>
          </a:p>
          <a:p>
            <a:r>
              <a:rPr lang="ru-RU" sz="4000" b="1" dirty="0">
                <a:ln w="28575" cmpd="sng">
                  <a:solidFill>
                    <a:srgbClr val="00B05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И маленькие первоклашки</a:t>
            </a:r>
          </a:p>
          <a:p>
            <a:r>
              <a:rPr lang="ru-RU" sz="4000" b="1" dirty="0">
                <a:ln w="28575" cmpd="sng">
                  <a:solidFill>
                    <a:srgbClr val="00B050"/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К наукам лишь делают шаг</a:t>
            </a:r>
          </a:p>
        </p:txBody>
      </p:sp>
      <p:pic>
        <p:nvPicPr>
          <p:cNvPr id="5123" name="Picture 3" descr="C:\Users\Виктория\Desktop\147\1 сентября\DSCI34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9507" y="1667572"/>
            <a:ext cx="2952328" cy="22142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Виктория\Desktop\147\3.09 экскурсия\DSCI3481 - коп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01835" y="188640"/>
            <a:ext cx="2784309" cy="2088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45365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Tm="9000">
        <p14:flash/>
      </p:transition>
    </mc:Choice>
    <mc:Fallback>
      <p:transition spd="slow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</TotalTime>
  <Words>556</Words>
  <Application>Microsoft Office PowerPoint</Application>
  <PresentationFormat>Экран (4:3)</PresentationFormat>
  <Paragraphs>100</Paragraphs>
  <Slides>20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Виктория</dc:creator>
  <cp:lastModifiedBy>Admin</cp:lastModifiedBy>
  <cp:revision>39</cp:revision>
  <dcterms:created xsi:type="dcterms:W3CDTF">2012-09-12T14:27:50Z</dcterms:created>
  <dcterms:modified xsi:type="dcterms:W3CDTF">2012-10-23T10:49:20Z</dcterms:modified>
</cp:coreProperties>
</file>