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5"/>
  </p:notesMasterIdLst>
  <p:sldIdLst>
    <p:sldId id="352" r:id="rId2"/>
    <p:sldId id="341" r:id="rId3"/>
    <p:sldId id="388" r:id="rId4"/>
    <p:sldId id="425" r:id="rId5"/>
    <p:sldId id="355" r:id="rId6"/>
    <p:sldId id="385" r:id="rId7"/>
    <p:sldId id="356" r:id="rId8"/>
    <p:sldId id="412" r:id="rId9"/>
    <p:sldId id="327" r:id="rId10"/>
    <p:sldId id="363" r:id="rId11"/>
    <p:sldId id="365" r:id="rId12"/>
    <p:sldId id="421" r:id="rId13"/>
    <p:sldId id="335" r:id="rId14"/>
    <p:sldId id="337" r:id="rId15"/>
    <p:sldId id="276" r:id="rId16"/>
    <p:sldId id="391" r:id="rId17"/>
    <p:sldId id="392" r:id="rId18"/>
    <p:sldId id="393" r:id="rId19"/>
    <p:sldId id="394" r:id="rId20"/>
    <p:sldId id="395" r:id="rId21"/>
    <p:sldId id="406" r:id="rId22"/>
    <p:sldId id="400" r:id="rId23"/>
    <p:sldId id="376" r:id="rId24"/>
    <p:sldId id="378" r:id="rId25"/>
    <p:sldId id="401" r:id="rId26"/>
    <p:sldId id="422" r:id="rId27"/>
    <p:sldId id="396" r:id="rId28"/>
    <p:sldId id="397" r:id="rId29"/>
    <p:sldId id="398" r:id="rId30"/>
    <p:sldId id="399" r:id="rId31"/>
    <p:sldId id="349" r:id="rId32"/>
    <p:sldId id="313" r:id="rId33"/>
    <p:sldId id="344" r:id="rId34"/>
    <p:sldId id="345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4" r:id="rId43"/>
    <p:sldId id="423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00"/>
    <a:srgbClr val="FAFBEF"/>
    <a:srgbClr val="FF6600"/>
    <a:srgbClr val="0000FF"/>
    <a:srgbClr val="99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2693" autoAdjust="0"/>
  </p:normalViewPr>
  <p:slideViewPr>
    <p:cSldViewPr>
      <p:cViewPr>
        <p:scale>
          <a:sx n="106" d="100"/>
          <a:sy n="106" d="100"/>
        </p:scale>
        <p:origin x="-11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680408F-5235-409B-AF01-16ACAA42D87E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B8FB76-F85B-43FC-8BC6-7D4817693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66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3D3CED-C8CE-4C61-9ECA-B61C9B8F3263}" type="slidenum">
              <a:rPr lang="ru-RU" smtClean="0"/>
              <a:pPr/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7649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Зрительные</a:t>
            </a:r>
            <a:r>
              <a:rPr lang="ru-RU" baseline="0" dirty="0" smtClean="0"/>
              <a:t> тренажёры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8FB76-F85B-43FC-8BC6-7D48176939E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8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Кабинет РЗВ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8FB76-F85B-43FC-8BC6-7D48176939E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9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90E6A-68AF-4789-A90F-201D93BCDB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CA41E-BF5E-460E-9BAD-732B1CA935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3703D-F796-4A71-B346-0F6073356A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66A84-AA34-4486-A51D-E23251F040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D6623-EEB1-4159-B64E-8F6AB603BF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5C7C07-1973-4B58-9AA6-424C852AB0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5C4D5-F5E4-478A-ADA3-D0F1E4FCEC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84904-F7F0-4287-B59C-AC62F8C910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D45A0-A0CC-49C2-94C3-CC83B20376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D0172-7743-43F1-ADD5-92A81B74E3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CAAA0-4C9D-4625-AEB1-2D7632808E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88EEE4D-B9D8-488A-9CAC-6C54B2F057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63075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19200" y="228600"/>
            <a:ext cx="7924800" cy="1270000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Государственное учреждение образования </a:t>
            </a:r>
            <a:b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«Специальный ясли-сад № 30 для детей с нарушениями зрения </a:t>
            </a:r>
            <a:r>
              <a:rPr lang="ru-RU" sz="2400" dirty="0" err="1" smtClean="0">
                <a:solidFill>
                  <a:schemeClr val="bg1"/>
                </a:solidFill>
                <a:latin typeface="Arial Black" pitchFamily="34" charset="0"/>
              </a:rPr>
              <a:t>г.Мозыря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»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-228600" y="2040562"/>
            <a:ext cx="8468122" cy="4832092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Создание 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адаптивной 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образовательной среды</a:t>
            </a: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 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как условие реализации инклюзивного образования на уровне специального дошкольного учреждения</a:t>
            </a:r>
          </a:p>
          <a:p>
            <a:pPr algn="ctr">
              <a:defRPr/>
            </a:pPr>
            <a:endParaRPr lang="en-US" sz="3600" b="1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FF0066"/>
                </a:solidFill>
                <a:latin typeface="Arial Black" pitchFamily="34" charset="0"/>
              </a:rPr>
              <a:t>(</a:t>
            </a:r>
            <a:r>
              <a:rPr lang="ru-RU" sz="2000" b="1" i="1" dirty="0" smtClean="0">
                <a:solidFill>
                  <a:srgbClr val="FF0066"/>
                </a:solidFill>
                <a:latin typeface="Arial Black" pitchFamily="34" charset="0"/>
              </a:rPr>
              <a:t>ИЗ  ОПЫТА  РАБОТЫ </a:t>
            </a:r>
            <a:r>
              <a:rPr lang="ru-RU" sz="2000" b="1" dirty="0" smtClean="0">
                <a:solidFill>
                  <a:srgbClr val="FF0066"/>
                </a:solidFill>
                <a:latin typeface="Arial Black" pitchFamily="34" charset="0"/>
              </a:rPr>
              <a:t>)</a:t>
            </a:r>
            <a:endParaRPr lang="ru-RU" sz="2000" b="1" dirty="0">
              <a:solidFill>
                <a:srgbClr val="FF0066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ru-RU" sz="36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Создание офтальмологических условий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023" y="1283291"/>
            <a:ext cx="342900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73488"/>
            <a:ext cx="39624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840743"/>
            <a:ext cx="3733800" cy="301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315529"/>
            <a:ext cx="3581400" cy="279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267200" cy="3495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267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DCIM\237_2601\IMG_534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0" y="472767"/>
            <a:ext cx="4582010" cy="2575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555" y="3335835"/>
            <a:ext cx="4148919" cy="3111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3810000" cy="359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079203"/>
            <a:ext cx="4953000" cy="377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DCIM\238_2701\IMG_53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715" y="367382"/>
            <a:ext cx="4793747" cy="269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238_2701\IMG_53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962400"/>
            <a:ext cx="4305300" cy="2419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84638"/>
            <a:ext cx="82296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 Лечебно-восстановительная работа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1054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2816225"/>
            <a:ext cx="4319587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062288"/>
            <a:ext cx="48768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696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G:\DCIM\238_2701\IMG_536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57746"/>
            <a:ext cx="3937000" cy="2212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DCIM\238_2701\IMG_536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3" y="609600"/>
            <a:ext cx="4032250" cy="2266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pPr eaLnBrk="1" hangingPunct="1"/>
            <a:endParaRPr lang="ru-RU" sz="360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pic>
        <p:nvPicPr>
          <p:cNvPr id="14338" name="Picture 5" descr="blue1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34200"/>
          </a:xfrm>
          <a:noFill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8600" y="1447800"/>
            <a:ext cx="822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724400" cy="285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114800" cy="3008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2747963" cy="3733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4" name="Picture 2" descr="G:\DCIM\237_2601\IMG_534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435" y="3027746"/>
            <a:ext cx="5558765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219200"/>
            <a:ext cx="3886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Зрительные тренажёры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DOU_30\Desktop\114NIKON\8O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85" y="2819400"/>
            <a:ext cx="4267004" cy="3268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U_30\Desktop\114NIKON\DSCN52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446" y="3505200"/>
            <a:ext cx="4294301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_30\Desktop\114NIKON\DSCN522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741" y="160361"/>
            <a:ext cx="4260006" cy="3195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U_30\Desktop\114NIKON\DSCN52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609600"/>
            <a:ext cx="3306240" cy="541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U_30\Desktop\114NIKON\DSCN52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311928"/>
            <a:ext cx="4724400" cy="3294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DCIM\237_2601\IMG_53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5016446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U_30\Desktop\114NIKON\DSCN52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472721" cy="271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U_30\Desktop\114NIKON\DSCN52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4785"/>
            <a:ext cx="4495800" cy="3372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U_30\Desktop\114NIKON\DSCN52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5" y="48904"/>
            <a:ext cx="4082955" cy="3319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OU_30\Desktop\114NIKON\DSCN527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70" y="3657600"/>
            <a:ext cx="4142230" cy="2898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DOU_30\Desktop\114NIKON\DSCN52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360800" cy="357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OU_30\Desktop\114NIKON\DSCN52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38753"/>
            <a:ext cx="4953000" cy="3550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OU_30\Desktop\114NIKON\DSCN527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867" y="4031302"/>
            <a:ext cx="4103533" cy="2692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OU_30\Desktop\114NIKON\DSCN52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49" y="3730096"/>
            <a:ext cx="4186451" cy="2679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>Ограничение возможностей жизнедеятельности детей с нарушениями зрения</a:t>
            </a:r>
            <a:b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</a:br>
            <a:endParaRPr lang="ru-RU" sz="2800" dirty="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381000" y="1295400"/>
            <a:ext cx="85344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находить и узнавать объекты, оценивать их сенсорные признаки, определять их местоположение;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соотносить услышанные слова с конкретными образами объектов;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устанавливать между объектами и явлениями связи и отношения;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оценивать расстояния и величины;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свободно передвигаться;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овладевать приемами и операциями отдельных видов деятельности (предметной, игровой, учебной, трудовой, бытовой);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выражать эмоциональные состояния;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подражать социальному поведению;</a:t>
            </a:r>
          </a:p>
          <a:p>
            <a:pPr algn="just">
              <a:buFontTx/>
              <a:buChar char="-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овладевать средствами коммуникации.</a:t>
            </a:r>
          </a:p>
          <a:p>
            <a:pPr>
              <a:buFontTx/>
              <a:buChar char="-"/>
            </a:pP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OU_30\Desktop\114NIKON\DSCN52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4392945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OU_30\Desktop\114NIKON\DSCN52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772441"/>
            <a:ext cx="7055892" cy="3007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OU_30\Desktop\114NIKON\DSCN526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28601"/>
            <a:ext cx="4419600" cy="3315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8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457200"/>
            <a:ext cx="8839200" cy="486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52400" indent="457200">
              <a:lnSpc>
                <a:spcPts val="1370"/>
              </a:lnSpc>
              <a:spcAft>
                <a:spcPts val="0"/>
              </a:spcAft>
            </a:pPr>
            <a:endParaRPr lang="ru-RU" sz="4000" b="1" dirty="0" smtClean="0">
              <a:solidFill>
                <a:srgbClr val="FF0066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2700" marR="152400" indent="457200">
              <a:lnSpc>
                <a:spcPts val="1370"/>
              </a:lnSpc>
              <a:spcAft>
                <a:spcPts val="0"/>
              </a:spcAft>
            </a:pPr>
            <a:endParaRPr lang="ru-RU" sz="4000" b="1" dirty="0">
              <a:solidFill>
                <a:srgbClr val="FF0066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2700" marR="152400" indent="457200">
              <a:lnSpc>
                <a:spcPts val="137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Средовые </a:t>
            </a:r>
            <a:r>
              <a:rPr lang="ru-RU" sz="4000" b="1" dirty="0">
                <a:solidFill>
                  <a:srgbClr val="FF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ресурсы </a:t>
            </a:r>
            <a:r>
              <a:rPr lang="ru-RU" sz="4000" b="1" dirty="0" smtClean="0">
                <a:solidFill>
                  <a:srgbClr val="FF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незрячих:</a:t>
            </a:r>
          </a:p>
          <a:p>
            <a:pPr marL="12700" marR="152400" indent="457200">
              <a:lnSpc>
                <a:spcPts val="1370"/>
              </a:lnSpc>
              <a:spcAft>
                <a:spcPts val="0"/>
              </a:spcAft>
            </a:pPr>
            <a:endParaRPr lang="ru-RU" sz="4000" b="1" dirty="0" smtClean="0">
              <a:solidFill>
                <a:srgbClr val="FF0066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2700" marR="152400" indent="457200">
              <a:lnSpc>
                <a:spcPts val="1370"/>
              </a:lnSpc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tabLst>
                <a:tab pos="60706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Натуральные объекты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(предметы, коллекции, гербарии, чучела);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tabLst>
                <a:tab pos="619125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зобразительная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наглядность:</a:t>
            </a:r>
          </a:p>
          <a:p>
            <a:pPr marL="622300">
              <a:lnSpc>
                <a:spcPct val="150000"/>
              </a:lnSpc>
              <a:spcAft>
                <a:spcPts val="0"/>
              </a:spcAft>
              <a:tabLst>
                <a:tab pos="777875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а)	объемная (модели, макеты, муляжи);</a:t>
            </a:r>
          </a:p>
          <a:p>
            <a:pPr marL="622300">
              <a:lnSpc>
                <a:spcPct val="150000"/>
              </a:lnSpc>
              <a:spcAft>
                <a:spcPts val="0"/>
              </a:spcAft>
              <a:tabLst>
                <a:tab pos="78359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б)	рельефная (рельефные и барельефные изображения на плоскости);</a:t>
            </a:r>
          </a:p>
          <a:p>
            <a:pPr marL="622300">
              <a:lnSpc>
                <a:spcPct val="150000"/>
              </a:lnSpc>
              <a:spcAft>
                <a:spcPts val="0"/>
              </a:spcAft>
              <a:tabLst>
                <a:tab pos="78105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в)	рельефно-точечные картинки и рисунки.</a:t>
            </a:r>
            <a:endParaRPr lang="ru-RU" sz="2400" b="1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документы\Жанна\Фото\Тактильные книги\DSCN406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970" y="4495800"/>
            <a:ext cx="2666048" cy="2091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мои документы\Жанна\Фото\Тактильные книги\DSCN406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490" y="3807360"/>
            <a:ext cx="2810510" cy="2974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:\мои документы\Жанна\Фото\Тактильные книги\DSCN406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72234"/>
            <a:ext cx="2675890" cy="2132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19200" y="468434"/>
            <a:ext cx="7086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Тактильные книги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905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810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8696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11563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14449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1678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G:\DCIM\238_2701\IMG_537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55" y="1219200"/>
            <a:ext cx="5498292" cy="309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CIM\238_2701\IMG_537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2494263" cy="1401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blue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152401"/>
            <a:ext cx="3810000" cy="440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269" y="-152400"/>
            <a:ext cx="3729652" cy="440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373468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" y="0"/>
            <a:ext cx="9144000" cy="6858000"/>
          </a:xfrm>
          <a:noFill/>
        </p:spPr>
      </p:pic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solidFill>
                  <a:srgbClr val="FF0066"/>
                </a:solidFill>
                <a:latin typeface="Arial Black" pitchFamily="34" charset="0"/>
              </a:rPr>
              <a:t>Использование ИКТ</a:t>
            </a:r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8100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895600" cy="225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Amd\Desktop\икт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34" y="3091890"/>
            <a:ext cx="3328566" cy="3576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md\Desktop\икт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4038600"/>
            <a:ext cx="2971800" cy="2338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0066"/>
                </a:solidFill>
                <a:latin typeface="Arial Black" pitchFamily="34" charset="0"/>
              </a:rPr>
              <a:t>Использование ИКТ</a:t>
            </a:r>
          </a:p>
        </p:txBody>
      </p:sp>
      <p:pic>
        <p:nvPicPr>
          <p:cNvPr id="18434" name="Picture 5" descr="blue1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5" name="Рисунок 4" descr="G:\Мое выступление\Фото 2012 г дети групп\IMG_287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473" y="1498238"/>
            <a:ext cx="4542226" cy="3722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2791" y="2819400"/>
            <a:ext cx="4533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13855"/>
            <a:ext cx="38830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РАБОТА В САДУ\порядок\категория\игры\срины\Безымянный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12" y="304799"/>
            <a:ext cx="3484999" cy="2614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РАБОТА В САДУ\порядок\категория\игры\срины\Что где находитьс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108" y="277091"/>
            <a:ext cx="4662303" cy="347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РАБОТА В САДУ\порядок\категория\игры\срины\комнат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77" y="3352800"/>
            <a:ext cx="3825044" cy="3006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РАБОТА В САДУ\порядок\категория\игры\срины\дорожки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341863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7055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Кабинет РЗВ</a:t>
            </a:r>
          </a:p>
        </p:txBody>
      </p:sp>
      <p:pic>
        <p:nvPicPr>
          <p:cNvPr id="6147" name="Picture 3" descr="C:\Users\DOU_30\Desktop\114NIKON\DSCN52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800900" cy="3362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OU_30\Desktop\114NIKON\DSCN52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1" y="1219200"/>
            <a:ext cx="4986104" cy="465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DCIM\237_2601\IMG_53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988" y="3879639"/>
            <a:ext cx="5096300" cy="2864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DOU_30\Desktop\114NIKON\DSCN52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6924675" cy="291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OU_30\Desktop\114NIKON\DSCN52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6924675" cy="2871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DOU_30\Desktop\114NIKON\DSCN52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500938" cy="2619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OU_30\Desktop\114NIKON\DSCN52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992298"/>
            <a:ext cx="3127790" cy="1785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238_2701\IMG_53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334000" cy="3625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34200"/>
          </a:xfr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Направления работы: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28600" y="1600200"/>
            <a:ext cx="89154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3200" b="1" dirty="0"/>
              <a:t> - </a:t>
            </a:r>
            <a:r>
              <a:rPr lang="ru-RU" sz="3200" b="1" dirty="0">
                <a:latin typeface="Arial Black" pitchFamily="34" charset="0"/>
              </a:rPr>
              <a:t>создание </a:t>
            </a:r>
            <a:r>
              <a:rPr lang="ru-RU" sz="3200" b="1" dirty="0" err="1">
                <a:latin typeface="Arial Black" pitchFamily="34" charset="0"/>
              </a:rPr>
              <a:t>безбарьерного</a:t>
            </a:r>
            <a:r>
              <a:rPr lang="ru-RU" sz="3200" b="1" dirty="0">
                <a:latin typeface="Arial Black" pitchFamily="34" charset="0"/>
              </a:rPr>
              <a:t> 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  пространства;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- создание </a:t>
            </a:r>
            <a:r>
              <a:rPr lang="ru-RU" sz="3200" b="1" dirty="0" err="1">
                <a:latin typeface="Arial Black" pitchFamily="34" charset="0"/>
              </a:rPr>
              <a:t>офтальмогигиенических</a:t>
            </a:r>
            <a:endParaRPr lang="ru-RU" sz="3200" b="1" dirty="0">
              <a:latin typeface="Arial Black" pitchFamily="34" charset="0"/>
            </a:endParaRP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 условий; 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- организация и оснащение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 лечебно- восстановительной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 работы;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-  обеспечение и организация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психолого-педагогической </a:t>
            </a:r>
          </a:p>
          <a:p>
            <a:pPr algn="just" eaLnBrk="0" hangingPunct="0"/>
            <a:r>
              <a:rPr lang="ru-RU" sz="3200" b="1" dirty="0">
                <a:latin typeface="Arial Black" pitchFamily="34" charset="0"/>
              </a:rPr>
              <a:t> коррекционной работы.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U_30\Desktop\114NIKON\DSCN52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67" y="152400"/>
            <a:ext cx="5119433" cy="3022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OU_30\Desktop\114NIKON\DSCN52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452722"/>
            <a:ext cx="5029200" cy="329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OU_30\Desktop\114NIKON\DSCN52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327" y="786607"/>
            <a:ext cx="3366685" cy="4775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blue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78825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solidFill>
                  <a:srgbClr val="FF0066"/>
                </a:solidFill>
                <a:latin typeface="Arial Black" pitchFamily="34" charset="0"/>
              </a:rPr>
              <a:t>Центр релаксации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8750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8469" y="3146425"/>
            <a:ext cx="4478338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409575"/>
            <a:ext cx="40386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G:\DCIM\237_2601\IMG_533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44769" y="2479631"/>
            <a:ext cx="4711896" cy="2648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lue1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52400" y="3336925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 eaLnBrk="0" hangingPunct="0">
              <a:tabLst>
                <a:tab pos="8001000" algn="l"/>
                <a:tab pos="8915400" algn="l"/>
                <a:tab pos="9029700" algn="l"/>
              </a:tabLst>
            </a:pPr>
            <a:endParaRPr lang="ru-RU" b="1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1524000" y="228600"/>
            <a:ext cx="621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FF0066"/>
                </a:solidFill>
                <a:latin typeface="Arial Black" pitchFamily="34" charset="0"/>
              </a:rPr>
              <a:t>Центр игровой терапии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3408206"/>
            <a:ext cx="4572740" cy="36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G:\DCIM\237_2601\IMG_533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249" y="941231"/>
            <a:ext cx="4302073" cy="2619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DCIM\237_2601\IMG_533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4505792"/>
            <a:ext cx="4038600" cy="2269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52400" y="3336925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 eaLnBrk="0" hangingPunct="0">
              <a:tabLst>
                <a:tab pos="8001000" algn="l"/>
                <a:tab pos="8915400" algn="l"/>
                <a:tab pos="9029700" algn="l"/>
              </a:tabLst>
            </a:pPr>
            <a:endParaRPr lang="ru-RU" b="1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914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685800" y="22860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FF0066"/>
                </a:solidFill>
                <a:latin typeface="Arial Black" pitchFamily="34" charset="0"/>
              </a:rPr>
              <a:t>Центр развивающих занятий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52400" y="3336925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 eaLnBrk="0" hangingPunct="0">
              <a:tabLst>
                <a:tab pos="8001000" algn="l"/>
                <a:tab pos="8915400" algn="l"/>
                <a:tab pos="9029700" algn="l"/>
              </a:tabLst>
            </a:pPr>
            <a:endParaRPr lang="ru-RU" b="1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291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72440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1000" y="228600"/>
            <a:ext cx="8423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3600" b="1">
                <a:solidFill>
                  <a:srgbClr val="FF0066"/>
                </a:solidFill>
                <a:latin typeface="Arial Black" pitchFamily="34" charset="0"/>
              </a:rPr>
              <a:t>Центр консультативной работы</a:t>
            </a:r>
            <a:r>
              <a:rPr lang="ru-RU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20219"/>
            <a:ext cx="9144000" cy="6858000"/>
          </a:xfrm>
          <a:noFill/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52400" y="3336925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 eaLnBrk="0" hangingPunct="0">
              <a:tabLst>
                <a:tab pos="8001000" algn="l"/>
                <a:tab pos="8915400" algn="l"/>
                <a:tab pos="9029700" algn="l"/>
              </a:tabLst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-881883"/>
            <a:ext cx="42825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Василевичская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государственная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общеобразовательная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с нарушением зрения»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342254"/>
            <a:ext cx="3189968" cy="235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530174"/>
            <a:ext cx="5466184" cy="409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819" y="3176971"/>
            <a:ext cx="2700299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000" y="57012"/>
            <a:ext cx="4674096" cy="31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896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7" y="3175"/>
            <a:ext cx="9104053" cy="69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6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p.vasilevichi.schools.by/data/sp.vasilevichi/library/%D1%81%D0%BF%D0%B0%D0%BB%D1%8C%D0%BD%D0%B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55" y="188640"/>
            <a:ext cx="8924145" cy="65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2182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8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-54591"/>
            <a:ext cx="90678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ПОЛУЧЕНИЕ СПЕЦИАЛЬНОГО ОБРАЗОВАНИЯ НА ДОМУ</a:t>
            </a:r>
          </a:p>
          <a:p>
            <a:endParaRPr lang="ru-RU" sz="2400" dirty="0"/>
          </a:p>
          <a:p>
            <a:endParaRPr lang="ru-RU" dirty="0" smtClean="0"/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Образовательный процесс для получения специального образования на дому организуется государственным учреждением образования по месту жительства (месту пребывания) лица с особенностями психофизического развития или государственным учреждением образования, в котором оно обучалось до возникновения медицинских показаний для получения специального образования на дому.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Решение о получении специального образования на дому принимается отделом (управлением) образования местного исполнительного и распорядительного органа по месту жительства (месту пребывания) лица с особенностями психофизического развития на основании его заявления (заявления законного представителя несовершеннолетнего) и заключения государственного центра коррекционно-развивающего обучения и реабилитации.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Порядок организации получения специального образования на дому определяется Министерством образования Республики Беларусь по согласованию с Министерством здравоохранения Республики Беларусь.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57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2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Создание </a:t>
            </a:r>
            <a:r>
              <a:rPr lang="ru-RU" sz="3600" b="1" dirty="0" err="1"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безбарьерной</a:t>
            </a:r>
            <a:r>
              <a:rPr lang="ru-RU" sz="3600" b="1" dirty="0"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среды на территории</a:t>
            </a:r>
            <a:endParaRPr lang="ru-RU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8"/>
          <a:stretch/>
        </p:blipFill>
        <p:spPr bwMode="auto">
          <a:xfrm>
            <a:off x="152400" y="1447800"/>
            <a:ext cx="4572000" cy="3559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106737"/>
            <a:ext cx="4819650" cy="3751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36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304800"/>
            <a:ext cx="876300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Наполняемость класса интегрированного (совместного) обучения и воспитания не должна превышать 20 учащихся, из них: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 детей с нарушениями однородного характера: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интеллектуальная недостаточность (умственная отсталость),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неслышащие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(глухие), незрячие (слепые), нарушения функций опорно-двигательного аппарата (со значительным и резко выраженным нарушением передвижения или его отсутствием);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или 5 - 6 детей с нарушениями однородного характера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слабослышащие, слабовидящие, тяжелые нарушения речи, нарушения психического развития (трудности в обучении);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или 3 - 4 детей с различными (не более двух) нарушениями развития: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интеллектуальная недостаточность (умственная отсталость) и нарушения психического развития (трудности в обучении); нарушения психического развития (трудности в обучении) и тяжелые нарушения речи и другими.</a:t>
            </a:r>
          </a:p>
        </p:txBody>
      </p:sp>
    </p:spTree>
    <p:extLst>
      <p:ext uri="{BB962C8B-B14F-4D97-AF65-F5344CB8AC3E}">
        <p14:creationId xmlns:p14="http://schemas.microsoft.com/office/powerpoint/2010/main" val="231292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58847"/>
            <a:ext cx="8686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Учитель-дефектолог класса интегрированного (совместного) обучения и воспитания: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проводит коррекционные занятия в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отдельном специально оборудованном помещении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оснащенном необходимыми средствами обучения и отвечающем санитарно-гигиеническим требованиям;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правило,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проводит уроки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детьми с особенностями психофизического развития или оказывает им коррекционно-педагогическую помощь при организации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совместной со здоровыми сверстниками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учебной деятельности на уроке.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Перечень учебных предметов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специального учебного плана, по которым учитель-дефектолог проводит уроки,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согласовывается с центром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утверждается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приказом руководителя учреждения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7326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2.molod.schools.by/data/12.molod/library/SAM_65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92625" cy="3369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hi.volkovysk.edu.by/sm_full.aspx?guid=5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389" y="3809999"/>
            <a:ext cx="4267200" cy="2828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ch20.minsk.edu.by/sm.aspx?guid=376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116" y="364332"/>
            <a:ext cx="3927473" cy="2945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h14.molodechno.edu.by/ru/sm_full.aspx?guid=2697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789217"/>
            <a:ext cx="4019548" cy="3014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583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63075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19200" y="228600"/>
            <a:ext cx="7924800" cy="1270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bg1"/>
                </a:solidFill>
                <a:latin typeface="Arial Black" pitchFamily="34" charset="0"/>
              </a:rPr>
              <a:t>Государственное учреждение образования </a:t>
            </a:r>
            <a:br>
              <a:rPr lang="ru-RU" sz="240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smtClean="0">
                <a:solidFill>
                  <a:schemeClr val="bg1"/>
                </a:solidFill>
                <a:latin typeface="Arial Black" pitchFamily="34" charset="0"/>
              </a:rPr>
              <a:t>«Специальный ясли-сад № 30 для детей с нарушениями зрения г.Мозыря»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-228600" y="2040562"/>
            <a:ext cx="8468122" cy="4832092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Создание 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адаптивной 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образовательной среды</a:t>
            </a:r>
            <a:r>
              <a:rPr lang="ru-RU" sz="3600" b="1" dirty="0">
                <a:solidFill>
                  <a:srgbClr val="FF0066"/>
                </a:solidFill>
                <a:latin typeface="Arial Black" pitchFamily="34" charset="0"/>
              </a:rPr>
              <a:t> 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как условие реализации инклюзивного образования на уровне специального дошкольного учреждения</a:t>
            </a:r>
          </a:p>
          <a:p>
            <a:pPr algn="ctr">
              <a:defRPr/>
            </a:pPr>
            <a:endParaRPr lang="en-US" sz="3600" b="1" dirty="0" smtClean="0">
              <a:solidFill>
                <a:srgbClr val="FF0066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FF0066"/>
                </a:solidFill>
                <a:latin typeface="Arial Black" pitchFamily="34" charset="0"/>
              </a:rPr>
              <a:t>(</a:t>
            </a:r>
            <a:r>
              <a:rPr lang="ru-RU" sz="2000" b="1" dirty="0" smtClean="0">
                <a:solidFill>
                  <a:srgbClr val="FF0066"/>
                </a:solidFill>
                <a:latin typeface="Arial Black" pitchFamily="34" charset="0"/>
              </a:rPr>
              <a:t> </a:t>
            </a:r>
            <a:r>
              <a:rPr lang="ru-RU" sz="2000" b="1" i="1" dirty="0" smtClean="0">
                <a:solidFill>
                  <a:srgbClr val="FF0066"/>
                </a:solidFill>
                <a:latin typeface="Arial Black" pitchFamily="34" charset="0"/>
              </a:rPr>
              <a:t>ИЗ  ОПЫТА  РАБОТЫ </a:t>
            </a:r>
            <a:r>
              <a:rPr lang="ru-RU" sz="2000" b="1" dirty="0" smtClean="0">
                <a:solidFill>
                  <a:srgbClr val="FF0066"/>
                </a:solidFill>
                <a:latin typeface="Arial Black" pitchFamily="34" charset="0"/>
              </a:rPr>
              <a:t>)</a:t>
            </a:r>
            <a:endParaRPr lang="ru-RU" sz="2000" b="1" dirty="0">
              <a:solidFill>
                <a:srgbClr val="FF0066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ru-RU" sz="36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2819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Создание </a:t>
            </a:r>
            <a:r>
              <a:rPr lang="ru-RU" sz="3600" b="1" dirty="0" err="1" smtClean="0">
                <a:solidFill>
                  <a:srgbClr val="FF0066"/>
                </a:solidFill>
                <a:latin typeface="Arial Black" pitchFamily="34" charset="0"/>
              </a:rPr>
              <a:t>безбарьерной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 среды в помещениях</a:t>
            </a:r>
            <a:b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1400" b="1" dirty="0" smtClean="0">
                <a:solidFill>
                  <a:srgbClr val="FF0066"/>
                </a:solidFill>
                <a:latin typeface="Arial Black" pitchFamily="34" charset="0"/>
              </a:rPr>
              <a:t/>
            </a:r>
            <a:br>
              <a:rPr lang="ru-RU" sz="14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Тактильные сигнальные опоры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</a:br>
            <a:endParaRPr lang="ru-RU" sz="3600" b="1" dirty="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pic>
        <p:nvPicPr>
          <p:cNvPr id="5122" name="Picture 2" descr="G:\DCIM\237_2601\IMG_53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928" y="1828800"/>
            <a:ext cx="4258047" cy="2393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DCIM\238_2701\IMG_53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45" y="4159638"/>
            <a:ext cx="4293552" cy="2413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238_2701\IMG_537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322726"/>
            <a:ext cx="4239750" cy="2382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55" y="-103909"/>
            <a:ext cx="9144000" cy="6934200"/>
          </a:xfr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25908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Создание </a:t>
            </a:r>
            <a:r>
              <a:rPr lang="ru-RU" sz="3600" b="1" dirty="0" err="1" smtClean="0">
                <a:solidFill>
                  <a:srgbClr val="FF0066"/>
                </a:solidFill>
                <a:latin typeface="Arial Black" pitchFamily="34" charset="0"/>
              </a:rPr>
              <a:t>безбарьерной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> среды в помещениях</a:t>
            </a:r>
            <a:b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1400" b="1" dirty="0" smtClean="0">
                <a:solidFill>
                  <a:srgbClr val="FF0066"/>
                </a:solidFill>
                <a:latin typeface="Arial Black" pitchFamily="34" charset="0"/>
              </a:rPr>
              <a:t/>
            </a:r>
            <a:br>
              <a:rPr lang="ru-RU" sz="14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Зрительные сигнальные опоры</a:t>
            </a:r>
            <a: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FF0066"/>
                </a:solidFill>
                <a:latin typeface="Arial Black" pitchFamily="34" charset="0"/>
              </a:rPr>
            </a:br>
            <a:endParaRPr lang="ru-RU" sz="3600" b="1" dirty="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4958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DCIM\238_2701\IMG_53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5361046" cy="4127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8239"/>
            <a:ext cx="9144000" cy="6934200"/>
          </a:xfrm>
          <a:noFill/>
        </p:spPr>
      </p:pic>
      <p:pic>
        <p:nvPicPr>
          <p:cNvPr id="819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4196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595688"/>
            <a:ext cx="41910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36950"/>
            <a:ext cx="4267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8738"/>
            <a:ext cx="4267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237_2601\IMG_53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1" y="76200"/>
            <a:ext cx="5198759" cy="3226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237_2601\IMG_53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5257800" cy="3107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blue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934200"/>
          </a:xfrm>
          <a:noFill/>
        </p:spPr>
      </p:pic>
      <p:pic>
        <p:nvPicPr>
          <p:cNvPr id="9219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-152400"/>
            <a:ext cx="44958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460750"/>
            <a:ext cx="44958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 descr="IMG_534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61" y="3717713"/>
            <a:ext cx="3866064" cy="295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775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886200" cy="2976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2430</TotalTime>
  <Words>587</Words>
  <Application>Microsoft Office PowerPoint</Application>
  <PresentationFormat>Экран (4:3)</PresentationFormat>
  <Paragraphs>93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Государственное учреждение образования  «Специальный ясли-сад № 30 для детей с нарушениями зрения г.Мозыря»</vt:lpstr>
      <vt:lpstr>Ограничение возможностей жизнедеятельности детей с нарушениями зрения  </vt:lpstr>
      <vt:lpstr>Направления работы:</vt:lpstr>
      <vt:lpstr>Презентация PowerPoint</vt:lpstr>
      <vt:lpstr>Создание безбарьерной среды в помещениях  Тактильные сигнальные опоры </vt:lpstr>
      <vt:lpstr>Создание безбарьерной среды в помещениях  Зрительные сигнальные опоры </vt:lpstr>
      <vt:lpstr>Презентация PowerPoint</vt:lpstr>
      <vt:lpstr>Презентация PowerPoint</vt:lpstr>
      <vt:lpstr>Презентация PowerPoint</vt:lpstr>
      <vt:lpstr>Создание офтальмологических условий</vt:lpstr>
      <vt:lpstr>Презентация PowerPoint</vt:lpstr>
      <vt:lpstr>Презентация PowerPoint</vt:lpstr>
      <vt:lpstr> Лечебно-восстановительная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ИКТ</vt:lpstr>
      <vt:lpstr>Использование ИКТ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релаксации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учреждение образования  «Специальный ясли-сад № 30 для детей с нарушениями зрения г.Мозыря»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D1MON</dc:creator>
  <cp:lastModifiedBy>Администратор</cp:lastModifiedBy>
  <cp:revision>150</cp:revision>
  <cp:lastPrinted>1601-01-01T00:00:00Z</cp:lastPrinted>
  <dcterms:created xsi:type="dcterms:W3CDTF">1601-01-01T00:00:00Z</dcterms:created>
  <dcterms:modified xsi:type="dcterms:W3CDTF">2016-02-04T06:51:12Z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