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90" r:id="rId5"/>
    <p:sldId id="269" r:id="rId6"/>
    <p:sldId id="266" r:id="rId7"/>
    <p:sldId id="272" r:id="rId8"/>
    <p:sldId id="273" r:id="rId9"/>
    <p:sldId id="275" r:id="rId10"/>
    <p:sldId id="274" r:id="rId11"/>
    <p:sldId id="276" r:id="rId12"/>
    <p:sldId id="277" r:id="rId13"/>
    <p:sldId id="278" r:id="rId14"/>
    <p:sldId id="279" r:id="rId15"/>
    <p:sldId id="280" r:id="rId16"/>
    <p:sldId id="281" r:id="rId17"/>
    <p:sldId id="283" r:id="rId18"/>
    <p:sldId id="284" r:id="rId19"/>
    <p:sldId id="282" r:id="rId20"/>
    <p:sldId id="285" r:id="rId21"/>
    <p:sldId id="286" r:id="rId22"/>
    <p:sldId id="287" r:id="rId23"/>
    <p:sldId id="288" r:id="rId24"/>
    <p:sldId id="289" r:id="rId25"/>
    <p:sldId id="291" r:id="rId26"/>
    <p:sldId id="292" r:id="rId27"/>
    <p:sldId id="293" r:id="rId28"/>
    <p:sldId id="294" r:id="rId29"/>
    <p:sldId id="295" r:id="rId30"/>
    <p:sldId id="29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9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4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971C-4FEB-47FD-9350-E8D44D6B2D0B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58BD-63EE-4381-B104-3ED3FEAACA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971C-4FEB-47FD-9350-E8D44D6B2D0B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58BD-63EE-4381-B104-3ED3FEAACA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971C-4FEB-47FD-9350-E8D44D6B2D0B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58BD-63EE-4381-B104-3ED3FEAACA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971C-4FEB-47FD-9350-E8D44D6B2D0B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58BD-63EE-4381-B104-3ED3FEAACA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971C-4FEB-47FD-9350-E8D44D6B2D0B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58BD-63EE-4381-B104-3ED3FEAACA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971C-4FEB-47FD-9350-E8D44D6B2D0B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58BD-63EE-4381-B104-3ED3FEAACA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971C-4FEB-47FD-9350-E8D44D6B2D0B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58BD-63EE-4381-B104-3ED3FEAACA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971C-4FEB-47FD-9350-E8D44D6B2D0B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58BD-63EE-4381-B104-3ED3FEAACA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971C-4FEB-47FD-9350-E8D44D6B2D0B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58BD-63EE-4381-B104-3ED3FEAACA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971C-4FEB-47FD-9350-E8D44D6B2D0B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58BD-63EE-4381-B104-3ED3FEAACA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971C-4FEB-47FD-9350-E8D44D6B2D0B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58BD-63EE-4381-B104-3ED3FEAACA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">
              <a:srgbClr val="FF3399">
                <a:alpha val="83000"/>
              </a:srgbClr>
            </a:gs>
            <a:gs pos="25000">
              <a:schemeClr val="accent6">
                <a:lumMod val="75000"/>
                <a:alpha val="86000"/>
              </a:schemeClr>
            </a:gs>
            <a:gs pos="50000">
              <a:srgbClr val="FFE593">
                <a:alpha val="92000"/>
              </a:srgbClr>
            </a:gs>
            <a:gs pos="75000">
              <a:srgbClr val="01A78F">
                <a:alpha val="94000"/>
              </a:srgbClr>
            </a:gs>
            <a:gs pos="100000">
              <a:srgbClr val="3366FF">
                <a:alpha val="83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5971C-4FEB-47FD-9350-E8D44D6B2D0B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A58BD-63EE-4381-B104-3ED3FEAACA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.jpeg"/><Relationship Id="rId7" Type="http://schemas.openxmlformats.org/officeDocument/2006/relationships/slide" Target="slide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6.jpeg"/><Relationship Id="rId7" Type="http://schemas.openxmlformats.org/officeDocument/2006/relationships/slide" Target="slide1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slide" Target="slide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slide" Target="slide27.xml"/><Relationship Id="rId5" Type="http://schemas.openxmlformats.org/officeDocument/2006/relationships/slide" Target="slide23.xml"/><Relationship Id="rId10" Type="http://schemas.openxmlformats.org/officeDocument/2006/relationships/slide" Target="slide29.xml"/><Relationship Id="rId4" Type="http://schemas.openxmlformats.org/officeDocument/2006/relationships/slide" Target="slide21.xml"/><Relationship Id="rId9" Type="http://schemas.openxmlformats.org/officeDocument/2006/relationships/slide" Target="slide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2285992"/>
            <a:ext cx="3929090" cy="1143008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Апрель 2012</a:t>
            </a:r>
            <a:endParaRPr lang="ru-RU" dirty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785794"/>
            <a:ext cx="6715172" cy="164307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>НОВЫЕ ПОСТУПЛЕНИЯ ЛИТЕРАТУРЫ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i="1" dirty="0" smtClean="0">
                <a:solidFill>
                  <a:srgbClr val="00B0F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Monotype Corsiva" pitchFamily="66" charset="0"/>
                <a:ea typeface="+mj-ea"/>
                <a:cs typeface="Times New Roman" pitchFamily="18" charset="0"/>
              </a:rPr>
              <a:t>по педагогике и психологии</a:t>
            </a:r>
            <a:endParaRPr kumimoji="0" lang="ru-RU" sz="30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500166" y="5286388"/>
            <a:ext cx="6172200" cy="7318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(с полным списком новых поступлений </a:t>
            </a:r>
            <a:r>
              <a:rPr kumimoji="0" lang="ru-RU" sz="1600" b="1" i="1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можно </a:t>
            </a:r>
            <a:r>
              <a:rPr kumimoji="0" lang="ru-RU" sz="1600" b="1" i="1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ознакомит</a:t>
            </a:r>
            <a:r>
              <a:rPr lang="ru-RU" sz="1600" b="1" i="1" noProof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ь</a:t>
            </a:r>
            <a:r>
              <a:rPr kumimoji="0" lang="ru-RU" sz="1600" b="1" i="1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ся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информационном бюллетене «Библиотека университета предлагает новую литературу»)</a:t>
            </a:r>
          </a:p>
        </p:txBody>
      </p:sp>
      <p:graphicFrame>
        <p:nvGraphicFramePr>
          <p:cNvPr id="6" name="Group 0"/>
          <p:cNvGraphicFramePr>
            <a:graphicFrameLocks noGrp="1"/>
          </p:cNvGraphicFramePr>
          <p:nvPr/>
        </p:nvGraphicFramePr>
        <p:xfrm>
          <a:off x="1285852" y="4500570"/>
          <a:ext cx="6786610" cy="614363"/>
        </p:xfrm>
        <a:graphic>
          <a:graphicData uri="http://schemas.openxmlformats.org/drawingml/2006/table">
            <a:tbl>
              <a:tblPr/>
              <a:tblGrid>
                <a:gridCol w="6786610"/>
              </a:tblGrid>
              <a:tr h="614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Постоянно действующая выставка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hlinkClick r:id="" action="ppaction://hlinkshowjump?jump=previousslide"/>
          </p:cNvPr>
          <p:cNvSpPr txBox="1">
            <a:spLocks/>
          </p:cNvSpPr>
          <p:nvPr/>
        </p:nvSpPr>
        <p:spPr>
          <a:xfrm>
            <a:off x="1214414" y="5572140"/>
            <a:ext cx="125728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  <a:hlinkClick r:id="" action="ppaction://hlinkshowjump?jump=previousslide"/>
            </a:endParaRPr>
          </a:p>
        </p:txBody>
      </p:sp>
      <p:pic>
        <p:nvPicPr>
          <p:cNvPr id="7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285860"/>
            <a:ext cx="3071834" cy="40747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Рисунок 8" descr="SAM_04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928802"/>
            <a:ext cx="3276040" cy="428628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85738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Monotype Corsiva" pitchFamily="66" charset="0"/>
              </a:rPr>
              <a:t>Лодкина, Т. В. Социальная педагогика. Защита семьи и детства  : [учебное пособие для студентов] / Т. В. Лодкина. – 3-е изд., стереотипное. – Москва  : Академия, 2008. – 208 с. : ил. – (Высшее профессиональное образование). – Библиография: с. 204–207.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>74.6я73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>Л70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endParaRPr lang="ru-RU" sz="1800" b="1" dirty="0">
              <a:latin typeface="Monotype Corsiva" pitchFamily="66" charset="0"/>
            </a:endParaRPr>
          </a:p>
        </p:txBody>
      </p:sp>
      <p:pic>
        <p:nvPicPr>
          <p:cNvPr id="4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43636" y="2071678"/>
            <a:ext cx="2527658" cy="378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785786" y="5500702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П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росмотреть содержание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1">
            <a:hlinkClick r:id="rId5" action="ppaction://hlinksldjump"/>
          </p:cNvPr>
          <p:cNvSpPr txBox="1">
            <a:spLocks/>
          </p:cNvSpPr>
          <p:nvPr/>
        </p:nvSpPr>
        <p:spPr>
          <a:xfrm>
            <a:off x="857224" y="5929330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noProof="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5" action="ppaction://hlinksldjump"/>
              </a:rPr>
              <a:t>Назад в главное меню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7" name="Group 126"/>
          <p:cNvGraphicFramePr>
            <a:graphicFrameLocks noGrp="1"/>
          </p:cNvGraphicFramePr>
          <p:nvPr/>
        </p:nvGraphicFramePr>
        <p:xfrm>
          <a:off x="357158" y="2428868"/>
          <a:ext cx="5429288" cy="3071834"/>
        </p:xfrm>
        <a:graphic>
          <a:graphicData uri="http://schemas.openxmlformats.org/drawingml/2006/table">
            <a:tbl>
              <a:tblPr/>
              <a:tblGrid>
                <a:gridCol w="5429288"/>
              </a:tblGrid>
              <a:tr h="3071834">
                <a:tc>
                  <a:txBody>
                    <a:bodyPr/>
                    <a:lstStyle/>
                    <a:p>
                      <a:pPr marL="0" indent="533400" algn="just"/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учебном пособии рассматривается целостная модель деятельности семейного социального педагога как посредника во взаимодействии личности, семьи, общества; при этом раскрываются теоретические основы и дается методическое решение проблемы – показаны технологии защиты семьи и ребенка, диагностика и коррекция педагогической запущенности детей и подростков, консультирование семейного социального педагога и др.</a:t>
                      </a:r>
                    </a:p>
                    <a:p>
                      <a:pPr marL="0" indent="533400" algn="just"/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Для студентов высших учебных заведений. Может быть полезно аспирантам, практическим работникам сферы образования и органов социальной защиты.</a:t>
                      </a:r>
                      <a:endParaRPr lang="ru-RU" sz="1600" b="1" i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hlinkClick r:id="" action="ppaction://hlinkshowjump?jump=previousslide"/>
          </p:cNvPr>
          <p:cNvSpPr txBox="1">
            <a:spLocks/>
          </p:cNvSpPr>
          <p:nvPr/>
        </p:nvSpPr>
        <p:spPr>
          <a:xfrm>
            <a:off x="928662" y="2928934"/>
            <a:ext cx="125728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  <a:hlinkClick r:id="" action="ppaction://hlinkshowjump?jump=previousslide"/>
            </a:endParaRPr>
          </a:p>
        </p:txBody>
      </p:sp>
      <p:pic>
        <p:nvPicPr>
          <p:cNvPr id="6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1285860"/>
            <a:ext cx="4071966" cy="50558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071546"/>
            <a:ext cx="7572428" cy="714380"/>
          </a:xfrm>
        </p:spPr>
        <p:txBody>
          <a:bodyPr>
            <a:noAutofit/>
          </a:bodyPr>
          <a:lstStyle/>
          <a:p>
            <a:pPr algn="l"/>
            <a:r>
              <a:rPr lang="be-BY" sz="1800" b="1" dirty="0" smtClean="0">
                <a:latin typeface="Monotype Corsiva" pitchFamily="66" charset="0"/>
              </a:rPr>
              <a:t>Майерс, Д. Социальная психология в модулях / Дэвид Майерс. – 4-е международное изд. – Санкт-Петербург  : Прайм-ЕВРОЗНАК, 2006. – 318 с. : ил. – (Большая университетская библиотека). – Библиография: с. 316–318.</a:t>
            </a:r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be-BY" sz="1800" b="1" dirty="0" smtClean="0">
                <a:latin typeface="Monotype Corsiva" pitchFamily="66" charset="0"/>
              </a:rPr>
              <a:t>88.5</a:t>
            </a:r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be-BY" sz="1800" b="1" dirty="0" smtClean="0">
                <a:latin typeface="Monotype Corsiva" pitchFamily="66" charset="0"/>
              </a:rPr>
              <a:t>М14</a:t>
            </a:r>
            <a:endParaRPr lang="ru-RU" sz="1800" b="1" dirty="0">
              <a:latin typeface="Monotype Corsiva" pitchFamily="66" charset="0"/>
            </a:endParaRPr>
          </a:p>
        </p:txBody>
      </p:sp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4357686" y="5572140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3" action="ppaction://hlinksldjump"/>
              </a:rPr>
              <a:t>П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3" action="ppaction://hlinksldjump"/>
              </a:rPr>
              <a:t>росмотреть содержание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1">
            <a:hlinkClick r:id="rId4" action="ppaction://hlinksldjump"/>
          </p:cNvPr>
          <p:cNvSpPr txBox="1">
            <a:spLocks/>
          </p:cNvSpPr>
          <p:nvPr/>
        </p:nvSpPr>
        <p:spPr>
          <a:xfrm>
            <a:off x="4357686" y="6072206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noProof="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5" action="ppaction://hlinksldjump"/>
              </a:rPr>
              <a:t>Назад в главное меню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7" name="Group 126"/>
          <p:cNvGraphicFramePr>
            <a:graphicFrameLocks noGrp="1"/>
          </p:cNvGraphicFramePr>
          <p:nvPr/>
        </p:nvGraphicFramePr>
        <p:xfrm>
          <a:off x="3071802" y="1857364"/>
          <a:ext cx="5643602" cy="3505200"/>
        </p:xfrm>
        <a:graphic>
          <a:graphicData uri="http://schemas.openxmlformats.org/drawingml/2006/table">
            <a:tbl>
              <a:tblPr/>
              <a:tblGrid>
                <a:gridCol w="5643602"/>
              </a:tblGrid>
              <a:tr h="2714644">
                <a:tc>
                  <a:txBody>
                    <a:bodyPr/>
                    <a:lstStyle/>
                    <a:p>
                      <a:pPr marL="0" indent="533400" algn="just"/>
                      <a:r>
                        <a:rPr lang="be-BY" sz="16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Дэвид Майерс – психолог с мировым именем, студенты называют его не иначе как </a:t>
                      </a:r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«выдающимся профессором». Книга </a:t>
                      </a:r>
                      <a:r>
                        <a:rPr lang="ru-RU" sz="1600" b="1" i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Майерса</a:t>
                      </a:r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представляет собой шедевр преподавательского искусства: в увлекательной форме читатель знакомится с наукой о человеческом поведении в обществе, быстро и эффективно усваивает понятия, факты, теории, изучает методы и эксперименты. Академический курс социальной психологии, изложенный в этой книге, усваивается быстро и надежно.</a:t>
                      </a:r>
                    </a:p>
                    <a:p>
                      <a:pPr marL="0" indent="533400" algn="just"/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Книга рекомендуется как студентам психологических специальностей, так и всем, кто хочет получить самые современные знания о поведении человека в обществе, открыть для себя секреты того, как люди влияют друг на друга и относятся друг к другу.</a:t>
                      </a:r>
                      <a:endParaRPr lang="ru-RU" sz="1600" b="1" i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00034" y="2357430"/>
            <a:ext cx="2648822" cy="382296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785794"/>
            <a:ext cx="2714644" cy="433882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Заголовок 1">
            <a:hlinkClick r:id="" action="ppaction://hlinkshowjump?jump=previousslide"/>
          </p:cNvPr>
          <p:cNvSpPr txBox="1">
            <a:spLocks/>
          </p:cNvSpPr>
          <p:nvPr/>
        </p:nvSpPr>
        <p:spPr>
          <a:xfrm>
            <a:off x="857224" y="6000768"/>
            <a:ext cx="125728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  <a:hlinkClick r:id="" action="ppaction://hlinkshowjump?jump=previousslide"/>
            </a:endParaRPr>
          </a:p>
        </p:txBody>
      </p:sp>
      <p:pic>
        <p:nvPicPr>
          <p:cNvPr id="7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1142984"/>
            <a:ext cx="4000528" cy="32452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4214818"/>
            <a:ext cx="3643306" cy="24335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642918"/>
            <a:ext cx="7686700" cy="1357322"/>
          </a:xfrm>
        </p:spPr>
        <p:txBody>
          <a:bodyPr>
            <a:noAutofit/>
          </a:bodyPr>
          <a:lstStyle/>
          <a:p>
            <a:pPr algn="l"/>
            <a:r>
              <a:rPr lang="be-BY" sz="1800" b="1" dirty="0" smtClean="0">
                <a:latin typeface="Monotype Corsiva" pitchFamily="66" charset="0"/>
              </a:rPr>
              <a:t>Педагогическая психология в схемах, понятиях и персоналиях / А. А. Амельков, М. А. Дыгун, Л. Н. Иванова. – 5-е изд. – Мозырь  : Содействие,</a:t>
            </a:r>
            <a:r>
              <a:rPr lang="ru-RU" sz="1800" b="1" dirty="0" smtClean="0">
                <a:latin typeface="Monotype Corsiva" pitchFamily="66" charset="0"/>
              </a:rPr>
              <a:t> 2010. – 72 с. : ил. – Библиография: 26 назв.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>                                                         88.8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>                                                         П24</a:t>
            </a:r>
            <a:endParaRPr lang="ru-RU" sz="1800" b="1" dirty="0">
              <a:latin typeface="Monotype Corsiva" pitchFamily="66" charset="0"/>
            </a:endParaRPr>
          </a:p>
        </p:txBody>
      </p:sp>
      <p:pic>
        <p:nvPicPr>
          <p:cNvPr id="4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1472" y="1643050"/>
            <a:ext cx="2643206" cy="3703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357158" y="5572140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П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росмотреть содержание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1">
            <a:hlinkClick r:id="rId5" action="ppaction://hlinksldjump"/>
          </p:cNvPr>
          <p:cNvSpPr txBox="1">
            <a:spLocks/>
          </p:cNvSpPr>
          <p:nvPr/>
        </p:nvSpPr>
        <p:spPr>
          <a:xfrm>
            <a:off x="357158" y="5929330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noProof="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6" action="ppaction://hlinksldjump"/>
              </a:rPr>
              <a:t>Назад в главное меню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7" name="Group 126"/>
          <p:cNvGraphicFramePr>
            <a:graphicFrameLocks noGrp="1"/>
          </p:cNvGraphicFramePr>
          <p:nvPr/>
        </p:nvGraphicFramePr>
        <p:xfrm>
          <a:off x="3786182" y="2143116"/>
          <a:ext cx="4786346" cy="3891916"/>
        </p:xfrm>
        <a:graphic>
          <a:graphicData uri="http://schemas.openxmlformats.org/drawingml/2006/table">
            <a:tbl>
              <a:tblPr/>
              <a:tblGrid>
                <a:gridCol w="4786346"/>
              </a:tblGrid>
              <a:tr h="3891916">
                <a:tc>
                  <a:txBody>
                    <a:bodyPr/>
                    <a:lstStyle/>
                    <a:p>
                      <a:pPr marL="0" indent="533400" algn="just"/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книге представлены основные понятия по педагогической психологии, даны краткие сведения об ученых, внесших большой вклад в развитие данного направления психологической науки, содержатся блок-схемы, помогающие лучше усвоить теоретические основы педагогической психологии. Материал сгруппирован по разделам и темам.</a:t>
                      </a:r>
                    </a:p>
                    <a:p>
                      <a:pPr marL="0" indent="533400" algn="just"/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Адресуется студентам высших педагогических учебных заведений, учащимся педколледжей, всем, кто изучает проблемы педагогической психологии.</a:t>
                      </a:r>
                      <a:endParaRPr lang="ru-RU" sz="1800" b="1" i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214422"/>
            <a:ext cx="3143272" cy="47323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Заголовок 1">
            <a:hlinkClick r:id="" action="ppaction://hlinkshowjump?jump=previousslide"/>
          </p:cNvPr>
          <p:cNvSpPr txBox="1">
            <a:spLocks/>
          </p:cNvSpPr>
          <p:nvPr/>
        </p:nvSpPr>
        <p:spPr>
          <a:xfrm>
            <a:off x="6715140" y="1500174"/>
            <a:ext cx="125728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  <a:hlinkClick r:id="" action="ppaction://hlinkshowjump?jump=previousslide"/>
            </a:endParaRPr>
          </a:p>
        </p:txBody>
      </p:sp>
      <p:pic>
        <p:nvPicPr>
          <p:cNvPr id="7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2714620"/>
            <a:ext cx="4714908" cy="37995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14356"/>
            <a:ext cx="7429552" cy="1143008"/>
          </a:xfrm>
        </p:spPr>
        <p:txBody>
          <a:bodyPr>
            <a:noAutofit/>
          </a:bodyPr>
          <a:lstStyle/>
          <a:p>
            <a:pPr algn="l"/>
            <a:r>
              <a:rPr lang="be-BY" sz="1800" b="1" dirty="0" smtClean="0">
                <a:latin typeface="Monotype Corsiva" pitchFamily="66" charset="0"/>
              </a:rPr>
              <a:t>Педагогическое мышление и интеллект / авторы-составители В. Н. Пунчик, Н. С. Самсонова. – Минск  : Красико-Принт, 2010. – 176 с. : ил. – (Педагогическая мастерская). – Библиография: 37 назв.</a:t>
            </a:r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be-BY" sz="1800" b="1" dirty="0" smtClean="0">
                <a:latin typeface="Monotype Corsiva" pitchFamily="66" charset="0"/>
              </a:rPr>
              <a:t>88.3</a:t>
            </a:r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be-BY" sz="1800" b="1" dirty="0" smtClean="0">
                <a:latin typeface="Monotype Corsiva" pitchFamily="66" charset="0"/>
              </a:rPr>
              <a:t>П24</a:t>
            </a:r>
            <a:endParaRPr lang="ru-RU" sz="1800" b="1" dirty="0">
              <a:latin typeface="Monotype Corsiva" pitchFamily="66" charset="0"/>
            </a:endParaRPr>
          </a:p>
        </p:txBody>
      </p:sp>
      <p:sp>
        <p:nvSpPr>
          <p:cNvPr id="4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5357818" y="5572140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3" action="ppaction://hlinksldjump"/>
              </a:rPr>
              <a:t>П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3" action="ppaction://hlinksldjump"/>
              </a:rPr>
              <a:t>росмотреть содержание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5" name="Заголовок 1">
            <a:hlinkClick r:id="rId4" action="ppaction://hlinksldjump"/>
          </p:cNvPr>
          <p:cNvSpPr txBox="1">
            <a:spLocks/>
          </p:cNvSpPr>
          <p:nvPr/>
        </p:nvSpPr>
        <p:spPr>
          <a:xfrm>
            <a:off x="5357818" y="6072206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noProof="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5" action="ppaction://hlinksldjump"/>
              </a:rPr>
              <a:t>Назад в главное меню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715008" y="1500174"/>
            <a:ext cx="2690414" cy="3900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7" name="Group 126"/>
          <p:cNvGraphicFramePr>
            <a:graphicFrameLocks noGrp="1"/>
          </p:cNvGraphicFramePr>
          <p:nvPr/>
        </p:nvGraphicFramePr>
        <p:xfrm>
          <a:off x="357158" y="2000240"/>
          <a:ext cx="4857784" cy="4236720"/>
        </p:xfrm>
        <a:graphic>
          <a:graphicData uri="http://schemas.openxmlformats.org/drawingml/2006/table">
            <a:tbl>
              <a:tblPr/>
              <a:tblGrid>
                <a:gridCol w="4857784"/>
              </a:tblGrid>
              <a:tr h="3891916">
                <a:tc>
                  <a:txBody>
                    <a:bodyPr/>
                    <a:lstStyle/>
                    <a:p>
                      <a:pPr marL="0" indent="533400" algn="just"/>
                      <a:r>
                        <a:rPr lang="be-BY" sz="16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Представлена программа развития интеллекта и педагогического мышления, которая включает: изучение теоретических основ психологии интеллекта и мышления; диагностику различных аспектов креативности и интеллекта; овладение методиками релаксации, методами стимуляции творческого мышления и развития педагогического интеллекта; освоение форм интеллектуального развития; участие в групповых и индивидуальных тренингах развития творческого мышления и интеллекта.</a:t>
                      </a:r>
                      <a:endParaRPr lang="ru-RU" sz="1600" b="1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533400" algn="just"/>
                      <a:r>
                        <a:rPr lang="be-BY" sz="16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Издание предназначено учителям, классным руководителям, психологам, социальным педагогам, студентам педагогических вузов, а также всем специалистам образования, ориентированным на профессиональное саморазвитие.</a:t>
                      </a:r>
                      <a:endParaRPr lang="ru-RU" sz="1600" b="1" i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214422"/>
            <a:ext cx="6643734" cy="50795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Заголовок 1">
            <a:hlinkClick r:id="" action="ppaction://hlinkshowjump?jump=previousslide"/>
          </p:cNvPr>
          <p:cNvSpPr txBox="1">
            <a:spLocks/>
          </p:cNvSpPr>
          <p:nvPr/>
        </p:nvSpPr>
        <p:spPr>
          <a:xfrm>
            <a:off x="285720" y="4214818"/>
            <a:ext cx="125728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  <a:hlinkClick r:id="" action="ppaction://hlinkshowjump?jump=previousslide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071546"/>
            <a:ext cx="7858180" cy="785818"/>
          </a:xfrm>
        </p:spPr>
        <p:txBody>
          <a:bodyPr>
            <a:noAutofit/>
          </a:bodyPr>
          <a:lstStyle/>
          <a:p>
            <a:pPr algn="l"/>
            <a:r>
              <a:rPr lang="be-BY" sz="1800" b="1" dirty="0" smtClean="0">
                <a:latin typeface="Monotype Corsiva" pitchFamily="66" charset="0"/>
              </a:rPr>
              <a:t>Подгайская, Л. И. Социология : учебно-методический комплекс / Л. И. Подгайская</a:t>
            </a:r>
            <a:r>
              <a:rPr lang="ru-RU" sz="1800" b="1" dirty="0" smtClean="0">
                <a:latin typeface="Monotype Corsiva" pitchFamily="66" charset="0"/>
              </a:rPr>
              <a:t>. – Минск  : Современная школа, 2007. – 112 с. : ил. – Библиография в конце разделов.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>                                              60.5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>                                              П44</a:t>
            </a:r>
            <a:endParaRPr lang="ru-RU" sz="1800" b="1" dirty="0">
              <a:latin typeface="Monotype Corsiva" pitchFamily="66" charset="0"/>
            </a:endParaRPr>
          </a:p>
        </p:txBody>
      </p:sp>
      <p:sp>
        <p:nvSpPr>
          <p:cNvPr id="4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285720" y="5429264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3" action="ppaction://hlinksldjump"/>
              </a:rPr>
              <a:t>П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3" action="ppaction://hlinksldjump"/>
              </a:rPr>
              <a:t>росмотреть содержание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5" name="Заголовок 1">
            <a:hlinkClick r:id="rId4" action="ppaction://hlinksldjump"/>
          </p:cNvPr>
          <p:cNvSpPr txBox="1">
            <a:spLocks/>
          </p:cNvSpPr>
          <p:nvPr/>
        </p:nvSpPr>
        <p:spPr>
          <a:xfrm>
            <a:off x="285720" y="5929330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noProof="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5" action="ppaction://hlinksldjump"/>
              </a:rPr>
              <a:t>Назад в главное меню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6" name="Group 126"/>
          <p:cNvGraphicFramePr>
            <a:graphicFrameLocks noGrp="1"/>
          </p:cNvGraphicFramePr>
          <p:nvPr/>
        </p:nvGraphicFramePr>
        <p:xfrm>
          <a:off x="3714744" y="2285992"/>
          <a:ext cx="4714908" cy="3931920"/>
        </p:xfrm>
        <a:graphic>
          <a:graphicData uri="http://schemas.openxmlformats.org/drawingml/2006/table">
            <a:tbl>
              <a:tblPr/>
              <a:tblGrid>
                <a:gridCol w="4714908"/>
              </a:tblGrid>
              <a:tr h="3891916">
                <a:tc>
                  <a:txBody>
                    <a:bodyPr/>
                    <a:lstStyle/>
                    <a:p>
                      <a:pPr marL="0" indent="625475" algn="just"/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Определяется сущность социологии, ее предмет и метод. Излагается история возникновения и развития социологии. Особое внимание уделяется социальной структуре общества, социальной стратификации и мобильности, процессам институционализации и социализации личности, а также методам социологического исследования.</a:t>
                      </a:r>
                    </a:p>
                    <a:p>
                      <a:pPr marL="0" indent="625475" algn="just"/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Для студентов экономических специальностей высших учебных заведений, а также всех тех, кто самостоятельно стремится к овладению основами социологических знаний.</a:t>
                      </a:r>
                      <a:endParaRPr lang="ru-RU" sz="1800" b="1" i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3" descr="D:\Мои документы\сканирование\Scan0012.tif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00034" y="1857364"/>
            <a:ext cx="2428892" cy="35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4348" y="1285860"/>
            <a:ext cx="1422777" cy="2196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71422" y="1842578"/>
            <a:ext cx="1443388" cy="2082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86314" y="2649995"/>
            <a:ext cx="1428760" cy="1985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868994" y="3643314"/>
            <a:ext cx="1489220" cy="2000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  <a:effectLst/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НОВЫЕ ПОСТУПЛЕНИЯ ЛИТЕРАТУРЫ</a:t>
            </a:r>
            <a:b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апрель 2012</a:t>
            </a:r>
            <a:b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                                                                                                Продолжение  →</a:t>
            </a:r>
            <a:endParaRPr lang="ru-RU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9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785786" y="3786190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rId6" action="ppaction://hlinksldjump"/>
              </a:rPr>
              <a:t>Подробнее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0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2786050" y="4214818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rId7" action="ppaction://hlinksldjump"/>
              </a:rPr>
              <a:t>Подробнее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4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4857752" y="4929198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rId8" action="ppaction://hlinksldjump"/>
              </a:rPr>
              <a:t>Подробнее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7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6929486" y="5929330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rId9" action="ppaction://hlinksldjump"/>
              </a:rPr>
              <a:t>Подробнее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8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428596" y="5072074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9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428596" y="5500702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endshow"/>
              </a:rPr>
              <a:t>Выход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357298"/>
            <a:ext cx="3643337" cy="463669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6" name="Заголовок 1">
            <a:hlinkClick r:id="" action="ppaction://hlinkshowjump?jump=previousslide"/>
          </p:cNvPr>
          <p:cNvSpPr txBox="1">
            <a:spLocks/>
          </p:cNvSpPr>
          <p:nvPr/>
        </p:nvSpPr>
        <p:spPr>
          <a:xfrm>
            <a:off x="928662" y="6072206"/>
            <a:ext cx="125728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  <a:hlinkClick r:id="" action="ppaction://hlinkshowjump?jump=previousslide"/>
            </a:endParaRPr>
          </a:p>
        </p:txBody>
      </p:sp>
      <p:pic>
        <p:nvPicPr>
          <p:cNvPr id="7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7210" y="2428868"/>
            <a:ext cx="3994067" cy="390250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000132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Monotype Corsiva" pitchFamily="66" charset="0"/>
              </a:rPr>
              <a:t>Психология развития в схемах, понятиях и персоналиях </a:t>
            </a:r>
            <a:r>
              <a:rPr lang="be-BY" sz="1800" b="1" dirty="0" smtClean="0">
                <a:latin typeface="Monotype Corsiva" pitchFamily="66" charset="0"/>
              </a:rPr>
              <a:t>/ А. А. Амельков, М. А. Дыгун. – 5-е изд. – Мозырь  : Содействие</a:t>
            </a:r>
            <a:r>
              <a:rPr lang="ru-RU" sz="1800" b="1" dirty="0" smtClean="0">
                <a:latin typeface="Monotype Corsiva" pitchFamily="66" charset="0"/>
              </a:rPr>
              <a:t>, 2010. – 72 с. : ил. – Библиография: 21 назв.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>88.37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>П86</a:t>
            </a:r>
            <a:endParaRPr lang="ru-RU" sz="1800" b="1" dirty="0">
              <a:latin typeface="Monotype Corsiva" pitchFamily="66" charset="0"/>
            </a:endParaRPr>
          </a:p>
        </p:txBody>
      </p:sp>
      <p:sp>
        <p:nvSpPr>
          <p:cNvPr id="4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500166" y="5500702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3" action="ppaction://hlinksldjump"/>
              </a:rPr>
              <a:t>П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3" action="ppaction://hlinksldjump"/>
              </a:rPr>
              <a:t>росмотреть содержание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5" name="Заголовок 1">
            <a:hlinkClick r:id="rId4" action="ppaction://hlinksldjump"/>
          </p:cNvPr>
          <p:cNvSpPr txBox="1">
            <a:spLocks/>
          </p:cNvSpPr>
          <p:nvPr/>
        </p:nvSpPr>
        <p:spPr>
          <a:xfrm>
            <a:off x="1500166" y="6000768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noProof="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5" action="ppaction://hlinksldjump"/>
              </a:rPr>
              <a:t>Назад в главное меню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6" name="Group 126"/>
          <p:cNvGraphicFramePr>
            <a:graphicFrameLocks noGrp="1"/>
          </p:cNvGraphicFramePr>
          <p:nvPr/>
        </p:nvGraphicFramePr>
        <p:xfrm>
          <a:off x="428596" y="2285992"/>
          <a:ext cx="5072098" cy="3286148"/>
        </p:xfrm>
        <a:graphic>
          <a:graphicData uri="http://schemas.openxmlformats.org/drawingml/2006/table">
            <a:tbl>
              <a:tblPr/>
              <a:tblGrid>
                <a:gridCol w="5072098"/>
              </a:tblGrid>
              <a:tr h="3286148">
                <a:tc>
                  <a:txBody>
                    <a:bodyPr/>
                    <a:lstStyle/>
                    <a:p>
                      <a:pPr marL="0" indent="533400" algn="just"/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книге представлены основные понятия по психологии развития, даны краткие сведения об ученых, внесших большой вклад в развитие психологической науки, содержатся блок-схемы, помогающие лучше усвоить теоретические основы психологии развития. Материал сгруппирован по разделам и темам.</a:t>
                      </a:r>
                    </a:p>
                    <a:p>
                      <a:pPr marL="0" indent="533400" algn="just"/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Адресуется учащимся высших и средних педагогических учебных заведений, всем, кто изучает основы психологической науки.</a:t>
                      </a:r>
                      <a:endParaRPr lang="ru-RU" sz="1800" b="1" i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429256" y="1566997"/>
            <a:ext cx="2978187" cy="407658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228600">
              <a:srgbClr val="FF0000">
                <a:alpha val="40000"/>
              </a:srgb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214422"/>
            <a:ext cx="3357586" cy="47863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Заголовок 1">
            <a:hlinkClick r:id="" action="ppaction://hlinkshowjump?jump=previousslide"/>
          </p:cNvPr>
          <p:cNvSpPr txBox="1">
            <a:spLocks/>
          </p:cNvSpPr>
          <p:nvPr/>
        </p:nvSpPr>
        <p:spPr>
          <a:xfrm>
            <a:off x="2000232" y="6143644"/>
            <a:ext cx="125728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  <a:hlinkClick r:id="" action="ppaction://hlinkshowjump?jump=previousslide"/>
            </a:endParaRPr>
          </a:p>
        </p:txBody>
      </p:sp>
      <p:pic>
        <p:nvPicPr>
          <p:cNvPr id="7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2071678"/>
            <a:ext cx="4210809" cy="35678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Содержание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7758138" cy="1214446"/>
          </a:xfrm>
        </p:spPr>
        <p:txBody>
          <a:bodyPr>
            <a:noAutofit/>
          </a:bodyPr>
          <a:lstStyle/>
          <a:p>
            <a:pPr algn="l"/>
            <a:r>
              <a:rPr lang="be-BY" sz="1800" b="1" dirty="0" smtClean="0">
                <a:latin typeface="Monotype Corsiva" pitchFamily="66" charset="0"/>
              </a:rPr>
              <a:t>Пятница, Т. В. Леворукость как норма развития : пособие для педагогав и родителей / Т. В. Пятница. – Минск  : Аверсэв, 2007. – 142 с. : ил. – (В помощь логопеду). – Библиография: с. 140–141.</a:t>
            </a:r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be-BY" sz="1800" b="1" dirty="0" smtClean="0">
                <a:latin typeface="Monotype Corsiva" pitchFamily="66" charset="0"/>
              </a:rPr>
              <a:t>74.102</a:t>
            </a:r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be-BY" sz="1800" b="1" dirty="0" smtClean="0">
                <a:latin typeface="Monotype Corsiva" pitchFamily="66" charset="0"/>
              </a:rPr>
              <a:t>П99</a:t>
            </a:r>
            <a:endParaRPr lang="ru-RU" sz="1800" b="1" dirty="0">
              <a:latin typeface="Monotype Corsiva" pitchFamily="66" charset="0"/>
            </a:endParaRPr>
          </a:p>
        </p:txBody>
      </p:sp>
      <p:pic>
        <p:nvPicPr>
          <p:cNvPr id="4" name="Picture 3" descr="D:\Мои документы\сканирование\Scan001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2285992"/>
            <a:ext cx="2692691" cy="392909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4500562" y="5072074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П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росмотреть содержание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1">
            <a:hlinkClick r:id="rId5" action="ppaction://hlinksldjump"/>
          </p:cNvPr>
          <p:cNvSpPr txBox="1">
            <a:spLocks/>
          </p:cNvSpPr>
          <p:nvPr/>
        </p:nvSpPr>
        <p:spPr>
          <a:xfrm>
            <a:off x="4500562" y="5572140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noProof="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6" action="ppaction://hlinksldjump"/>
              </a:rPr>
              <a:t>Назад в главное меню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7" name="Group 126"/>
          <p:cNvGraphicFramePr>
            <a:graphicFrameLocks noGrp="1"/>
          </p:cNvGraphicFramePr>
          <p:nvPr/>
        </p:nvGraphicFramePr>
        <p:xfrm>
          <a:off x="3500430" y="2071678"/>
          <a:ext cx="5143536" cy="2786082"/>
        </p:xfrm>
        <a:graphic>
          <a:graphicData uri="http://schemas.openxmlformats.org/drawingml/2006/table">
            <a:tbl>
              <a:tblPr/>
              <a:tblGrid>
                <a:gridCol w="5143536"/>
              </a:tblGrid>
              <a:tr h="2786082">
                <a:tc>
                  <a:txBody>
                    <a:bodyPr/>
                    <a:lstStyle/>
                    <a:p>
                      <a:pPr marL="0" indent="533400" algn="just"/>
                      <a:r>
                        <a:rPr lang="be-BY" sz="1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пособии нашли отражение современные взгляды на этиологию и онтогенез левшества и леворукости; выделены основные трудности, с которыми сталкиваются левши; четко определены области деятельности, которые тербуют воздействие специалистов, а также подобран практический материал в виде игр и упражнений.</a:t>
                      </a:r>
                      <a:endParaRPr lang="ru-RU" sz="1800" b="1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533400" algn="just"/>
                      <a:r>
                        <a:rPr lang="be-BY" sz="1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Адресовано педагогам и родителям.</a:t>
                      </a:r>
                      <a:endParaRPr lang="ru-RU" sz="1800" b="1" i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hlinkClick r:id="" action="ppaction://hlinkshowjump?jump=previousslide"/>
          </p:cNvPr>
          <p:cNvSpPr txBox="1">
            <a:spLocks/>
          </p:cNvSpPr>
          <p:nvPr/>
        </p:nvSpPr>
        <p:spPr>
          <a:xfrm>
            <a:off x="714348" y="5429264"/>
            <a:ext cx="125728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  <a:hlinkClick r:id="" action="ppaction://hlinkshowjump?jump=previousslide"/>
            </a:endParaRPr>
          </a:p>
        </p:txBody>
      </p:sp>
      <p:pic>
        <p:nvPicPr>
          <p:cNvPr id="6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1357298"/>
            <a:ext cx="4752340" cy="50720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072494" cy="1143000"/>
          </a:xfrm>
        </p:spPr>
        <p:txBody>
          <a:bodyPr>
            <a:noAutofit/>
          </a:bodyPr>
          <a:lstStyle/>
          <a:p>
            <a:pPr algn="l"/>
            <a:r>
              <a:rPr lang="be-BY" sz="1800" b="1" dirty="0" smtClean="0">
                <a:latin typeface="Monotype Corsiva" pitchFamily="66" charset="0"/>
              </a:rPr>
              <a:t>Савинов, Л. И. Социальная работа с детьми в семьях разведенных родителей  : учебное пособие / Л. И. Савинов, Е. В. Камышова. – 4-е изд., переработанное и дополненное. – Москва  : Дашков и К, 2008. – 260 с. :</a:t>
            </a:r>
            <a:r>
              <a:rPr lang="ru-RU" sz="1800" b="1" dirty="0" smtClean="0">
                <a:latin typeface="Monotype Corsiva" pitchFamily="66" charset="0"/>
              </a:rPr>
              <a:t> </a:t>
            </a:r>
            <a:r>
              <a:rPr lang="be-BY" sz="1800" b="1" dirty="0" smtClean="0">
                <a:latin typeface="Monotype Corsiva" pitchFamily="66" charset="0"/>
              </a:rPr>
              <a:t>ил. – Библиография: 236 назв.</a:t>
            </a:r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be-BY" sz="1800" b="1" dirty="0" smtClean="0">
                <a:latin typeface="Monotype Corsiva" pitchFamily="66" charset="0"/>
              </a:rPr>
              <a:t>60.56я73</a:t>
            </a:r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be-BY" sz="1800" b="1" dirty="0" smtClean="0">
                <a:latin typeface="Monotype Corsiva" pitchFamily="66" charset="0"/>
              </a:rPr>
              <a:t>С13</a:t>
            </a:r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endParaRPr lang="ru-RU" sz="1800" b="1" dirty="0">
              <a:latin typeface="Monotype Corsiva" pitchFamily="66" charset="0"/>
            </a:endParaRPr>
          </a:p>
        </p:txBody>
      </p:sp>
      <p:pic>
        <p:nvPicPr>
          <p:cNvPr id="4" name="Содержимое 3" descr="SAM_04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00694" y="1785926"/>
            <a:ext cx="3081650" cy="43148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00034" y="1928802"/>
            <a:ext cx="46434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3400" algn="just"/>
            <a:r>
              <a:rPr lang="be-BY" b="1" i="1" dirty="0" smtClean="0">
                <a:latin typeface="Times New Roman" pitchFamily="18" charset="0"/>
                <a:cs typeface="Times New Roman" pitchFamily="18" charset="0"/>
              </a:rPr>
              <a:t>В пособии на основе анализа теоретического материала и данных собственных многоплановых эмпирических исследований рассматриваются акту-альные проблемы социальной работы с детьми в семьях разведенных родителей.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533400" algn="just"/>
            <a:r>
              <a:rPr lang="be-BY" b="1" i="1" dirty="0" smtClean="0">
                <a:latin typeface="Times New Roman" pitchFamily="18" charset="0"/>
                <a:cs typeface="Times New Roman" pitchFamily="18" charset="0"/>
              </a:rPr>
              <a:t>Для студентов и слушателей курсов повышения квалификации, специалистов социальных служб. Может быть полезно сотрудникам органов системы социальной защиты семьи, психологам, педагогам, разведенным родителям для организации само- и взаимопомощи.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533400" algn="just"/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357158" y="5786454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П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росмотреть содержание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1">
            <a:hlinkClick r:id="rId5" action="ppaction://hlinksldjump"/>
          </p:cNvPr>
          <p:cNvSpPr txBox="1">
            <a:spLocks/>
          </p:cNvSpPr>
          <p:nvPr/>
        </p:nvSpPr>
        <p:spPr>
          <a:xfrm>
            <a:off x="357158" y="6215082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noProof="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6" action="ppaction://hlinksldjump"/>
              </a:rPr>
              <a:t>Назад в главное меню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pic>
        <p:nvPicPr>
          <p:cNvPr id="4" name="Содержимое 3" descr="SAM_04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1357298"/>
            <a:ext cx="3857652" cy="5159895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Заголовок 1">
            <a:hlinkClick r:id="" action="ppaction://hlinkshowjump?jump=previousslide"/>
          </p:cNvPr>
          <p:cNvSpPr txBox="1">
            <a:spLocks/>
          </p:cNvSpPr>
          <p:nvPr/>
        </p:nvSpPr>
        <p:spPr>
          <a:xfrm>
            <a:off x="714348" y="3500438"/>
            <a:ext cx="125728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  <a:hlinkClick r:id="" action="ppaction://hlinkshowjump?jump=previoussli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42876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Monotype Corsiva" pitchFamily="66" charset="0"/>
              </a:rPr>
              <a:t>Социальная психология в схемах, понятиях и персоналиях </a:t>
            </a:r>
            <a:r>
              <a:rPr lang="be-BY" sz="1800" b="1" dirty="0" smtClean="0">
                <a:latin typeface="Monotype Corsiva" pitchFamily="66" charset="0"/>
              </a:rPr>
              <a:t>/ М. А. Дыгун, Т. Ф. Лутович. – 6-е изд. – Мозырь  : Содействие</a:t>
            </a:r>
            <a:r>
              <a:rPr lang="ru-RU" sz="1800" b="1" dirty="0" smtClean="0">
                <a:latin typeface="Monotype Corsiva" pitchFamily="66" charset="0"/>
              </a:rPr>
              <a:t>, 2011. – 108 с. : ил. – Библиография: 24 назв.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>88.5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>Д87</a:t>
            </a:r>
            <a:br>
              <a:rPr lang="ru-RU" sz="1800" b="1" dirty="0" smtClean="0">
                <a:latin typeface="Monotype Corsiva" pitchFamily="66" charset="0"/>
              </a:rPr>
            </a:br>
            <a:endParaRPr lang="ru-RU" sz="1800" b="1" dirty="0">
              <a:latin typeface="Monotype Corsiva" pitchFamily="66" charset="0"/>
            </a:endParaRPr>
          </a:p>
        </p:txBody>
      </p:sp>
      <p:pic>
        <p:nvPicPr>
          <p:cNvPr id="4" name="Содержимое 3" descr="SAM_04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2000240"/>
            <a:ext cx="2704952" cy="37475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714744" y="1643050"/>
            <a:ext cx="4857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3400"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книге представлены основные понятия по социальной психологии, даны краткие сведения об ученых, внесших большой вклад в развитие социально-психологической науки, содержатся блок-схемы, помогающие лучше усвоить теоретические основы социальной психологии. Материал сгруппирован по разделам и темам.</a:t>
            </a:r>
          </a:p>
          <a:p>
            <a:pPr indent="533400"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Адресуется учащимся высших педагогических учебных заведений, учащимся педколледжей; всем, кто изучает проблемы социальной психологии.</a:t>
            </a:r>
          </a:p>
          <a:p>
            <a:pPr indent="533400"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indent="533400" algn="just"/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5214942" y="5715016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П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росмотреть содержание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1">
            <a:hlinkClick r:id="rId5" action="ppaction://hlinksldjump"/>
          </p:cNvPr>
          <p:cNvSpPr txBox="1">
            <a:spLocks/>
          </p:cNvSpPr>
          <p:nvPr/>
        </p:nvSpPr>
        <p:spPr>
          <a:xfrm>
            <a:off x="5286380" y="6143644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noProof="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6" action="ppaction://hlinksldjump"/>
              </a:rPr>
              <a:t>Назад в главное меню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pic>
        <p:nvPicPr>
          <p:cNvPr id="4" name="Содержимое 3" descr="SAM_04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285860"/>
            <a:ext cx="3071834" cy="4810766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Содержимое 3" descr="SAM_04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285992"/>
            <a:ext cx="4500594" cy="366182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6" name="Заголовок 1">
            <a:hlinkClick r:id="" action="ppaction://hlinkshowjump?jump=previousslide"/>
          </p:cNvPr>
          <p:cNvSpPr txBox="1">
            <a:spLocks/>
          </p:cNvSpPr>
          <p:nvPr/>
        </p:nvSpPr>
        <p:spPr>
          <a:xfrm>
            <a:off x="6429388" y="1500174"/>
            <a:ext cx="125728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  <a:hlinkClick r:id="" action="ppaction://hlinkshowjump?jump=previoussli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be-BY" sz="1800" b="1" dirty="0" smtClean="0">
                <a:latin typeface="Monotype Corsiva" pitchFamily="66" charset="0"/>
              </a:rPr>
              <a:t>Фролова, Ю. Г. Психология и общественное здоровье: социально-психологические аспекты профилактики заболеваний / Ю. Г. Фролова. – Минск  : БГУ, 2010. – 195 с. : ил. – Библиография: 317 назв.</a:t>
            </a:r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be-BY" sz="1800" b="1" dirty="0" smtClean="0">
                <a:latin typeface="Monotype Corsiva" pitchFamily="66" charset="0"/>
              </a:rPr>
              <a:t>88.4</a:t>
            </a:r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be-BY" sz="1800" b="1" dirty="0" smtClean="0">
                <a:latin typeface="Monotype Corsiva" pitchFamily="66" charset="0"/>
              </a:rPr>
              <a:t>Ф91</a:t>
            </a:r>
            <a:endParaRPr lang="ru-RU" sz="1800" b="1" dirty="0">
              <a:latin typeface="Monotype Corsiva" pitchFamily="66" charset="0"/>
            </a:endParaRPr>
          </a:p>
        </p:txBody>
      </p:sp>
      <p:pic>
        <p:nvPicPr>
          <p:cNvPr id="4" name="Содержимое 3" descr="SAM_04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43570" y="1643050"/>
            <a:ext cx="2786082" cy="4143403"/>
          </a:xfr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5" name="TextBox 4"/>
          <p:cNvSpPr txBox="1"/>
          <p:nvPr/>
        </p:nvSpPr>
        <p:spPr>
          <a:xfrm>
            <a:off x="357158" y="1857364"/>
            <a:ext cx="52864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3400" algn="just"/>
            <a:r>
              <a:rPr lang="be-BY" sz="1600" b="1" i="1" dirty="0" smtClean="0">
                <a:latin typeface="Times New Roman" pitchFamily="18" charset="0"/>
                <a:cs typeface="Times New Roman" pitchFamily="18" charset="0"/>
              </a:rPr>
              <a:t>В монографии рассматриваются концептуальные основы и проблемное поле психологии общественного здоровья – нового научного направлени, предметом которого являются социально-психологические факторы здоровья населения. Анализируются проблемы формирования представлений о здоровье в социуме, теории безопасного и рискованного поведения, принципы оценки эффективности профилактических программ. Особое внимание уделяется психологической характеристике процесса популяризации медицинских знаний в СССР. Показана взаимосвязь медицинского просвещения с актуальными тенденциями в сфере общественного здоровья. </a:t>
            </a: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indent="533400" algn="just"/>
            <a:r>
              <a:rPr lang="be-BY" sz="1600" b="1" i="1" dirty="0" smtClean="0">
                <a:latin typeface="Times New Roman" pitchFamily="18" charset="0"/>
                <a:cs typeface="Times New Roman" pitchFamily="18" charset="0"/>
              </a:rPr>
              <a:t>Адресуется психологам, социологам, врачам, педагогам.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1857356" y="5857892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П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росмотреть содержание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1">
            <a:hlinkClick r:id="rId5" action="ppaction://hlinksldjump"/>
          </p:cNvPr>
          <p:cNvSpPr txBox="1">
            <a:spLocks/>
          </p:cNvSpPr>
          <p:nvPr/>
        </p:nvSpPr>
        <p:spPr>
          <a:xfrm>
            <a:off x="1857356" y="6286496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noProof="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6" action="ppaction://hlinksldjump"/>
              </a:rPr>
              <a:t>Назад в главное меню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79974" y="1500174"/>
            <a:ext cx="1434571" cy="2070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58016" y="3429000"/>
            <a:ext cx="1361610" cy="2000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786050" y="2000240"/>
            <a:ext cx="1428760" cy="2101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3" descr="D:\Мои документы\сканирование\Scan0012.ti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857752" y="2714620"/>
            <a:ext cx="1379029" cy="199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2643174" y="4357694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rId6" action="ppaction://hlinksldjump"/>
              </a:rPr>
              <a:t>Подробнее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3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4786314" y="4929198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rId7" action="ppaction://hlinksldjump"/>
              </a:rPr>
              <a:t>Подробнее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5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6786578" y="5643578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rId8" action="ppaction://hlinksldjump"/>
              </a:rPr>
              <a:t>Подробнее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6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714348" y="3786190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rId9" action="ppaction://hlinksldjump"/>
              </a:rPr>
              <a:t>Подробнее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8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428596" y="4857760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9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428596" y="5214950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endshow"/>
              </a:rPr>
              <a:t>Выход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  <a:effectLst/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НОВЫЕ ПОСТУПЛЕНИЯ ЛИТЕРАТУРЫ</a:t>
            </a:r>
            <a:b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апрель 2012</a:t>
            </a:r>
            <a:b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                                                                                                Продолжение  →</a:t>
            </a:r>
            <a:endParaRPr lang="ru-RU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pic>
        <p:nvPicPr>
          <p:cNvPr id="4" name="Содержимое 3" descr="SAM_04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214422"/>
            <a:ext cx="3452287" cy="485778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Содержимое 3" descr="SAM_04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857364"/>
            <a:ext cx="3779269" cy="451695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Заголовок 1">
            <a:hlinkClick r:id="" action="ppaction://hlinkshowjump?jump=previousslide"/>
          </p:cNvPr>
          <p:cNvSpPr txBox="1">
            <a:spLocks/>
          </p:cNvSpPr>
          <p:nvPr/>
        </p:nvSpPr>
        <p:spPr>
          <a:xfrm>
            <a:off x="6429388" y="1285860"/>
            <a:ext cx="125728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  <a:hlinkClick r:id="" action="ppaction://hlinkshowjump?jump=previoussli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effectLst/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НОВЫЕ ПОСТУПЛЕНИЯ ЛИТЕРАТУРЫ</a:t>
            </a:r>
            <a:b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апрель 2012</a:t>
            </a:r>
            <a:b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endParaRPr lang="ru-RU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14414" y="1500174"/>
            <a:ext cx="1357322" cy="1917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D:\Мои документы\сканирование\Scan0012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929058" y="1510046"/>
            <a:ext cx="1357322" cy="1837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>
            <a:hlinkClick r:id="rId4" action="ppaction://hlinksldjump"/>
          </p:cNvPr>
          <p:cNvSpPr txBox="1">
            <a:spLocks/>
          </p:cNvSpPr>
          <p:nvPr/>
        </p:nvSpPr>
        <p:spPr>
          <a:xfrm>
            <a:off x="1357290" y="3714752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Подробнее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8" name="Заголовок 1">
            <a:hlinkClick r:id="rId5" action="ppaction://hlinksldjump"/>
          </p:cNvPr>
          <p:cNvSpPr txBox="1">
            <a:spLocks/>
          </p:cNvSpPr>
          <p:nvPr/>
        </p:nvSpPr>
        <p:spPr>
          <a:xfrm>
            <a:off x="3857620" y="3714752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rId5" action="ppaction://hlinksldjump"/>
              </a:rPr>
              <a:t>Подробнее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pic>
        <p:nvPicPr>
          <p:cNvPr id="9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500298" y="4214818"/>
            <a:ext cx="1428760" cy="1872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357818" y="4214818"/>
            <a:ext cx="1357322" cy="1876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786578" y="1618627"/>
            <a:ext cx="1259378" cy="1763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6858016" y="3786190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rId9" action="ppaction://hlinksldjump"/>
              </a:rPr>
              <a:t>Подробнее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3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5214942" y="6286520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rId10" action="ppaction://hlinksldjump"/>
              </a:rPr>
              <a:t>Подробнее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4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2500298" y="6286520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rId11" action="ppaction://hlinksldjump"/>
              </a:rPr>
              <a:t>Подробнее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5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428596" y="4643446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6" name="Заголовок 1">
            <a:hlinkClick r:id="" action="ppaction://noaction"/>
          </p:cNvPr>
          <p:cNvSpPr txBox="1">
            <a:spLocks/>
          </p:cNvSpPr>
          <p:nvPr/>
        </p:nvSpPr>
        <p:spPr>
          <a:xfrm>
            <a:off x="428596" y="5072074"/>
            <a:ext cx="1571604" cy="3571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endshow"/>
              </a:rPr>
              <a:t>Выход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">
              <a:srgbClr val="FF3399">
                <a:alpha val="83000"/>
              </a:srgbClr>
            </a:gs>
            <a:gs pos="25000">
              <a:schemeClr val="accent6">
                <a:lumMod val="75000"/>
                <a:alpha val="86000"/>
              </a:schemeClr>
            </a:gs>
            <a:gs pos="50000">
              <a:srgbClr val="FFE593">
                <a:alpha val="92000"/>
              </a:srgbClr>
            </a:gs>
            <a:gs pos="75000">
              <a:srgbClr val="01A78F">
                <a:alpha val="94000"/>
              </a:srgbClr>
            </a:gs>
            <a:gs pos="100000">
              <a:srgbClr val="3366FF">
                <a:alpha val="83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000108"/>
            <a:ext cx="7972452" cy="857256"/>
          </a:xfrm>
        </p:spPr>
        <p:txBody>
          <a:bodyPr>
            <a:noAutofit/>
          </a:bodyPr>
          <a:lstStyle/>
          <a:p>
            <a:pPr algn="l"/>
            <a:r>
              <a:rPr lang="ru-RU" sz="1800" b="1" i="1" dirty="0" smtClean="0">
                <a:latin typeface="Monotype Corsiva" pitchFamily="66" charset="0"/>
                <a:cs typeface="Times New Roman" pitchFamily="18" charset="0"/>
              </a:rPr>
              <a:t>Коваль, И. Г. Развивающие игры для детей от 4 до 9 лет  : воображение, интеллект, эрудиция, логика / Ирина Коваль. – Харьков  : Клуб семейного досуга, 2010. – 256 с.  : ил. – (Учимся мыслить).</a:t>
            </a:r>
            <a:br>
              <a:rPr lang="ru-RU" sz="1800" b="1" i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1800" b="1" i="1" dirty="0" smtClean="0">
                <a:latin typeface="Monotype Corsiva" pitchFamily="66" charset="0"/>
                <a:cs typeface="Times New Roman" pitchFamily="18" charset="0"/>
              </a:rPr>
              <a:t>                                               74.100.58</a:t>
            </a:r>
            <a:br>
              <a:rPr lang="ru-RU" sz="1800" b="1" i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1800" b="1" i="1" dirty="0" smtClean="0">
                <a:latin typeface="Monotype Corsiva" pitchFamily="66" charset="0"/>
                <a:cs typeface="Times New Roman" pitchFamily="18" charset="0"/>
              </a:rPr>
              <a:t>                                               К56</a:t>
            </a:r>
            <a:endParaRPr lang="ru-RU" sz="1800" b="1" i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85786" y="2000239"/>
            <a:ext cx="2643206" cy="421391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5" name="Group 126"/>
          <p:cNvGraphicFramePr>
            <a:graphicFrameLocks noGrp="1"/>
          </p:cNvGraphicFramePr>
          <p:nvPr/>
        </p:nvGraphicFramePr>
        <p:xfrm>
          <a:off x="3643306" y="2285992"/>
          <a:ext cx="4857784" cy="3108960"/>
        </p:xfrm>
        <a:graphic>
          <a:graphicData uri="http://schemas.openxmlformats.org/drawingml/2006/table">
            <a:tbl>
              <a:tblPr/>
              <a:tblGrid>
                <a:gridCol w="4857784"/>
              </a:tblGrid>
              <a:tr h="2714644">
                <a:tc>
                  <a:txBody>
                    <a:bodyPr/>
                    <a:lstStyle/>
                    <a:p>
                      <a:pPr marL="0" indent="533400" algn="just"/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Игры и упражнения, предложенные в данной книге, способствуют общему и интеллектуальному развитию детей в возрасте от 4 до 9 лет. Они могут быть использованы как для индивидуальных, так и для групповых занятий, для работы с детьми в семье, детском саду, учреждениях дополнительного образования, нянями и гувернерами, руководителями студий и центров раннего развития.</a:t>
                      </a:r>
                    </a:p>
                    <a:p>
                      <a:pPr marL="0" indent="533400" algn="just"/>
                      <a:endParaRPr lang="ru-RU" sz="1800" b="1" i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4286248" y="5214950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П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росмотреть содержание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1">
            <a:hlinkClick r:id="rId5" action="ppaction://hlinksldjump"/>
          </p:cNvPr>
          <p:cNvSpPr txBox="1">
            <a:spLocks/>
          </p:cNvSpPr>
          <p:nvPr/>
        </p:nvSpPr>
        <p:spPr>
          <a:xfrm>
            <a:off x="4286248" y="5715016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noProof="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5" action="ppaction://hlinksldjump"/>
              </a:rPr>
              <a:t>Назад в главное меню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214422"/>
            <a:ext cx="3006029" cy="41503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Заголовок 1">
            <a:hlinkClick r:id="" action="ppaction://hlinkshowjump?jump=previousslide"/>
          </p:cNvPr>
          <p:cNvSpPr txBox="1">
            <a:spLocks/>
          </p:cNvSpPr>
          <p:nvPr/>
        </p:nvSpPr>
        <p:spPr>
          <a:xfrm>
            <a:off x="1142976" y="5643578"/>
            <a:ext cx="125728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  <a:hlinkClick r:id="" action="ppaction://hlinkshowjump?jump=previousslide"/>
            </a:endParaRPr>
          </a:p>
        </p:txBody>
      </p:sp>
      <p:pic>
        <p:nvPicPr>
          <p:cNvPr id="7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857364"/>
            <a:ext cx="3038716" cy="425015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7786742" cy="121444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>Колесникова, И. А. Коммуникативная деятельность педагога  : [учебное пособие] / И. А. Колесникова ; под редакцией В. А. </a:t>
            </a:r>
            <a:r>
              <a:rPr lang="ru-RU" sz="1800" b="1" dirty="0" err="1" smtClean="0">
                <a:latin typeface="Monotype Corsiva" pitchFamily="66" charset="0"/>
              </a:rPr>
              <a:t>Сластенина</a:t>
            </a:r>
            <a:r>
              <a:rPr lang="ru-RU" sz="1800" b="1" dirty="0" smtClean="0">
                <a:latin typeface="Monotype Corsiva" pitchFamily="66" charset="0"/>
              </a:rPr>
              <a:t>. – Москва  : Академия, 2007. – 336 с. – (Профессионализм педагога). – Библиография в конце глав.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>                                                74.204 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>                                                 К60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i="1" dirty="0" smtClean="0">
                <a:latin typeface="Monotype Corsiva" pitchFamily="66" charset="0"/>
              </a:rPr>
              <a:t/>
            </a:r>
            <a:br>
              <a:rPr lang="ru-RU" sz="1800" b="1" i="1" dirty="0" smtClean="0">
                <a:latin typeface="Monotype Corsiva" pitchFamily="66" charset="0"/>
              </a:rPr>
            </a:br>
            <a:endParaRPr lang="ru-RU" sz="1800" b="1" i="1" dirty="0">
              <a:latin typeface="Monotype Corsiva" pitchFamily="66" charset="0"/>
            </a:endParaRPr>
          </a:p>
        </p:txBody>
      </p:sp>
      <p:pic>
        <p:nvPicPr>
          <p:cNvPr id="4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034" y="1857364"/>
            <a:ext cx="2286016" cy="32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graphicFrame>
        <p:nvGraphicFramePr>
          <p:cNvPr id="5" name="Group 126"/>
          <p:cNvGraphicFramePr>
            <a:graphicFrameLocks noGrp="1"/>
          </p:cNvGraphicFramePr>
          <p:nvPr/>
        </p:nvGraphicFramePr>
        <p:xfrm>
          <a:off x="3428992" y="1785926"/>
          <a:ext cx="5286412" cy="4786346"/>
        </p:xfrm>
        <a:graphic>
          <a:graphicData uri="http://schemas.openxmlformats.org/drawingml/2006/table">
            <a:tbl>
              <a:tblPr/>
              <a:tblGrid>
                <a:gridCol w="5286412"/>
              </a:tblGrid>
              <a:tr h="4786346">
                <a:tc>
                  <a:txBody>
                    <a:bodyPr/>
                    <a:lstStyle/>
                    <a:p>
                      <a:pPr marL="0" indent="533400" algn="just"/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Пособие посвящено междисциплинарному рассмотрению проблем педагогической коммуникации как самостоятельного вида профессиональной активности. Содержание охватывает весь диапазон современной коммуникативной практики педагога – от общения с дошкольниками до межкультурной коммуникации, от индивидуальных форм педагогической коммуникации до сетевых информационно-коммуникационных форм обучения. С коммуникативных позиций рассматриваются возможности и основные направления информационных связей образовательных учреждений с общественностью. Большое место занимает обзор современных средств педагогической коммуникации.</a:t>
                      </a:r>
                    </a:p>
                    <a:p>
                      <a:pPr marL="0" indent="533400" algn="just"/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Для студентов высших учебных заведений, преподавателей всех типов и видов образовательных учреждений. Будет полезно педагогам-исследователям, школьным психологам, менеджерам образования, специалистам по связям с общественностью.</a:t>
                      </a:r>
                      <a:endParaRPr lang="ru-RU" sz="1600" b="1" i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142844" y="5500702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3" action="ppaction://hlinksldjump"/>
              </a:rPr>
              <a:t>П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3" action="ppaction://hlinksldjump"/>
              </a:rPr>
              <a:t>росмотреть содержание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1">
            <a:hlinkClick r:id="rId4" action="ppaction://hlinksldjump"/>
          </p:cNvPr>
          <p:cNvSpPr txBox="1">
            <a:spLocks/>
          </p:cNvSpPr>
          <p:nvPr/>
        </p:nvSpPr>
        <p:spPr>
          <a:xfrm>
            <a:off x="214282" y="5929330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noProof="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4" action="ppaction://hlinksldjump"/>
              </a:rPr>
              <a:t>Назад в главное меню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IMG_0662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1500174"/>
            <a:ext cx="6000792" cy="45560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Заголовок 1">
            <a:hlinkClick r:id="" action="ppaction://hlinkshowjump?jump=previousslide"/>
          </p:cNvPr>
          <p:cNvSpPr txBox="1">
            <a:spLocks/>
          </p:cNvSpPr>
          <p:nvPr/>
        </p:nvSpPr>
        <p:spPr>
          <a:xfrm>
            <a:off x="500034" y="5000636"/>
            <a:ext cx="1257280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  <a:hlinkClick r:id="" action="ppaction://hlinkshowjump?jump=previousslide"/>
              </a:rPr>
              <a:t>Назад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  <a:hlinkClick r:id="" action="ppaction://hlinkshowjump?jump=previousslide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7972452" cy="142876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Monotype Corsiva" pitchFamily="66" charset="0"/>
              </a:rPr>
              <a:t>Лобанов, А. П. Психология интеллекта и когнитивных стилей / А. П. Лобанов. – Минск : Агентство Владимира </a:t>
            </a:r>
            <a:r>
              <a:rPr lang="ru-RU" sz="1800" b="1" dirty="0" err="1" smtClean="0">
                <a:latin typeface="Monotype Corsiva" pitchFamily="66" charset="0"/>
              </a:rPr>
              <a:t>Гревцова</a:t>
            </a:r>
            <a:r>
              <a:rPr lang="ru-RU" sz="1800" b="1" dirty="0" smtClean="0">
                <a:latin typeface="Monotype Corsiva" pitchFamily="66" charset="0"/>
              </a:rPr>
              <a:t>, 2008. – 296 с.  : ил. – (В помощь психологу). –Библиография: 124 назв.                                                          88.37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>                                                                                                    Л68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/>
            </a:r>
            <a:br>
              <a:rPr lang="ru-RU" sz="1800" b="1" dirty="0" smtClean="0">
                <a:latin typeface="Monotype Corsiva" pitchFamily="66" charset="0"/>
              </a:rPr>
            </a:br>
            <a:endParaRPr lang="ru-RU" sz="1800" b="1" dirty="0">
              <a:latin typeface="Monotype Corsiva" pitchFamily="66" charset="0"/>
            </a:endParaRPr>
          </a:p>
        </p:txBody>
      </p:sp>
      <p:pic>
        <p:nvPicPr>
          <p:cNvPr id="4" name="Picture 3" descr="D:\Мои документы\сканирование\Scan0012.t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4" y="1643050"/>
            <a:ext cx="2668599" cy="396148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graphicFrame>
        <p:nvGraphicFramePr>
          <p:cNvPr id="5" name="Group 126"/>
          <p:cNvGraphicFramePr>
            <a:graphicFrameLocks noGrp="1"/>
          </p:cNvGraphicFramePr>
          <p:nvPr/>
        </p:nvGraphicFramePr>
        <p:xfrm>
          <a:off x="428596" y="1714488"/>
          <a:ext cx="4786346" cy="4754880"/>
        </p:xfrm>
        <a:graphic>
          <a:graphicData uri="http://schemas.openxmlformats.org/drawingml/2006/table">
            <a:tbl>
              <a:tblPr/>
              <a:tblGrid>
                <a:gridCol w="4786346"/>
              </a:tblGrid>
              <a:tr h="4000528">
                <a:tc>
                  <a:txBody>
                    <a:bodyPr/>
                    <a:lstStyle/>
                    <a:p>
                      <a:pPr marL="0" indent="533400" algn="just"/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Предлагаемое вашему вниманию пособие содержит изложение основных теорий интеллекта; теоретические и эмпирические данные о соотношении интеллекта и неинтеллектуальных качеств личности; интеллектуальные портреты; исследования в области психологии когнитивных стилей. Также в книге представлены классические и новые методики диагностики индивидуального интеллекта и когнитивных стилей.</a:t>
                      </a:r>
                    </a:p>
                    <a:p>
                      <a:pPr marL="0" indent="533400" algn="just"/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Книга предназначена для практикующих психологов, преподавателей психологии, студентов, аспирантов, а также для всех интересующихся вопросами психологии интеллекта и когнитивных стилей.</a:t>
                      </a:r>
                      <a:endParaRPr lang="ru-RU" sz="1800" b="1" i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5357818" y="6143644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noProof="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3" action="ppaction://hlinksldjump"/>
              </a:rPr>
              <a:t>Назад в главное меню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1">
            <a:hlinkClick r:id="rId4" action="ppaction://hlinksldjump"/>
          </p:cNvPr>
          <p:cNvSpPr txBox="1">
            <a:spLocks/>
          </p:cNvSpPr>
          <p:nvPr/>
        </p:nvSpPr>
        <p:spPr>
          <a:xfrm>
            <a:off x="5357818" y="5715016"/>
            <a:ext cx="3500462" cy="5715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5" action="ppaction://hlinksldjump"/>
              </a:rPr>
              <a:t>П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j-ea"/>
                <a:cs typeface="Times New Roman" pitchFamily="18" charset="0"/>
                <a:hlinkClick r:id="rId5" action="ppaction://hlinksldjump"/>
              </a:rPr>
              <a:t>росмотреть содержание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1184</Words>
  <Application>Microsoft Office PowerPoint</Application>
  <PresentationFormat>Экран (4:3)</PresentationFormat>
  <Paragraphs>118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Апрель 2012</vt:lpstr>
      <vt:lpstr>НОВЫЕ ПОСТУПЛЕНИЯ ЛИТЕРАТУРЫ апрель 2012                                                                                                  Продолжение  →</vt:lpstr>
      <vt:lpstr>НОВЫЕ ПОСТУПЛЕНИЯ ЛИТЕРАТУРЫ апрель 2012                                                                                                  Продолжение  →</vt:lpstr>
      <vt:lpstr>НОВЫЕ ПОСТУПЛЕНИЯ ЛИТЕРАТУРЫ апрель 2012 </vt:lpstr>
      <vt:lpstr>Коваль, И. Г. Развивающие игры для детей от 4 до 9 лет  : воображение, интеллект, эрудиция, логика / Ирина Коваль. – Харьков  : Клуб семейного досуга, 2010. – 256 с.  : ил. – (Учимся мыслить).                                                74.100.58                                                К56</vt:lpstr>
      <vt:lpstr>Содержание</vt:lpstr>
      <vt:lpstr>   Колесникова, И. А. Коммуникативная деятельность педагога  : [учебное пособие] / И. А. Колесникова ; под редакцией В. А. Сластенина. – Москва  : Академия, 2007. – 336 с. – (Профессионализм педагога). – Библиография в конце глав.                                                 74.204                                                   К60  </vt:lpstr>
      <vt:lpstr>Содержание</vt:lpstr>
      <vt:lpstr>Лобанов, А. П. Психология интеллекта и когнитивных стилей / А. П. Лобанов. – Минск : Агентство Владимира Гревцова, 2008. – 296 с.  : ил. – (В помощь психологу). –Библиография: 124 назв.                                                          88.37                                                                                                     Л68  </vt:lpstr>
      <vt:lpstr>Содержание</vt:lpstr>
      <vt:lpstr>Лодкина, Т. В. Социальная педагогика. Защита семьи и детства  : [учебное пособие для студентов] / Т. В. Лодкина. – 3-е изд., стереотипное. – Москва  : Академия, 2008. – 208 с. : ил. – (Высшее профессиональное образование). – Библиография: с. 204–207. 74.6я73 Л70  </vt:lpstr>
      <vt:lpstr>Содержание</vt:lpstr>
      <vt:lpstr>Майерс, Д. Социальная психология в модулях / Дэвид Майерс. – 4-е международное изд. – Санкт-Петербург  : Прайм-ЕВРОЗНАК, 2006. – 318 с. : ил. – (Большая университетская библиотека). – Библиография: с. 316–318. 88.5 М14</vt:lpstr>
      <vt:lpstr>Содержание</vt:lpstr>
      <vt:lpstr>Педагогическая психология в схемах, понятиях и персоналиях / А. А. Амельков, М. А. Дыгун, Л. Н. Иванова. – 5-е изд. – Мозырь  : Содействие, 2010. – 72 с. : ил. – Библиография: 26 назв.                                                          88.8                                                          П24</vt:lpstr>
      <vt:lpstr>Содержание</vt:lpstr>
      <vt:lpstr>Педагогическое мышление и интеллект / авторы-составители В. Н. Пунчик, Н. С. Самсонова. – Минск  : Красико-Принт, 2010. – 176 с. : ил. – (Педагогическая мастерская). – Библиография: 37 назв. 88.3 П24</vt:lpstr>
      <vt:lpstr>Содержание</vt:lpstr>
      <vt:lpstr>Подгайская, Л. И. Социология : учебно-методический комплекс / Л. И. Подгайская. – Минск  : Современная школа, 2007. – 112 с. : ил. – Библиография в конце разделов.                                               60.5                                               П44</vt:lpstr>
      <vt:lpstr>Содержание</vt:lpstr>
      <vt:lpstr>Психология развития в схемах, понятиях и персоналиях / А. А. Амельков, М. А. Дыгун. – 5-е изд. – Мозырь  : Содействие, 2010. – 72 с. : ил. – Библиография: 21 назв. 88.37 П86</vt:lpstr>
      <vt:lpstr>      Содержание</vt:lpstr>
      <vt:lpstr>Пятница, Т. В. Леворукость как норма развития : пособие для педагогав и родителей / Т. В. Пятница. – Минск  : Аверсэв, 2007. – 142 с. : ил. – (В помощь логопеду). – Библиография: с. 140–141. 74.102 П99</vt:lpstr>
      <vt:lpstr>Содержание</vt:lpstr>
      <vt:lpstr>Савинов, Л. И. Социальная работа с детьми в семьях разведенных родителей  : учебное пособие / Л. И. Савинов, Е. В. Камышова. – 4-е изд., переработанное и дополненное. – Москва  : Дашков и К, 2008. – 260 с. : ил. – Библиография: 236 назв. 60.56я73 С13 </vt:lpstr>
      <vt:lpstr>Содержание</vt:lpstr>
      <vt:lpstr>Социальная психология в схемах, понятиях и персоналиях / М. А. Дыгун, Т. Ф. Лутович. – 6-е изд. – Мозырь  : Содействие, 2011. – 108 с. : ил. – Библиография: 24 назв. 88.5 Д87 </vt:lpstr>
      <vt:lpstr>Содержание</vt:lpstr>
      <vt:lpstr>Фролова, Ю. Г. Психология и общественное здоровье: социально-психологические аспекты профилактики заболеваний / Ю. Г. Фролова. – Минск  : БГУ, 2010. – 195 с. : ил. – Библиография: 317 назв. 88.4 Ф91</vt:lpstr>
      <vt:lpstr>Содержание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Admin</cp:lastModifiedBy>
  <cp:revision>157</cp:revision>
  <dcterms:created xsi:type="dcterms:W3CDTF">2012-02-03T06:58:11Z</dcterms:created>
  <dcterms:modified xsi:type="dcterms:W3CDTF">2012-05-15T06:33:05Z</dcterms:modified>
</cp:coreProperties>
</file>