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4" r:id="rId2"/>
    <p:sldId id="269" r:id="rId3"/>
    <p:sldId id="266" r:id="rId4"/>
    <p:sldId id="281" r:id="rId5"/>
    <p:sldId id="282" r:id="rId6"/>
    <p:sldId id="273" r:id="rId7"/>
    <p:sldId id="284" r:id="rId8"/>
    <p:sldId id="289" r:id="rId9"/>
    <p:sldId id="285" r:id="rId10"/>
    <p:sldId id="288" r:id="rId11"/>
    <p:sldId id="286" r:id="rId12"/>
    <p:sldId id="287" r:id="rId13"/>
    <p:sldId id="29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5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DFBF4-F6F3-4C56-BBCC-E52186ACEE84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ACDAD-B20F-4A5C-974F-0A236EB3D3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2634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ACDAD-B20F-4A5C-974F-0A236EB3D3B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3463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78F2-1AE8-4C0F-B545-F3F0A8374533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1CE1-49BE-4F7E-9803-0557E2B83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4093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78F2-1AE8-4C0F-B545-F3F0A8374533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1CE1-49BE-4F7E-9803-0557E2B83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004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78F2-1AE8-4C0F-B545-F3F0A8374533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1CE1-49BE-4F7E-9803-0557E2B83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1895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78F2-1AE8-4C0F-B545-F3F0A8374533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1CE1-49BE-4F7E-9803-0557E2B83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4697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78F2-1AE8-4C0F-B545-F3F0A8374533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1CE1-49BE-4F7E-9803-0557E2B83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256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78F2-1AE8-4C0F-B545-F3F0A8374533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1CE1-49BE-4F7E-9803-0557E2B83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4493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78F2-1AE8-4C0F-B545-F3F0A8374533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1CE1-49BE-4F7E-9803-0557E2B83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5974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78F2-1AE8-4C0F-B545-F3F0A8374533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1CE1-49BE-4F7E-9803-0557E2B83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416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78F2-1AE8-4C0F-B545-F3F0A8374533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1CE1-49BE-4F7E-9803-0557E2B83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328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78F2-1AE8-4C0F-B545-F3F0A8374533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1CE1-49BE-4F7E-9803-0557E2B83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5024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E78F2-1AE8-4C0F-B545-F3F0A8374533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1CE1-49BE-4F7E-9803-0557E2B83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0202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E78F2-1AE8-4C0F-B545-F3F0A8374533}" type="datetimeFigureOut">
              <a:rPr lang="en-US" smtClean="0"/>
              <a:pPr/>
              <a:t>5/2/2012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F1CE1-49BE-4F7E-9803-0557E2B83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316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artproject.com/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://palomnic.org/art/pic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losertovaneyck.kikirpa.be/#home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>
            <a:spLocks noChangeAspect="1"/>
          </p:cNvSpPr>
          <p:nvPr/>
        </p:nvSpPr>
        <p:spPr>
          <a:xfrm>
            <a:off x="489147" y="1196752"/>
            <a:ext cx="816570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5963" algn="just"/>
            <a:r>
              <a:rPr lang="ru-RU" sz="28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Библия послужила источником сюжетов для неисчислимого множества произведений живописи, графики и скульптуры, созданных на протяжении огромного, почти двухтысячелетнего, исторического периода. Библейские истории получили визуальную форму в тысячах скульптур, фресок, икон, картин, рисунков и гравюр. </a:t>
            </a:r>
            <a:endParaRPr lang="ru-RU" sz="2800" b="1" dirty="0" smtClean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indent="715963" algn="just"/>
            <a:r>
              <a:rPr lang="ru-RU" sz="28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Каждое </a:t>
            </a:r>
            <a:r>
              <a:rPr lang="ru-RU" sz="2800" b="1" dirty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такое произведение предлагает свою версию почерпнутого из Библии сюжета, своеобразие которой определяется личностью и одаренностью </a:t>
            </a:r>
            <a:r>
              <a:rPr lang="ru-RU" sz="28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художника. </a:t>
            </a:r>
            <a:endParaRPr lang="en-US" sz="2800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512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406417"/>
            <a:ext cx="6451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glow rad="228600">
                    <a:schemeClr val="tx2">
                      <a:lumMod val="50000"/>
                      <a:alpha val="40000"/>
                    </a:schemeClr>
                  </a:glow>
                </a:effectLst>
              </a:rPr>
              <a:t>В нижнем ярусе – многолюдная сцена поклонения </a:t>
            </a:r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tx2">
                      <a:lumMod val="50000"/>
                      <a:alpha val="40000"/>
                    </a:schemeClr>
                  </a:glow>
                </a:effectLst>
              </a:rPr>
              <a:t>Агнцу… </a:t>
            </a:r>
            <a:endParaRPr lang="en-US" b="1" dirty="0">
              <a:solidFill>
                <a:schemeClr val="bg1"/>
              </a:solidFill>
              <a:effectLst>
                <a:glow rad="228600">
                  <a:schemeClr val="tx2">
                    <a:lumMod val="50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5086" y="906979"/>
            <a:ext cx="6152515" cy="34410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4549676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442913" algn="just">
              <a:tabLst>
                <a:tab pos="8955088" algn="l"/>
              </a:tabLst>
            </a:pPr>
            <a:r>
              <a:rPr lang="ru-RU" sz="1400" b="1" spc="200" dirty="0" smtClean="0"/>
              <a:t>Сюжет поклонения Агнцу взят из «Откровения  Иоанна», где сказано, что после конца греховного мира на землю снизойдет град божий, в котором не будет ночи, а будет вечный свет, и река жизни «светлая как кристалл», и древо жизни, каждый месяц дающее плоды, и город – «чистое золото, как прозрачное стекло». Агнец – мистический символ апофеоза, ожидающего праведников. И, видимо, художники постарались вложить в картины </a:t>
            </a:r>
            <a:r>
              <a:rPr lang="ru-RU" sz="1400" b="1" spc="200" dirty="0" err="1" smtClean="0"/>
              <a:t>Гентского</a:t>
            </a:r>
            <a:r>
              <a:rPr lang="ru-RU" sz="1400" b="1" spc="200" dirty="0" smtClean="0"/>
              <a:t> алтаря всю свою любовь к прелести земли, к человеческим лицам, к травам, деревьям, водам, чтобы воплотить золотую грезу об их вечности и нетленности.</a:t>
            </a:r>
            <a:endParaRPr lang="ru-RU" sz="1400" b="1" spc="200" dirty="0"/>
          </a:p>
        </p:txBody>
      </p:sp>
    </p:spTree>
    <p:extLst>
      <p:ext uri="{BB962C8B-B14F-4D97-AF65-F5344CB8AC3E}">
        <p14:creationId xmlns:p14="http://schemas.microsoft.com/office/powerpoint/2010/main" xmlns="" val="120274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570"/>
          <a:stretch/>
        </p:blipFill>
        <p:spPr bwMode="auto">
          <a:xfrm>
            <a:off x="-45" y="0"/>
            <a:ext cx="9153474" cy="685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08" y="13116"/>
            <a:ext cx="2794635" cy="684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1516" y="-9128"/>
            <a:ext cx="27346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3041939" y="1196752"/>
            <a:ext cx="30963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… </a:t>
            </a:r>
            <a:r>
              <a:rPr lang="ru-RU" sz="2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а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 боковых створках – </a:t>
            </a:r>
            <a:endParaRPr lang="ru-RU" sz="2400" b="1" dirty="0" smtClean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шествия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пилигримов. </a:t>
            </a:r>
            <a:endParaRPr lang="en-US" sz="24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2030" y="6093296"/>
            <a:ext cx="235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Левые створки алтаря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0790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3" y="-11"/>
            <a:ext cx="9141714" cy="685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969"/>
            <a:ext cx="2743200" cy="684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7606" y="0"/>
            <a:ext cx="27774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1917" y="5238492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Правые створки алтаря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1274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744"/>
          <a:stretch/>
        </p:blipFill>
        <p:spPr bwMode="auto">
          <a:xfrm>
            <a:off x="-13372" y="-39"/>
            <a:ext cx="9157372" cy="685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59" b="6173"/>
          <a:stretch/>
        </p:blipFill>
        <p:spPr bwMode="auto">
          <a:xfrm>
            <a:off x="494430" y="534408"/>
            <a:ext cx="2926080" cy="168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98" t="15072" r="14653" b="53604"/>
          <a:stretch/>
        </p:blipFill>
        <p:spPr bwMode="auto">
          <a:xfrm>
            <a:off x="183559" y="2719866"/>
            <a:ext cx="3547823" cy="114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52" t="15409" r="2176" b="8513"/>
          <a:stretch/>
        </p:blipFill>
        <p:spPr bwMode="auto">
          <a:xfrm>
            <a:off x="223302" y="4214010"/>
            <a:ext cx="3354907" cy="194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95934" y="764704"/>
            <a:ext cx="4608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Более детально рассмотреть работу художников можно здесь:</a:t>
            </a:r>
          </a:p>
          <a:p>
            <a:r>
              <a:rPr lang="en-US" dirty="0" smtClean="0">
                <a:hlinkClick r:id="rId6"/>
              </a:rPr>
              <a:t>http://closertovaneyck.kikirpa.be/#home</a:t>
            </a:r>
            <a:r>
              <a:rPr lang="ru-RU" dirty="0" smtClean="0"/>
              <a:t>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95934" y="2740194"/>
            <a:ext cx="4293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 библейских образах в живописи можно узнать здесь:</a:t>
            </a:r>
          </a:p>
          <a:p>
            <a:r>
              <a:rPr lang="en-US" dirty="0" smtClean="0">
                <a:hlinkClick r:id="rId7"/>
              </a:rPr>
              <a:t>http://palomnic.org/art/pic/</a:t>
            </a:r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95936" y="4725144"/>
            <a:ext cx="3524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Другие музейные экспозиции:</a:t>
            </a:r>
          </a:p>
          <a:p>
            <a:r>
              <a:rPr lang="en-US" dirty="0" smtClean="0">
                <a:hlinkClick r:id="rId8"/>
              </a:rPr>
              <a:t>http://www.googleartproject.com/</a:t>
            </a:r>
            <a:r>
              <a:rPr lang="ru-R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6187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139"/>
          <a:stretch/>
        </p:blipFill>
        <p:spPr bwMode="auto">
          <a:xfrm>
            <a:off x="-43" y="-56"/>
            <a:ext cx="9134475" cy="685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4149080"/>
            <a:ext cx="7056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 algn="just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месте кафедрального собора на правом берегу Лиса в 942 году была заложена деревянная романская церковь Иоанна Крестителя, но нынешний облик собор святого </a:t>
            </a:r>
            <a:r>
              <a:rPr lang="ru-RU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Бавона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приобрёл только в эпоху готики с 14 по 16 век, включая 80-метровую башню. 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88639"/>
            <a:ext cx="5004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15963" algn="ctr"/>
            <a:r>
              <a:rPr lang="ru-RU" sz="24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Знакомьтесь с </a:t>
            </a:r>
            <a:r>
              <a:rPr lang="ru-RU" sz="24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работой </a:t>
            </a:r>
            <a:endParaRPr lang="ru-RU" sz="2400" b="1" dirty="0" smtClean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lvl="0" indent="715963" algn="ctr"/>
            <a:r>
              <a:rPr lang="ru-RU" sz="24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братьев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ван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Эйков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pPr lvl="0" indent="715963" algn="ctr"/>
            <a:r>
              <a:rPr lang="ru-RU" sz="24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– </a:t>
            </a:r>
            <a:r>
              <a:rPr lang="ru-RU" sz="2400" b="1" dirty="0" err="1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Гентским</a:t>
            </a:r>
            <a:r>
              <a:rPr lang="ru-RU" sz="24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алтарем</a:t>
            </a:r>
            <a:endParaRPr lang="ru-RU" sz="2400" b="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801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430" y="149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6122" y="116632"/>
            <a:ext cx="3782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Гент. Собор святого </a:t>
            </a:r>
            <a:r>
              <a:rPr lang="ru-RU" sz="2400" b="1" dirty="0" err="1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Бавона</a:t>
            </a:r>
            <a:endParaRPr lang="en-US" sz="24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8367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1325" algn="just"/>
            <a:r>
              <a:rPr lang="ru-RU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Главная достопримечательность собора – уникальный </a:t>
            </a:r>
            <a:r>
              <a:rPr lang="ru-RU" b="1" dirty="0" err="1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Гентский</a:t>
            </a:r>
            <a:r>
              <a:rPr lang="ru-RU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алтарь. </a:t>
            </a:r>
            <a:endParaRPr lang="en-US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09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84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8489" y="510213"/>
            <a:ext cx="4572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436096" y="1844824"/>
            <a:ext cx="3164098" cy="476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80112" y="714183"/>
            <a:ext cx="2473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Интерьер собора</a:t>
            </a:r>
            <a:endParaRPr lang="en-US" sz="2400" b="1" dirty="0">
              <a:solidFill>
                <a:schemeClr val="bg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237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78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2909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Гентский</a:t>
            </a:r>
            <a:r>
              <a:rPr lang="ru-RU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алтарь уникален. 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14475" y="764701"/>
            <a:ext cx="57150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4377" y="5028825"/>
            <a:ext cx="69351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5125" algn="just"/>
            <a:r>
              <a:rPr lang="ru-RU" b="1" dirty="0" smtClean="0"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Здесь </a:t>
            </a:r>
            <a:r>
              <a:rPr lang="ru-RU" b="1" dirty="0"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смешалось всё: подробный и неторопливый рассказ с пленительными деталями, таинственная недосказанность характеров, грозная сила скрытых страстей и непосредственное восхищение радостями бытия.</a:t>
            </a:r>
            <a:endParaRPr lang="en-US" b="1" dirty="0">
              <a:solidFill>
                <a:srgbClr val="00206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900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-2" y="-2"/>
            <a:ext cx="9288609" cy="688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9379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84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332656"/>
            <a:ext cx="6480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3400" algn="ctr"/>
            <a:r>
              <a:rPr lang="ru-RU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Наверху в центре </a:t>
            </a:r>
            <a:r>
              <a:rPr lang="ru-RU" b="1" dirty="0" err="1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деисус</a:t>
            </a:r>
            <a:r>
              <a:rPr lang="ru-RU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– бог-отец на престоле </a:t>
            </a:r>
            <a:endParaRPr lang="ru-RU" b="1" dirty="0" smtClean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indent="533400" algn="ctr"/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 </a:t>
            </a:r>
            <a:r>
              <a:rPr lang="ru-RU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Марией и Иоанном Крестителем по сторонам. </a:t>
            </a:r>
            <a:endParaRPr lang="ru-RU" b="1" dirty="0" smtClean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indent="533400" algn="ctr"/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Эти </a:t>
            </a:r>
            <a:r>
              <a:rPr lang="ru-RU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фигуры больше человеческого роста. </a:t>
            </a:r>
            <a:endParaRPr lang="en-US" b="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36192" y="1844824"/>
            <a:ext cx="6096000" cy="4572000"/>
          </a:xfrm>
          <a:prstGeom prst="rect">
            <a:avLst/>
          </a:prstGeom>
          <a:noFill/>
          <a:ln>
            <a:noFill/>
          </a:ln>
          <a:effectLst>
            <a:glow rad="889000">
              <a:schemeClr val="bg1">
                <a:alpha val="42000"/>
              </a:schemeClr>
            </a:glow>
            <a:outerShdw dist="35921" dir="2700000" algn="ctr" rotWithShape="0">
              <a:schemeClr val="bg2"/>
            </a:outerShd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755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789"/>
          <a:stretch/>
        </p:blipFill>
        <p:spPr bwMode="auto">
          <a:xfrm>
            <a:off x="-2" y="-22"/>
            <a:ext cx="9144002" cy="6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/>
          <a:srcRect b="40882"/>
          <a:stretch/>
        </p:blipFill>
        <p:spPr>
          <a:xfrm>
            <a:off x="1724412" y="1268760"/>
            <a:ext cx="5715000" cy="2494509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752" y="14496"/>
            <a:ext cx="1371505" cy="69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95" y="0"/>
            <a:ext cx="1371505" cy="69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95912" y="515719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65125" algn="ctr"/>
            <a:r>
              <a:rPr lang="ru-RU" sz="24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Затем обнаженные Адам и Ева в человеческий рост 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…</a:t>
            </a:r>
            <a:endParaRPr lang="en-US" sz="24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2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84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620688"/>
            <a:ext cx="2591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… и </a:t>
            </a:r>
            <a:r>
              <a:rPr lang="ru-RU" sz="24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группы музицирующих и поющих ангелов. </a:t>
            </a:r>
            <a:endParaRPr lang="en-US" sz="24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428" y="-33496"/>
            <a:ext cx="363474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928536"/>
            <a:ext cx="5440680" cy="392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626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365</Words>
  <Application>Microsoft Office PowerPoint</Application>
  <PresentationFormat>Экран (4:3)</PresentationFormat>
  <Paragraphs>29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Loginova</dc:creator>
  <cp:lastModifiedBy>Admin</cp:lastModifiedBy>
  <cp:revision>23</cp:revision>
  <dcterms:created xsi:type="dcterms:W3CDTF">2012-04-28T11:09:41Z</dcterms:created>
  <dcterms:modified xsi:type="dcterms:W3CDTF">2012-05-02T06:37:59Z</dcterms:modified>
</cp:coreProperties>
</file>